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403" r:id="rId2"/>
    <p:sldId id="279" r:id="rId3"/>
    <p:sldId id="405" r:id="rId4"/>
    <p:sldId id="257" r:id="rId5"/>
    <p:sldId id="286" r:id="rId6"/>
    <p:sldId id="408" r:id="rId7"/>
    <p:sldId id="420" r:id="rId8"/>
    <p:sldId id="421" r:id="rId9"/>
    <p:sldId id="422" r:id="rId10"/>
    <p:sldId id="409" r:id="rId11"/>
    <p:sldId id="419" r:id="rId12"/>
    <p:sldId id="423" r:id="rId13"/>
    <p:sldId id="424" r:id="rId14"/>
    <p:sldId id="425" r:id="rId15"/>
    <p:sldId id="426" r:id="rId16"/>
    <p:sldId id="428" r:id="rId17"/>
    <p:sldId id="427" r:id="rId18"/>
    <p:sldId id="429" r:id="rId19"/>
    <p:sldId id="430" r:id="rId20"/>
    <p:sldId id="431" r:id="rId21"/>
    <p:sldId id="432" r:id="rId22"/>
    <p:sldId id="410" r:id="rId23"/>
    <p:sldId id="418" r:id="rId24"/>
    <p:sldId id="433" r:id="rId25"/>
    <p:sldId id="434" r:id="rId26"/>
    <p:sldId id="435" r:id="rId27"/>
    <p:sldId id="436" r:id="rId28"/>
    <p:sldId id="437" r:id="rId29"/>
    <p:sldId id="438" r:id="rId30"/>
    <p:sldId id="439" r:id="rId31"/>
    <p:sldId id="440" r:id="rId32"/>
    <p:sldId id="411" r:id="rId33"/>
    <p:sldId id="417" r:id="rId34"/>
    <p:sldId id="416" r:id="rId35"/>
    <p:sldId id="442" r:id="rId36"/>
    <p:sldId id="443" r:id="rId37"/>
    <p:sldId id="444" r:id="rId38"/>
    <p:sldId id="445" r:id="rId39"/>
    <p:sldId id="446" r:id="rId40"/>
    <p:sldId id="447" r:id="rId41"/>
    <p:sldId id="448" r:id="rId42"/>
    <p:sldId id="412" r:id="rId43"/>
    <p:sldId id="441" r:id="rId44"/>
    <p:sldId id="450" r:id="rId45"/>
    <p:sldId id="451" r:id="rId46"/>
    <p:sldId id="452" r:id="rId47"/>
    <p:sldId id="453" r:id="rId48"/>
    <p:sldId id="454" r:id="rId49"/>
    <p:sldId id="413" r:id="rId50"/>
    <p:sldId id="415" r:id="rId51"/>
    <p:sldId id="449" r:id="rId52"/>
    <p:sldId id="414" r:id="rId53"/>
    <p:sldId id="301" r:id="rId54"/>
    <p:sldId id="28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40"/>
  </p:normalViewPr>
  <p:slideViewPr>
    <p:cSldViewPr snapToGrid="0">
      <p:cViewPr varScale="1">
        <p:scale>
          <a:sx n="113" d="100"/>
          <a:sy n="113" d="100"/>
        </p:scale>
        <p:origin x="2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72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255E0-3343-2440-B011-E761D6A7561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238A3-35C2-E44D-8F6C-AE9256D44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7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13190-58FD-6F6D-2792-AFE813B5B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7D963AD-1CCF-C768-212E-822F492EF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1A771C9-DB57-BFD4-7D90-6F27DB2D7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7C63A7-861B-CF6D-594E-406791731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193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D8D73FC-AB82-BBC3-8CFC-163BB3502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B6D2620-31C3-0565-B726-729331413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167D0A-42F0-A44A-4B23-12B23B96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983" y="6258552"/>
            <a:ext cx="38956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C750F-3E9B-7346-B8DE-7CF9D46590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2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91656-DE02-59B1-AF13-FA24BE15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3072D-4D7F-FDD7-C71D-C2248C655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D2467-C180-A621-D61A-8B6CF22D4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52259-864E-4B3C-85E9-CAA56C9A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3A620-B72F-5DB8-BC72-5BD14DD0A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4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BAF4E-B9EA-B96A-4C9A-ADA5F5A5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41FA8-155B-2338-9430-C823CDBF5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74411-F7EF-57D3-D163-070C524D93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A9460-DE1C-7026-9EE5-51E46923E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2A49C-D8FB-D393-D131-856DD5E11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76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7EEE-7C1D-FA85-3180-F591A78DC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C6EEC-CA31-E58D-C87D-BE041BBE1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D2C704-CEED-68FA-0E12-BD0B35953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C2869-B6B3-DFAD-D542-6B25DDF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57932-FE45-241E-1B8E-19C508A1C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860B1-5C8F-BC6E-DB4D-3EE8A4C96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7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BF54E-F286-56FA-802E-68DAA981C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8B658-7072-3B08-6A54-6C18D2D73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1FF27-92A0-9623-24C4-3350FBC41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38F6DA-0043-5622-8134-C1B72BA1A9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11023F-B9F8-8F02-F679-C6A9D585BA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F146C4-9B07-A08A-2A12-E250ADD59E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467C19-2F0F-D07D-DF88-D6CEA3032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509206-8622-FD26-9F3E-E670EB007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3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3E0EA-6FAC-5763-DBC7-FEC347704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D8828B-BA69-D218-15D6-0596211A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3E4D83-951E-0633-0BF9-6F5A6513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2FA3F3-C199-03A8-C4B3-265AAFCB9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0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625C7C-10DB-33D7-E394-AFF9223DAD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E47C3C-A975-2204-641E-F7541C6E9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CBCAE-52C4-EABB-6AF5-0CC501A5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4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1EFFA-6B0A-362E-E8D7-612F0CADA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15A68-3252-9FE5-4FC9-51E88E004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AAA08-D08D-86A0-1F7C-A15F1230E7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79C7AE-BCEA-565C-4E7B-FF9331F5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DC318-551E-7C55-4F87-44DA2350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4D73D-7BBF-3306-E762-B013F5F8D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0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99EB-06A8-18C4-2D3E-D88A27C0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09F15E-C2CF-39BF-081C-598A518728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2D36F-798D-FE31-5704-591D5032C4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AC856-DCCE-6C8F-D774-785B64F697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DEBEA6-0AF2-EC6E-DA9E-348BCE2A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1FC29-819E-893C-25C7-3ED8B3AE6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22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8E8DB-EFC2-9549-B2A8-0E4781E18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A284D9-AE2B-FB3C-231A-11044C267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DD1C0-81B7-3E90-865D-0E0B7669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9FD5D-5C8B-DD82-930C-DF5EA4508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51915-A418-5787-9909-FC18A23B5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7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4BB01B-5DE5-8340-EF25-F0A5A3F8B9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8ECF2E-45B2-E588-9568-66408F8DC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34678-73CF-38AE-E4D8-A83B730CF8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EBCC41-B454-4645-951C-3E7B937AFA5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C11D6-F82C-CC85-3A78-5B28C7DD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255EC-A38C-B743-3F5D-65C5ED10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19BC750F-3E9B-7346-B8DE-7CF9D4659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37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1"/>
            <a:ext cx="5326000" cy="49676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Google Shape;20;p4"/>
          <p:cNvSpPr txBox="1">
            <a:spLocks noGrp="1"/>
          </p:cNvSpPr>
          <p:nvPr>
            <p:ph type="body" sz="half" idx="21"/>
          </p:nvPr>
        </p:nvSpPr>
        <p:spPr>
          <a:xfrm>
            <a:off x="6256366" y="1600199"/>
            <a:ext cx="5326001" cy="496760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01542" y="6317673"/>
            <a:ext cx="395068" cy="21952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940795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46B2E-5DAD-0162-B120-CC9AE5081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05208E7B-9348-4D14-02EC-641E8AD99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5D397AF-55B8-0606-7B11-D8ADC2969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940" y="6283492"/>
            <a:ext cx="378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75D32DD-7037-3D40-ADDC-2D2F22FE8C24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99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F61DA-245D-D111-8748-479269977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形状 18">
            <a:extLst>
              <a:ext uri="{FF2B5EF4-FFF2-40B4-BE49-F238E27FC236}">
                <a16:creationId xmlns:a16="http://schemas.microsoft.com/office/drawing/2014/main" id="{6B5F9AC9-3D08-5CCC-209E-E23E9A5E5383}"/>
              </a:ext>
            </a:extLst>
          </p:cNvPr>
          <p:cNvSpPr/>
          <p:nvPr/>
        </p:nvSpPr>
        <p:spPr>
          <a:xfrm flipH="1">
            <a:off x="-11335" y="0"/>
            <a:ext cx="5762669" cy="6868160"/>
          </a:xfrm>
          <a:custGeom>
            <a:avLst/>
            <a:gdLst>
              <a:gd name="connsiteX0" fmla="*/ 5762669 w 5762669"/>
              <a:gd name="connsiteY0" fmla="*/ 0 h 6868160"/>
              <a:gd name="connsiteX1" fmla="*/ 4798165 w 5762669"/>
              <a:gd name="connsiteY1" fmla="*/ 0 h 6868160"/>
              <a:gd name="connsiteX2" fmla="*/ 0 w 5762669"/>
              <a:gd name="connsiteY2" fmla="*/ 6868160 h 6868160"/>
              <a:gd name="connsiteX3" fmla="*/ 4439224 w 5762669"/>
              <a:gd name="connsiteY3" fmla="*/ 6868160 h 6868160"/>
              <a:gd name="connsiteX4" fmla="*/ 5762669 w 5762669"/>
              <a:gd name="connsiteY4" fmla="*/ 4973763 h 686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2669" h="6868159">
                <a:moveTo>
                  <a:pt x="5762669" y="0"/>
                </a:moveTo>
                <a:lnTo>
                  <a:pt x="4798165" y="0"/>
                </a:lnTo>
                <a:lnTo>
                  <a:pt x="0" y="6868160"/>
                </a:lnTo>
                <a:lnTo>
                  <a:pt x="4439224" y="6868160"/>
                </a:lnTo>
                <a:lnTo>
                  <a:pt x="5762669" y="4973763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0751" r="-47616" b="-268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2E81400-023C-BE13-D831-C022B0F7542F}"/>
              </a:ext>
            </a:extLst>
          </p:cNvPr>
          <p:cNvGrpSpPr/>
          <p:nvPr/>
        </p:nvGrpSpPr>
        <p:grpSpPr>
          <a:xfrm>
            <a:off x="1042398" y="-1"/>
            <a:ext cx="3651523" cy="3898242"/>
            <a:chOff x="1042397" y="-1"/>
            <a:chExt cx="4216400" cy="4501286"/>
          </a:xfrm>
        </p:grpSpPr>
        <p:sp>
          <p:nvSpPr>
            <p:cNvPr id="6" name="三角形 5">
              <a:extLst>
                <a:ext uri="{FF2B5EF4-FFF2-40B4-BE49-F238E27FC236}">
                  <a16:creationId xmlns:a16="http://schemas.microsoft.com/office/drawing/2014/main" id="{C1755014-F239-180A-EF87-4B490210EBB2}"/>
                </a:ext>
              </a:extLst>
            </p:cNvPr>
            <p:cNvSpPr/>
            <p:nvPr/>
          </p:nvSpPr>
          <p:spPr>
            <a:xfrm rot="10800000">
              <a:off x="1042397" y="-1"/>
              <a:ext cx="2113280" cy="1500429"/>
            </a:xfrm>
            <a:prstGeom prst="triangle">
              <a:avLst/>
            </a:prstGeom>
            <a:solidFill>
              <a:srgbClr val="8914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7" name="三角形 6">
              <a:extLst>
                <a:ext uri="{FF2B5EF4-FFF2-40B4-BE49-F238E27FC236}">
                  <a16:creationId xmlns:a16="http://schemas.microsoft.com/office/drawing/2014/main" id="{FE1B6BCF-84B7-46A8-1395-6EC7A4BA1ED9}"/>
                </a:ext>
              </a:extLst>
            </p:cNvPr>
            <p:cNvSpPr/>
            <p:nvPr/>
          </p:nvSpPr>
          <p:spPr>
            <a:xfrm>
              <a:off x="2092960" y="-1"/>
              <a:ext cx="2113280" cy="1500429"/>
            </a:xfrm>
            <a:prstGeom prst="triangle">
              <a:avLst/>
            </a:prstGeom>
            <a:gradFill flip="none" rotWithShape="1">
              <a:gsLst>
                <a:gs pos="0">
                  <a:srgbClr val="9C182F">
                    <a:shade val="30000"/>
                    <a:satMod val="115000"/>
                  </a:srgbClr>
                </a:gs>
                <a:gs pos="50000">
                  <a:srgbClr val="9C182F">
                    <a:shade val="67500"/>
                    <a:satMod val="115000"/>
                  </a:srgbClr>
                </a:gs>
                <a:gs pos="100000">
                  <a:srgbClr val="9C182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8" name="三角形 7">
              <a:extLst>
                <a:ext uri="{FF2B5EF4-FFF2-40B4-BE49-F238E27FC236}">
                  <a16:creationId xmlns:a16="http://schemas.microsoft.com/office/drawing/2014/main" id="{75907830-BC1D-EC7A-4CFD-004E1CF59651}"/>
                </a:ext>
              </a:extLst>
            </p:cNvPr>
            <p:cNvSpPr/>
            <p:nvPr/>
          </p:nvSpPr>
          <p:spPr>
            <a:xfrm rot="10800000">
              <a:off x="2092960" y="1500428"/>
              <a:ext cx="2113280" cy="1500429"/>
            </a:xfrm>
            <a:prstGeom prst="triangle">
              <a:avLst/>
            </a:prstGeom>
            <a:solidFill>
              <a:srgbClr val="AD1C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9" name="三角形 8">
              <a:extLst>
                <a:ext uri="{FF2B5EF4-FFF2-40B4-BE49-F238E27FC236}">
                  <a16:creationId xmlns:a16="http://schemas.microsoft.com/office/drawing/2014/main" id="{F7C2562B-45F3-1AEA-5F2D-39FE1BBADEB1}"/>
                </a:ext>
              </a:extLst>
            </p:cNvPr>
            <p:cNvSpPr/>
            <p:nvPr/>
          </p:nvSpPr>
          <p:spPr>
            <a:xfrm>
              <a:off x="3145517" y="1500429"/>
              <a:ext cx="2113280" cy="1500429"/>
            </a:xfrm>
            <a:prstGeom prst="triangle">
              <a:avLst/>
            </a:prstGeom>
            <a:solidFill>
              <a:srgbClr val="9C18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0" name="三角形 9">
              <a:extLst>
                <a:ext uri="{FF2B5EF4-FFF2-40B4-BE49-F238E27FC236}">
                  <a16:creationId xmlns:a16="http://schemas.microsoft.com/office/drawing/2014/main" id="{A7D291D9-B3D1-CD9F-186D-CA189E020EFA}"/>
                </a:ext>
              </a:extLst>
            </p:cNvPr>
            <p:cNvSpPr/>
            <p:nvPr/>
          </p:nvSpPr>
          <p:spPr>
            <a:xfrm rot="10800000">
              <a:off x="3145517" y="3000856"/>
              <a:ext cx="2113280" cy="1500429"/>
            </a:xfrm>
            <a:prstGeom prst="triangle">
              <a:avLst/>
            </a:prstGeom>
            <a:gradFill flip="none" rotWithShape="1">
              <a:gsLst>
                <a:gs pos="0">
                  <a:srgbClr val="8A142E">
                    <a:shade val="30000"/>
                    <a:satMod val="115000"/>
                  </a:srgbClr>
                </a:gs>
                <a:gs pos="50000">
                  <a:srgbClr val="8A142E">
                    <a:shade val="67500"/>
                    <a:satMod val="115000"/>
                  </a:srgbClr>
                </a:gs>
                <a:gs pos="100000">
                  <a:srgbClr val="8A142E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E476447-B882-726B-8CE1-F6B402708028}"/>
              </a:ext>
            </a:extLst>
          </p:cNvPr>
          <p:cNvGrpSpPr/>
          <p:nvPr/>
        </p:nvGrpSpPr>
        <p:grpSpPr>
          <a:xfrm>
            <a:off x="-628924" y="4497000"/>
            <a:ext cx="3342641" cy="2381322"/>
            <a:chOff x="304799" y="4243395"/>
            <a:chExt cx="4209875" cy="2999146"/>
          </a:xfrm>
        </p:grpSpPr>
        <p:sp>
          <p:nvSpPr>
            <p:cNvPr id="12" name="三角形 11">
              <a:extLst>
                <a:ext uri="{FF2B5EF4-FFF2-40B4-BE49-F238E27FC236}">
                  <a16:creationId xmlns:a16="http://schemas.microsoft.com/office/drawing/2014/main" id="{F514B2F6-2C37-412A-3837-82177AB6EEEE}"/>
                </a:ext>
              </a:extLst>
            </p:cNvPr>
            <p:cNvSpPr/>
            <p:nvPr/>
          </p:nvSpPr>
          <p:spPr>
            <a:xfrm>
              <a:off x="2401394" y="5742112"/>
              <a:ext cx="2113280" cy="1500429"/>
            </a:xfrm>
            <a:prstGeom prst="triangle">
              <a:avLst/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50000">
                  <a:schemeClr val="bg2">
                    <a:shade val="675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4" name="三角形 13">
              <a:extLst>
                <a:ext uri="{FF2B5EF4-FFF2-40B4-BE49-F238E27FC236}">
                  <a16:creationId xmlns:a16="http://schemas.microsoft.com/office/drawing/2014/main" id="{1CC7908D-BB98-2862-8CAC-802543B84DC2}"/>
                </a:ext>
              </a:extLst>
            </p:cNvPr>
            <p:cNvSpPr/>
            <p:nvPr/>
          </p:nvSpPr>
          <p:spPr>
            <a:xfrm>
              <a:off x="1353097" y="4243395"/>
              <a:ext cx="2113280" cy="1500429"/>
            </a:xfrm>
            <a:prstGeom prst="triangle">
              <a:avLst/>
            </a:prstGeom>
            <a:solidFill>
              <a:srgbClr val="8A14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  <p:sp>
          <p:nvSpPr>
            <p:cNvPr id="15" name="平行四边形 14">
              <a:extLst>
                <a:ext uri="{FF2B5EF4-FFF2-40B4-BE49-F238E27FC236}">
                  <a16:creationId xmlns:a16="http://schemas.microsoft.com/office/drawing/2014/main" id="{19B17874-03E0-FF15-609B-FEE7962B00F8}"/>
                </a:ext>
              </a:extLst>
            </p:cNvPr>
            <p:cNvSpPr/>
            <p:nvPr/>
          </p:nvSpPr>
          <p:spPr>
            <a:xfrm>
              <a:off x="304799" y="5742113"/>
              <a:ext cx="3161577" cy="1500428"/>
            </a:xfrm>
            <a:prstGeom prst="parallelogram">
              <a:avLst>
                <a:gd name="adj" fmla="val 70368"/>
              </a:avLst>
            </a:prstGeom>
            <a:gradFill flip="none" rotWithShape="1">
              <a:gsLst>
                <a:gs pos="0">
                  <a:srgbClr val="9C182E">
                    <a:shade val="30000"/>
                    <a:satMod val="115000"/>
                  </a:srgbClr>
                </a:gs>
                <a:gs pos="50000">
                  <a:srgbClr val="9C182E">
                    <a:shade val="67500"/>
                    <a:satMod val="115000"/>
                  </a:srgbClr>
                </a:gs>
                <a:gs pos="100000">
                  <a:srgbClr val="9C182E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zh-CN" altLang="en-US"/>
            </a:p>
          </p:txBody>
        </p:sp>
      </p:grpSp>
      <p:sp>
        <p:nvSpPr>
          <p:cNvPr id="26" name="三角形 25">
            <a:extLst>
              <a:ext uri="{FF2B5EF4-FFF2-40B4-BE49-F238E27FC236}">
                <a16:creationId xmlns:a16="http://schemas.microsoft.com/office/drawing/2014/main" id="{0CD3561E-3F54-9E85-1AE1-1BC5B85F5F45}"/>
              </a:ext>
            </a:extLst>
          </p:cNvPr>
          <p:cNvSpPr/>
          <p:nvPr/>
        </p:nvSpPr>
        <p:spPr>
          <a:xfrm rot="10800000">
            <a:off x="2955396" y="-10162"/>
            <a:ext cx="1845096" cy="1299413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id="{600F2DAD-2A0D-AF24-553E-65EF0E8D13A9}"/>
              </a:ext>
            </a:extLst>
          </p:cNvPr>
          <p:cNvSpPr/>
          <p:nvPr/>
        </p:nvSpPr>
        <p:spPr>
          <a:xfrm flipH="1">
            <a:off x="1380885" y="4782810"/>
            <a:ext cx="1312160" cy="1664920"/>
          </a:xfrm>
          <a:prstGeom prst="parallelogram">
            <a:avLst>
              <a:gd name="adj" fmla="val 88224"/>
            </a:avLst>
          </a:prstGeom>
          <a:solidFill>
            <a:schemeClr val="bg1">
              <a:alpha val="6847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34" name="平行四边形 33">
            <a:extLst>
              <a:ext uri="{FF2B5EF4-FFF2-40B4-BE49-F238E27FC236}">
                <a16:creationId xmlns:a16="http://schemas.microsoft.com/office/drawing/2014/main" id="{E5267375-2931-32C1-B3AB-17994AFE70F9}"/>
              </a:ext>
            </a:extLst>
          </p:cNvPr>
          <p:cNvSpPr/>
          <p:nvPr/>
        </p:nvSpPr>
        <p:spPr>
          <a:xfrm flipH="1">
            <a:off x="669537" y="-2"/>
            <a:ext cx="1312160" cy="1664920"/>
          </a:xfrm>
          <a:prstGeom prst="parallelogram">
            <a:avLst>
              <a:gd name="adj" fmla="val 88224"/>
            </a:avLst>
          </a:prstGeom>
          <a:solidFill>
            <a:schemeClr val="bg1">
              <a:alpha val="6847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590A10-3FDA-83DF-5B04-C8DEDECA1AF2}"/>
              </a:ext>
            </a:extLst>
          </p:cNvPr>
          <p:cNvSpPr txBox="1"/>
          <p:nvPr/>
        </p:nvSpPr>
        <p:spPr>
          <a:xfrm>
            <a:off x="5369858" y="2344107"/>
            <a:ext cx="61856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Federal Market</a:t>
            </a:r>
          </a:p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Mastery</a:t>
            </a:r>
            <a:endParaRPr lang="en-US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892B53-4EF5-A81C-7ED3-66461D0D0FAE}"/>
              </a:ext>
            </a:extLst>
          </p:cNvPr>
          <p:cNvSpPr txBox="1"/>
          <p:nvPr/>
        </p:nvSpPr>
        <p:spPr>
          <a:xfrm>
            <a:off x="4422403" y="4108595"/>
            <a:ext cx="7145307" cy="665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defRPr sz="2000">
                <a:solidFill>
                  <a:srgbClr val="EFEFEF"/>
                </a:solidFill>
                <a:latin typeface="Nunito"/>
                <a:ea typeface="Nunito"/>
                <a:cs typeface="Nunito"/>
                <a:sym typeface="Nunito"/>
              </a:defRPr>
            </a:pPr>
            <a:r>
              <a:rPr lang="en-US" sz="1600" dirty="0">
                <a:latin typeface="Helvetica" pitchFamily="2" charset="0"/>
              </a:rPr>
              <a:t>PRESENTED BY: Neil McDonnell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defRPr sz="2000">
                <a:solidFill>
                  <a:srgbClr val="EFEFEF"/>
                </a:solidFill>
                <a:latin typeface="Nunito"/>
                <a:ea typeface="Nunito"/>
                <a:cs typeface="Nunito"/>
                <a:sym typeface="Nunito"/>
              </a:defRPr>
            </a:pPr>
            <a:r>
              <a:rPr lang="en-US" sz="1600" dirty="0">
                <a:latin typeface="Helvetica" pitchFamily="2" charset="0"/>
              </a:rPr>
              <a:t>DATE: October 09,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17E3C3-F726-F482-5BF7-549C60703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6337" y="4921624"/>
            <a:ext cx="1837527" cy="101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497;p31"/>
          <p:cNvSpPr/>
          <p:nvPr/>
        </p:nvSpPr>
        <p:spPr>
          <a:xfrm rot="16200000">
            <a:off x="-2417200" y="3131155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506" name="Google Shape;503;p31"/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508" name="Google Shape;505;p31"/>
          <p:cNvSpPr txBox="1">
            <a:spLocks noGrp="1"/>
          </p:cNvSpPr>
          <p:nvPr>
            <p:ph type="body" sz="quarter" idx="1"/>
          </p:nvPr>
        </p:nvSpPr>
        <p:spPr>
          <a:xfrm>
            <a:off x="4964182" y="2537283"/>
            <a:ext cx="6601186" cy="3144781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dirty="0">
                <a:latin typeface="+mj-lt"/>
              </a:rPr>
              <a:t>President / GovCon Chamber</a:t>
            </a:r>
          </a:p>
          <a:p>
            <a:pPr algn="l">
              <a:lnSpc>
                <a:spcPct val="10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endParaRPr lang="en-US" dirty="0">
              <a:latin typeface="+mj-lt"/>
            </a:endParaRPr>
          </a:p>
          <a:p>
            <a:pPr algn="l">
              <a:lnSpc>
                <a:spcPct val="10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dirty="0">
                <a:latin typeface="+mj-lt"/>
              </a:rPr>
              <a:t>Army Vet w/20+ Years Federal Market</a:t>
            </a:r>
          </a:p>
          <a:p>
            <a:pPr algn="l">
              <a:lnSpc>
                <a:spcPct val="10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dirty="0">
                <a:latin typeface="+mj-lt"/>
              </a:rPr>
              <a:t>Built &amp; Sold Two GovCon Businesses</a:t>
            </a:r>
          </a:p>
          <a:p>
            <a:pPr algn="l">
              <a:lnSpc>
                <a:spcPct val="10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dirty="0">
                <a:latin typeface="+mj-lt"/>
              </a:rPr>
              <a:t>Trained Tens of Thousands on GovCon</a:t>
            </a:r>
            <a:endParaRPr dirty="0">
              <a:latin typeface="+mj-lt"/>
            </a:endParaRPr>
          </a:p>
        </p:txBody>
      </p:sp>
      <p:pic>
        <p:nvPicPr>
          <p:cNvPr id="2" name="Picture 1" descr="Headshot White Background Images – Browse 2,224,570 Stock Photos, Vectors,  and Video | Adobe Stock">
            <a:extLst>
              <a:ext uri="{FF2B5EF4-FFF2-40B4-BE49-F238E27FC236}">
                <a16:creationId xmlns:a16="http://schemas.microsoft.com/office/drawing/2014/main" id="{13C55C31-23E6-E2A4-2DF5-25CEC18257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445" t="7929" r="26309" b="66"/>
          <a:stretch>
            <a:fillRect/>
          </a:stretch>
        </p:blipFill>
        <p:spPr>
          <a:xfrm>
            <a:off x="626632" y="713955"/>
            <a:ext cx="3565435" cy="50570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F30DE9-D47C-2848-7F77-E2D27927B60C}"/>
              </a:ext>
            </a:extLst>
          </p:cNvPr>
          <p:cNvSpPr txBox="1"/>
          <p:nvPr/>
        </p:nvSpPr>
        <p:spPr>
          <a:xfrm>
            <a:off x="4964182" y="1446794"/>
            <a:ext cx="6551470" cy="83099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+mj-lt"/>
              </a:rPr>
              <a:t>Neil McDonnell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21D85-C3AD-DF31-2AAD-52C22E67164C}"/>
              </a:ext>
            </a:extLst>
          </p:cNvPr>
          <p:cNvSpPr txBox="1"/>
          <p:nvPr/>
        </p:nvSpPr>
        <p:spPr>
          <a:xfrm>
            <a:off x="4964182" y="997827"/>
            <a:ext cx="1954396" cy="370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 sz="2000">
                <a:solidFill>
                  <a:srgbClr val="EFEFEF"/>
                </a:solidFill>
                <a:latin typeface="Nunito"/>
                <a:ea typeface="Nunito"/>
                <a:cs typeface="Nunito"/>
                <a:sym typeface="Nunito"/>
              </a:defRPr>
            </a:pPr>
            <a:r>
              <a:rPr lang="en-US" sz="1600" dirty="0">
                <a:latin typeface="Helvetica" pitchFamily="2" charset="0"/>
              </a:rPr>
              <a:t>ABOUT 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1FC933-4E6B-14CA-53A3-AC5B98695D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80" r="11597"/>
          <a:stretch>
            <a:fillRect/>
          </a:stretch>
        </p:blipFill>
        <p:spPr>
          <a:xfrm>
            <a:off x="626632" y="707821"/>
            <a:ext cx="3963297" cy="50632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E52B9-5E67-51E5-0E86-FE772A72D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21;p38">
            <a:extLst>
              <a:ext uri="{FF2B5EF4-FFF2-40B4-BE49-F238E27FC236}">
                <a16:creationId xmlns:a16="http://schemas.microsoft.com/office/drawing/2014/main" id="{CDC68EC1-83DD-5F15-762C-EE2DA5EAA893}"/>
              </a:ext>
            </a:extLst>
          </p:cNvPr>
          <p:cNvGrpSpPr/>
          <p:nvPr/>
        </p:nvGrpSpPr>
        <p:grpSpPr>
          <a:xfrm>
            <a:off x="565949" y="897400"/>
            <a:ext cx="11177024" cy="5063202"/>
            <a:chOff x="0" y="0"/>
            <a:chExt cx="8385927" cy="3797400"/>
          </a:xfrm>
        </p:grpSpPr>
        <p:pic>
          <p:nvPicPr>
            <p:cNvPr id="603" name="Google Shape;622;p38" descr="Google Shape;622;p38">
              <a:extLst>
                <a:ext uri="{FF2B5EF4-FFF2-40B4-BE49-F238E27FC236}">
                  <a16:creationId xmlns:a16="http://schemas.microsoft.com/office/drawing/2014/main" id="{C1BD5212-50C7-EAAE-FC80-595BA1522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rcRect t="13195"/>
            <a:stretch>
              <a:fillRect/>
            </a:stretch>
          </p:blipFill>
          <p:spPr>
            <a:xfrm>
              <a:off x="5781974" y="0"/>
              <a:ext cx="2603953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4" name="Google Shape;623;p38" descr="Google Shape;623;p38">
              <a:extLst>
                <a:ext uri="{FF2B5EF4-FFF2-40B4-BE49-F238E27FC236}">
                  <a16:creationId xmlns:a16="http://schemas.microsoft.com/office/drawing/2014/main" id="{5D4066D2-42A1-A648-6CC4-5B3FFE2FD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rcRect t="11344" b="26323"/>
            <a:stretch>
              <a:fillRect/>
            </a:stretch>
          </p:blipFill>
          <p:spPr>
            <a:xfrm>
              <a:off x="5781974" y="2210250"/>
              <a:ext cx="2603953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5" name="Google Shape;624;p38" descr="Google Shape;624;p38">
              <a:extLst>
                <a:ext uri="{FF2B5EF4-FFF2-40B4-BE49-F238E27FC236}">
                  <a16:creationId xmlns:a16="http://schemas.microsoft.com/office/drawing/2014/main" id="{7F50E070-61B5-0DA4-12FE-05EA619EC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rcRect t="13195" r="11456"/>
            <a:stretch>
              <a:fillRect/>
            </a:stretch>
          </p:blipFill>
          <p:spPr>
            <a:xfrm>
              <a:off x="3476238" y="0"/>
              <a:ext cx="2305737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Google Shape;625;p38" descr="Google Shape;625;p38">
              <a:extLst>
                <a:ext uri="{FF2B5EF4-FFF2-40B4-BE49-F238E27FC236}">
                  <a16:creationId xmlns:a16="http://schemas.microsoft.com/office/drawing/2014/main" id="{E50669E3-3C0F-9A1C-CDAA-5C9BABA73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rcRect t="11344" r="11323" b="26323"/>
            <a:stretch>
              <a:fillRect/>
            </a:stretch>
          </p:blipFill>
          <p:spPr>
            <a:xfrm>
              <a:off x="3472774" y="2210250"/>
              <a:ext cx="23092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Google Shape;626;p38" descr="Google Shape;626;p38">
              <a:extLst>
                <a:ext uri="{FF2B5EF4-FFF2-40B4-BE49-F238E27FC236}">
                  <a16:creationId xmlns:a16="http://schemas.microsoft.com/office/drawing/2014/main" id="{C5C22D49-6025-32F5-6D3D-7059E3A7C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rcRect l="319" t="13195" r="11004"/>
            <a:stretch>
              <a:fillRect/>
            </a:stretch>
          </p:blipFill>
          <p:spPr>
            <a:xfrm>
              <a:off x="1166780" y="0"/>
              <a:ext cx="2309201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Google Shape;627;p38" descr="Google Shape;627;p38">
              <a:extLst>
                <a:ext uri="{FF2B5EF4-FFF2-40B4-BE49-F238E27FC236}">
                  <a16:creationId xmlns:a16="http://schemas.microsoft.com/office/drawing/2014/main" id="{F018B145-9C4A-A7A7-17FE-C4C838925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rcRect t="11344" r="11323" b="26323"/>
            <a:stretch>
              <a:fillRect/>
            </a:stretch>
          </p:blipFill>
          <p:spPr>
            <a:xfrm>
              <a:off x="1163599" y="2210250"/>
              <a:ext cx="2309176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Google Shape;628;p38" descr="Google Shape;628;p38">
              <a:extLst>
                <a:ext uri="{FF2B5EF4-FFF2-40B4-BE49-F238E27FC236}">
                  <a16:creationId xmlns:a16="http://schemas.microsoft.com/office/drawing/2014/main" id="{2A53ED80-8C0C-04DB-9E30-CA0DF6E2E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rcRect l="44307" t="13194" r="11009"/>
            <a:stretch>
              <a:fillRect/>
            </a:stretch>
          </p:blipFill>
          <p:spPr>
            <a:xfrm>
              <a:off x="3175" y="1"/>
              <a:ext cx="1163601" cy="2210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Google Shape;629;p38" descr="Google Shape;629;p38">
              <a:extLst>
                <a:ext uri="{FF2B5EF4-FFF2-40B4-BE49-F238E27FC236}">
                  <a16:creationId xmlns:a16="http://schemas.microsoft.com/office/drawing/2014/main" id="{432F6FE7-B076-D0D7-23EF-9D0FA000F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000"/>
            </a:blip>
            <a:srcRect l="43996" t="11344" r="11317" b="26323"/>
            <a:stretch>
              <a:fillRect/>
            </a:stretch>
          </p:blipFill>
          <p:spPr>
            <a:xfrm>
              <a:off x="0" y="2210250"/>
              <a:ext cx="11636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12" name="Google Shape;630;p38">
            <a:extLst>
              <a:ext uri="{FF2B5EF4-FFF2-40B4-BE49-F238E27FC236}">
                <a16:creationId xmlns:a16="http://schemas.microsoft.com/office/drawing/2014/main" id="{7401E84C-A0B1-13F9-7B5F-01FEC6929F8D}"/>
              </a:ext>
            </a:extLst>
          </p:cNvPr>
          <p:cNvSpPr/>
          <p:nvPr/>
        </p:nvSpPr>
        <p:spPr>
          <a:xfrm rot="5400000">
            <a:off x="9555001" y="3314601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18" name="Google Shape;636;p38">
            <a:extLst>
              <a:ext uri="{FF2B5EF4-FFF2-40B4-BE49-F238E27FC236}">
                <a16:creationId xmlns:a16="http://schemas.microsoft.com/office/drawing/2014/main" id="{F2AA9B28-A912-99AC-7473-7DB69559A18F}"/>
              </a:ext>
            </a:extLst>
          </p:cNvPr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71CDD9-6104-6FFE-5F50-508E5011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406" y="1017936"/>
            <a:ext cx="4978812" cy="57954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LEARNING OUTCOMES</a:t>
            </a:r>
          </a:p>
        </p:txBody>
      </p:sp>
      <p:sp>
        <p:nvSpPr>
          <p:cNvPr id="620" name="Google Shape;638;p38">
            <a:extLst>
              <a:ext uri="{FF2B5EF4-FFF2-40B4-BE49-F238E27FC236}">
                <a16:creationId xmlns:a16="http://schemas.microsoft.com/office/drawing/2014/main" id="{9AABA518-2AA6-6079-FA85-F1CC9571BD7A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570176" y="1809439"/>
            <a:ext cx="5244191" cy="399249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Helvetica" pitchFamily="2" charset="0"/>
                <a:ea typeface="Muli Bold"/>
                <a:cs typeface="Muli Bold"/>
                <a:sym typeface="Muli Bold"/>
              </a:rPr>
              <a:t>Clearly define what you sell and identify a focused market niche based on what customers actually buy from you.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Helvetica" pitchFamily="2" charset="0"/>
                <a:ea typeface="Muli"/>
                <a:cs typeface="Muli"/>
                <a:sym typeface="Muli Bold"/>
              </a:rPr>
              <a:t>Identify priority federal customers and strategic partners where you  can build deeper market position.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Helvetica" pitchFamily="2" charset="0"/>
                <a:ea typeface="Muli"/>
                <a:cs typeface="Muli"/>
                <a:sym typeface="Muli Bold"/>
              </a:rPr>
              <a:t>Use customer-discovery conversations to uncover problems and engage customers earlier in buying cycle.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Helvetica" pitchFamily="2" charset="0"/>
                <a:ea typeface="Muli"/>
                <a:cs typeface="Muli"/>
                <a:sym typeface="Muli Bold"/>
              </a:rPr>
              <a:t>Translate these decisions in a practical Sales Strategy Wheel connecting customers, relationships, opportunities and future revenue.</a:t>
            </a:r>
            <a:endParaRPr lang="en-US" dirty="0">
              <a:solidFill>
                <a:srgbClr val="7E232E"/>
              </a:solidFill>
              <a:latin typeface="Helvetica" pitchFamily="2" charset="0"/>
              <a:ea typeface="Muli"/>
              <a:cs typeface="Muli"/>
              <a:sym typeface="Muli"/>
            </a:endParaRPr>
          </a:p>
        </p:txBody>
      </p:sp>
      <p:sp>
        <p:nvSpPr>
          <p:cNvPr id="619" name="Google Shape;637;p38">
            <a:extLst>
              <a:ext uri="{FF2B5EF4-FFF2-40B4-BE49-F238E27FC236}">
                <a16:creationId xmlns:a16="http://schemas.microsoft.com/office/drawing/2014/main" id="{9BFF3D44-FE24-D584-FFC1-873F8107764B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3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2EFB75-C5B2-97C4-A3BD-8B3AA345F9A7}"/>
              </a:ext>
            </a:extLst>
          </p:cNvPr>
          <p:cNvSpPr txBox="1"/>
          <p:nvPr/>
        </p:nvSpPr>
        <p:spPr>
          <a:xfrm>
            <a:off x="565949" y="844114"/>
            <a:ext cx="4540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799" indent="0">
              <a:buNone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324206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43;p9"/>
          <p:cNvSpPr txBox="1">
            <a:spLocks noGrp="1"/>
          </p:cNvSpPr>
          <p:nvPr>
            <p:ph type="body" sz="quarter" idx="1"/>
          </p:nvPr>
        </p:nvSpPr>
        <p:spPr>
          <a:xfrm>
            <a:off x="565951" y="1797803"/>
            <a:ext cx="6098580" cy="3866417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t">
            <a:normAutofit/>
          </a:bodyPr>
          <a:lstStyle/>
          <a:p>
            <a:pPr marL="609585" indent="-609585" algn="l">
              <a:lnSpc>
                <a:spcPct val="115000"/>
              </a:lnSpc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endParaRPr lang="en-US" sz="2133" dirty="0">
              <a:latin typeface="Helvetica" pitchFamily="2" charset="0"/>
            </a:endParaRPr>
          </a:p>
          <a:p>
            <a:pPr marL="609585" indent="-609585" algn="l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2133" dirty="0">
                <a:latin typeface="Helvetica" pitchFamily="2" charset="0"/>
              </a:rPr>
              <a:t>State of the Federal Market</a:t>
            </a:r>
          </a:p>
          <a:p>
            <a:pPr marL="609585" indent="-609585" algn="l">
              <a:lnSpc>
                <a:spcPct val="115000"/>
              </a:lnSpc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2133" dirty="0">
                <a:latin typeface="Helvetica" pitchFamily="2" charset="0"/>
              </a:rPr>
              <a:t>What We Actually Sell</a:t>
            </a:r>
          </a:p>
          <a:p>
            <a:pPr marL="609585" indent="-609585" algn="l">
              <a:lnSpc>
                <a:spcPct val="115000"/>
              </a:lnSpc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2133" dirty="0">
                <a:latin typeface="Helvetica" pitchFamily="2" charset="0"/>
              </a:rPr>
              <a:t>Go Deep or Go Narrow</a:t>
            </a:r>
          </a:p>
          <a:p>
            <a:pPr marL="609585" indent="-609585" algn="l">
              <a:lnSpc>
                <a:spcPct val="115000"/>
              </a:lnSpc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2133" dirty="0">
                <a:latin typeface="Helvetica" pitchFamily="2" charset="0"/>
              </a:rPr>
              <a:t>Stop Finding Opportunities – Create Them</a:t>
            </a:r>
          </a:p>
          <a:p>
            <a:pPr marL="609585" indent="-609585" algn="l">
              <a:lnSpc>
                <a:spcPct val="115000"/>
              </a:lnSpc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2133" dirty="0">
                <a:latin typeface="Helvetica" pitchFamily="2" charset="0"/>
              </a:rPr>
              <a:t>Customer Discovery / Relationship Building</a:t>
            </a:r>
          </a:p>
          <a:p>
            <a:pPr marL="609585" indent="-609585" algn="l">
              <a:lnSpc>
                <a:spcPct val="115000"/>
              </a:lnSpc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2133" dirty="0">
                <a:latin typeface="Helvetica" pitchFamily="2" charset="0"/>
              </a:rPr>
              <a:t>Build Your Federal Sales Strategy</a:t>
            </a:r>
          </a:p>
        </p:txBody>
      </p:sp>
      <p:sp>
        <p:nvSpPr>
          <p:cNvPr id="73" name="Google Shape;46;p9"/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4</a:t>
            </a:fld>
            <a:endParaRPr/>
          </a:p>
        </p:txBody>
      </p:sp>
      <p:sp>
        <p:nvSpPr>
          <p:cNvPr id="71" name="Google Shape;44;p9"/>
          <p:cNvSpPr/>
          <p:nvPr/>
        </p:nvSpPr>
        <p:spPr>
          <a:xfrm>
            <a:off x="-2" y="-1"/>
            <a:ext cx="4252803" cy="2108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A35115-1DFB-78EE-B69D-560724A3DF5C}"/>
              </a:ext>
            </a:extLst>
          </p:cNvPr>
          <p:cNvSpPr txBox="1"/>
          <p:nvPr/>
        </p:nvSpPr>
        <p:spPr>
          <a:xfrm>
            <a:off x="565949" y="738400"/>
            <a:ext cx="6098582" cy="891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defRPr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defRPr>
            </a:pPr>
            <a:r>
              <a:rPr lang="en-US" sz="4800" dirty="0">
                <a:latin typeface="+mj-lt"/>
              </a:rPr>
              <a:t>Agenda</a:t>
            </a:r>
          </a:p>
        </p:txBody>
      </p:sp>
      <p:pic>
        <p:nvPicPr>
          <p:cNvPr id="6" name="Picture 5" descr="Morehouse College - Admissions, Rankings, and Acceptance Rate | Varsity  Tutors">
            <a:extLst>
              <a:ext uri="{FF2B5EF4-FFF2-40B4-BE49-F238E27FC236}">
                <a16:creationId xmlns:a16="http://schemas.microsoft.com/office/drawing/2014/main" id="{45178060-7C32-BDEB-E2BE-E8C905DA2E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30" t="16970" r="5510" b="7953"/>
          <a:stretch>
            <a:fillRect/>
          </a:stretch>
        </p:blipFill>
        <p:spPr>
          <a:xfrm>
            <a:off x="6782385" y="0"/>
            <a:ext cx="5409615" cy="58273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7C17F687-963C-477C-8E74-47043F845C3B}"/>
              </a:ext>
            </a:extLst>
          </p:cNvPr>
          <p:cNvSpPr/>
          <p:nvPr/>
        </p:nvSpPr>
        <p:spPr>
          <a:xfrm>
            <a:off x="-9001" y="0"/>
            <a:ext cx="12201001" cy="6858000"/>
          </a:xfrm>
          <a:custGeom>
            <a:avLst/>
            <a:gdLst/>
            <a:ahLst/>
            <a:cxnLst/>
            <a:rect l="l" t="t" r="r" b="b"/>
            <a:pathLst>
              <a:path w="11039819" h="7359879">
                <a:moveTo>
                  <a:pt x="0" y="0"/>
                </a:moveTo>
                <a:lnTo>
                  <a:pt x="11039819" y="0"/>
                </a:lnTo>
                <a:lnTo>
                  <a:pt x="1103981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" r="-91"/>
            </a:stretch>
          </a:blipFill>
        </p:spPr>
        <p:txBody>
          <a:bodyPr/>
          <a:lstStyle/>
          <a:p>
            <a:endParaRPr lang="en-US" sz="933"/>
          </a:p>
        </p:txBody>
      </p:sp>
      <p:grpSp>
        <p:nvGrpSpPr>
          <p:cNvPr id="611" name="Google Shape;621;p38"/>
          <p:cNvGrpSpPr/>
          <p:nvPr/>
        </p:nvGrpSpPr>
        <p:grpSpPr>
          <a:xfrm>
            <a:off x="561734" y="897400"/>
            <a:ext cx="11181236" cy="5063200"/>
            <a:chOff x="0" y="0"/>
            <a:chExt cx="8385925" cy="3797399"/>
          </a:xfrm>
        </p:grpSpPr>
        <p:pic>
          <p:nvPicPr>
            <p:cNvPr id="603" name="Google Shape;622;p38" descr="Google Shape;622;p38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/>
            <a:stretch>
              <a:fillRect/>
            </a:stretch>
          </p:blipFill>
          <p:spPr>
            <a:xfrm>
              <a:off x="5781974" y="0"/>
              <a:ext cx="2603953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4" name="Google Shape;623;p38" descr="Google Shape;623;p38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b="26323"/>
            <a:stretch>
              <a:fillRect/>
            </a:stretch>
          </p:blipFill>
          <p:spPr>
            <a:xfrm>
              <a:off x="5781974" y="2210250"/>
              <a:ext cx="2603953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5" name="Google Shape;624;p38" descr="Google Shape;624;p38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 r="11456"/>
            <a:stretch>
              <a:fillRect/>
            </a:stretch>
          </p:blipFill>
          <p:spPr>
            <a:xfrm>
              <a:off x="3476238" y="0"/>
              <a:ext cx="2305737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Google Shape;625;p38" descr="Google Shape;625;p38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3472774" y="2210250"/>
              <a:ext cx="23092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Google Shape;626;p38" descr="Google Shape;626;p38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319" t="13195" r="11004"/>
            <a:stretch>
              <a:fillRect/>
            </a:stretch>
          </p:blipFill>
          <p:spPr>
            <a:xfrm>
              <a:off x="1166780" y="0"/>
              <a:ext cx="2309201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Google Shape;627;p38" descr="Google Shape;627;p38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1163599" y="2210250"/>
              <a:ext cx="2309176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Google Shape;628;p38" descr="Google Shape;628;p38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4307" t="13194" r="11009"/>
            <a:stretch>
              <a:fillRect/>
            </a:stretch>
          </p:blipFill>
          <p:spPr>
            <a:xfrm>
              <a:off x="3175" y="1"/>
              <a:ext cx="1163601" cy="2210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Google Shape;629;p38" descr="Google Shape;629;p38"/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3996" t="11344" r="11317" b="26323"/>
            <a:stretch>
              <a:fillRect/>
            </a:stretch>
          </p:blipFill>
          <p:spPr>
            <a:xfrm>
              <a:off x="0" y="2210250"/>
              <a:ext cx="11636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12" name="Google Shape;630;p38"/>
          <p:cNvSpPr/>
          <p:nvPr/>
        </p:nvSpPr>
        <p:spPr>
          <a:xfrm rot="5400000">
            <a:off x="9555001" y="3314601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18" name="Google Shape;636;p38"/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20" name="Google Shape;638;p38"/>
          <p:cNvSpPr txBox="1">
            <a:spLocks noGrp="1"/>
          </p:cNvSpPr>
          <p:nvPr>
            <p:ph type="body" sz="quarter" idx="1"/>
          </p:nvPr>
        </p:nvSpPr>
        <p:spPr>
          <a:xfrm>
            <a:off x="599366" y="2526224"/>
            <a:ext cx="6396259" cy="1845504"/>
          </a:xfrm>
          <a:prstGeom prst="rect">
            <a:avLst/>
          </a:prstGeom>
          <a:solidFill>
            <a:srgbClr val="840428"/>
          </a:solidFill>
        </p:spPr>
        <p:txBody>
          <a:bodyPr anchor="ctr" anchorCtr="0">
            <a:normAutofit fontScale="92500" lnSpcReduction="10000"/>
          </a:bodyPr>
          <a:lstStyle/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State of the Federal Market</a:t>
            </a:r>
            <a:endParaRPr sz="5700" dirty="0">
              <a:latin typeface="+mj-lt"/>
            </a:endParaRPr>
          </a:p>
        </p:txBody>
      </p:sp>
      <p:sp>
        <p:nvSpPr>
          <p:cNvPr id="619" name="Google Shape;637;p38"/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5</a:t>
            </a:fld>
            <a:endParaRPr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DC455FA3-8B52-94AF-A644-4F7ACBC47FB8}"/>
              </a:ext>
            </a:extLst>
          </p:cNvPr>
          <p:cNvSpPr>
            <a:spLocks noChangeAspect="1"/>
          </p:cNvSpPr>
          <p:nvPr/>
        </p:nvSpPr>
        <p:spPr>
          <a:xfrm>
            <a:off x="7172380" y="5952562"/>
            <a:ext cx="1950149" cy="535639"/>
          </a:xfrm>
          <a:custGeom>
            <a:avLst/>
            <a:gdLst/>
            <a:ahLst/>
            <a:cxnLst/>
            <a:rect l="l" t="t" r="r" b="b"/>
            <a:pathLst>
              <a:path w="5729192" h="1573609">
                <a:moveTo>
                  <a:pt x="0" y="0"/>
                </a:moveTo>
                <a:lnTo>
                  <a:pt x="5729192" y="0"/>
                </a:lnTo>
                <a:lnTo>
                  <a:pt x="5729192" y="1573609"/>
                </a:lnTo>
                <a:lnTo>
                  <a:pt x="0" y="1573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B5A686AA-56B5-DDE5-88A5-FB1083F435B3}"/>
              </a:ext>
            </a:extLst>
          </p:cNvPr>
          <p:cNvSpPr>
            <a:spLocks noChangeAspect="1"/>
          </p:cNvSpPr>
          <p:nvPr/>
        </p:nvSpPr>
        <p:spPr>
          <a:xfrm>
            <a:off x="9364923" y="5958802"/>
            <a:ext cx="1661776" cy="291201"/>
          </a:xfrm>
          <a:custGeom>
            <a:avLst/>
            <a:gdLst/>
            <a:ahLst/>
            <a:cxnLst/>
            <a:rect l="l" t="t" r="r" b="b"/>
            <a:pathLst>
              <a:path w="6011838" h="1053484">
                <a:moveTo>
                  <a:pt x="0" y="0"/>
                </a:moveTo>
                <a:lnTo>
                  <a:pt x="6011838" y="0"/>
                </a:lnTo>
                <a:lnTo>
                  <a:pt x="6011838" y="1053485"/>
                </a:lnTo>
                <a:lnTo>
                  <a:pt x="0" y="1053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5C4BF-8589-5214-0154-A37B1D825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Federal Market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CDB02-C8B4-C98B-C67E-99476266F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Federal Government is Open for Business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Fiscal Year 2027 Operating Under a Continuing Resolution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Funding Runs Through December 11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1800"/>
              </a:spcBef>
            </a:pPr>
            <a:r>
              <a:rPr lang="en-US" b="1" dirty="0">
                <a:solidFill>
                  <a:schemeClr val="bg1"/>
                </a:solidFill>
              </a:rPr>
              <a:t>Buying Continues But Market is Changing Fast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FAR Being Rewritten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Rules Being Simplified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Procurement Being Centralized / Fewer Buying Channels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More Government-Wide Buying</a:t>
            </a:r>
          </a:p>
        </p:txBody>
      </p:sp>
    </p:spTree>
    <p:extLst>
      <p:ext uri="{BB962C8B-B14F-4D97-AF65-F5344CB8AC3E}">
        <p14:creationId xmlns:p14="http://schemas.microsoft.com/office/powerpoint/2010/main" val="2902824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DF417-05D6-7A93-EAC2-90EB65EA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25B3-A09B-489F-48AB-20E3BABEC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Competition is Changing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21969-AEB8-8793-4B0A-C71D164C3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SBA Proposing Much Larger Size Standards</a:t>
            </a:r>
          </a:p>
          <a:p>
            <a:r>
              <a:rPr lang="en-US" dirty="0">
                <a:solidFill>
                  <a:schemeClr val="bg1"/>
                </a:solidFill>
              </a:rPr>
              <a:t>Very Bad for Small Businesses – But is what it is…</a:t>
            </a:r>
          </a:p>
          <a:p>
            <a:r>
              <a:rPr lang="en-US" dirty="0">
                <a:solidFill>
                  <a:schemeClr val="bg1"/>
                </a:solidFill>
              </a:rPr>
              <a:t>More Competition in Set Asides / Set Asides Still Under Threat</a:t>
            </a:r>
          </a:p>
          <a:p>
            <a:r>
              <a:rPr lang="en-US" dirty="0">
                <a:solidFill>
                  <a:schemeClr val="bg1"/>
                </a:solidFill>
              </a:rPr>
              <a:t>AI-Enabled Competition Increases Volume / Decreases PWin</a:t>
            </a:r>
          </a:p>
        </p:txBody>
      </p:sp>
    </p:spTree>
    <p:extLst>
      <p:ext uri="{BB962C8B-B14F-4D97-AF65-F5344CB8AC3E}">
        <p14:creationId xmlns:p14="http://schemas.microsoft.com/office/powerpoint/2010/main" val="3138666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0FBE2-7E50-9336-C70E-169CF4598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92765-15FF-CB62-65CA-AB4601CF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Winning Looks Like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C325E-355B-C455-F7C2-806843ED9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Specialization – a Clear, Focused Offer</a:t>
            </a:r>
          </a:p>
          <a:p>
            <a:r>
              <a:rPr lang="en-US" dirty="0">
                <a:solidFill>
                  <a:schemeClr val="bg1"/>
                </a:solidFill>
              </a:rPr>
              <a:t>Customer Knowledge &amp; Intimacy</a:t>
            </a:r>
          </a:p>
          <a:p>
            <a:r>
              <a:rPr lang="en-US" dirty="0">
                <a:solidFill>
                  <a:schemeClr val="bg1"/>
                </a:solidFill>
              </a:rPr>
              <a:t>Early Engagement with Federal Buyers</a:t>
            </a:r>
          </a:p>
          <a:p>
            <a:r>
              <a:rPr lang="en-US" dirty="0">
                <a:solidFill>
                  <a:schemeClr val="bg1"/>
                </a:solidFill>
              </a:rPr>
              <a:t>Strategic Relationships &amp; Teaming</a:t>
            </a:r>
          </a:p>
          <a:p>
            <a:r>
              <a:rPr lang="en-US" dirty="0">
                <a:solidFill>
                  <a:schemeClr val="bg1"/>
                </a:solidFill>
              </a:rPr>
              <a:t>Persistence and Follow Through – Never Give Up!</a:t>
            </a:r>
          </a:p>
        </p:txBody>
      </p:sp>
    </p:spTree>
    <p:extLst>
      <p:ext uri="{BB962C8B-B14F-4D97-AF65-F5344CB8AC3E}">
        <p14:creationId xmlns:p14="http://schemas.microsoft.com/office/powerpoint/2010/main" val="3935874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C6043-B2B4-DC8B-7884-EC1ECB4A7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D29F3-4964-EC3D-6A95-8BA8DE46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Concerns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B21A6-DCBD-CC4F-D3B1-16AC00E31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Let’s Name Our Fear – Understand It – Minimize It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What Are You Hearing?</a:t>
            </a:r>
          </a:p>
          <a:p>
            <a:r>
              <a:rPr lang="en-US" dirty="0">
                <a:solidFill>
                  <a:schemeClr val="bg1"/>
                </a:solidFill>
              </a:rPr>
              <a:t>What Are You Worried About?</a:t>
            </a:r>
          </a:p>
          <a:p>
            <a:r>
              <a:rPr lang="en-US" dirty="0">
                <a:solidFill>
                  <a:schemeClr val="bg1"/>
                </a:solidFill>
              </a:rPr>
              <a:t>What Are You Seeing?</a:t>
            </a:r>
          </a:p>
          <a:p>
            <a:r>
              <a:rPr lang="en-US" dirty="0">
                <a:solidFill>
                  <a:schemeClr val="bg1"/>
                </a:solidFill>
              </a:rPr>
              <a:t>What Questions Do You Have About the Market?</a:t>
            </a:r>
          </a:p>
        </p:txBody>
      </p:sp>
    </p:spTree>
    <p:extLst>
      <p:ext uri="{BB962C8B-B14F-4D97-AF65-F5344CB8AC3E}">
        <p14:creationId xmlns:p14="http://schemas.microsoft.com/office/powerpoint/2010/main" val="3747781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3DD20-220F-F65A-1FDB-CCF9E5BD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0A45AA33-D467-CF84-E0CF-6EFD1879EE51}"/>
              </a:ext>
            </a:extLst>
          </p:cNvPr>
          <p:cNvSpPr/>
          <p:nvPr/>
        </p:nvSpPr>
        <p:spPr>
          <a:xfrm>
            <a:off x="-9001" y="0"/>
            <a:ext cx="12201001" cy="6858000"/>
          </a:xfrm>
          <a:custGeom>
            <a:avLst/>
            <a:gdLst/>
            <a:ahLst/>
            <a:cxnLst/>
            <a:rect l="l" t="t" r="r" b="b"/>
            <a:pathLst>
              <a:path w="11039819" h="7359879">
                <a:moveTo>
                  <a:pt x="0" y="0"/>
                </a:moveTo>
                <a:lnTo>
                  <a:pt x="11039819" y="0"/>
                </a:lnTo>
                <a:lnTo>
                  <a:pt x="1103981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" r="-91"/>
            </a:stretch>
          </a:blipFill>
        </p:spPr>
        <p:txBody>
          <a:bodyPr/>
          <a:lstStyle/>
          <a:p>
            <a:endParaRPr lang="en-US" sz="933"/>
          </a:p>
        </p:txBody>
      </p:sp>
      <p:grpSp>
        <p:nvGrpSpPr>
          <p:cNvPr id="611" name="Google Shape;621;p38">
            <a:extLst>
              <a:ext uri="{FF2B5EF4-FFF2-40B4-BE49-F238E27FC236}">
                <a16:creationId xmlns:a16="http://schemas.microsoft.com/office/drawing/2014/main" id="{20C554DB-8A9B-90B3-D417-D475E6D2B29A}"/>
              </a:ext>
            </a:extLst>
          </p:cNvPr>
          <p:cNvGrpSpPr/>
          <p:nvPr/>
        </p:nvGrpSpPr>
        <p:grpSpPr>
          <a:xfrm>
            <a:off x="561734" y="897400"/>
            <a:ext cx="11181236" cy="5063200"/>
            <a:chOff x="0" y="0"/>
            <a:chExt cx="8385925" cy="3797399"/>
          </a:xfrm>
        </p:grpSpPr>
        <p:pic>
          <p:nvPicPr>
            <p:cNvPr id="603" name="Google Shape;622;p38" descr="Google Shape;622;p38">
              <a:extLst>
                <a:ext uri="{FF2B5EF4-FFF2-40B4-BE49-F238E27FC236}">
                  <a16:creationId xmlns:a16="http://schemas.microsoft.com/office/drawing/2014/main" id="{0457E0A3-FF0F-71AD-A5CA-BF41A3720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/>
            <a:stretch>
              <a:fillRect/>
            </a:stretch>
          </p:blipFill>
          <p:spPr>
            <a:xfrm>
              <a:off x="5781974" y="0"/>
              <a:ext cx="2603953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4" name="Google Shape;623;p38" descr="Google Shape;623;p38">
              <a:extLst>
                <a:ext uri="{FF2B5EF4-FFF2-40B4-BE49-F238E27FC236}">
                  <a16:creationId xmlns:a16="http://schemas.microsoft.com/office/drawing/2014/main" id="{82628F0C-27DB-38ED-5B5A-2F0E8ED93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b="26323"/>
            <a:stretch>
              <a:fillRect/>
            </a:stretch>
          </p:blipFill>
          <p:spPr>
            <a:xfrm>
              <a:off x="5781974" y="2210250"/>
              <a:ext cx="2603953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5" name="Google Shape;624;p38" descr="Google Shape;624;p38">
              <a:extLst>
                <a:ext uri="{FF2B5EF4-FFF2-40B4-BE49-F238E27FC236}">
                  <a16:creationId xmlns:a16="http://schemas.microsoft.com/office/drawing/2014/main" id="{3ADB15A6-92E3-B4F6-D2D4-B0D9CBD07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 r="11456"/>
            <a:stretch>
              <a:fillRect/>
            </a:stretch>
          </p:blipFill>
          <p:spPr>
            <a:xfrm>
              <a:off x="3476238" y="0"/>
              <a:ext cx="2305737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Google Shape;625;p38" descr="Google Shape;625;p38">
              <a:extLst>
                <a:ext uri="{FF2B5EF4-FFF2-40B4-BE49-F238E27FC236}">
                  <a16:creationId xmlns:a16="http://schemas.microsoft.com/office/drawing/2014/main" id="{4C3A8285-184B-9C51-FB12-F6D8C9CD7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3472774" y="2210250"/>
              <a:ext cx="23092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Google Shape;626;p38" descr="Google Shape;626;p38">
              <a:extLst>
                <a:ext uri="{FF2B5EF4-FFF2-40B4-BE49-F238E27FC236}">
                  <a16:creationId xmlns:a16="http://schemas.microsoft.com/office/drawing/2014/main" id="{9C354BCB-1427-0225-C350-29F56709C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319" t="13195" r="11004"/>
            <a:stretch>
              <a:fillRect/>
            </a:stretch>
          </p:blipFill>
          <p:spPr>
            <a:xfrm>
              <a:off x="1166780" y="0"/>
              <a:ext cx="2309201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Google Shape;627;p38" descr="Google Shape;627;p38">
              <a:extLst>
                <a:ext uri="{FF2B5EF4-FFF2-40B4-BE49-F238E27FC236}">
                  <a16:creationId xmlns:a16="http://schemas.microsoft.com/office/drawing/2014/main" id="{600079B7-EF44-28E9-A1AE-3771EF20D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1163599" y="2210250"/>
              <a:ext cx="2309176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Google Shape;628;p38" descr="Google Shape;628;p38">
              <a:extLst>
                <a:ext uri="{FF2B5EF4-FFF2-40B4-BE49-F238E27FC236}">
                  <a16:creationId xmlns:a16="http://schemas.microsoft.com/office/drawing/2014/main" id="{3036BB07-D23B-4ED8-F47D-E87472FDC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4307" t="13194" r="11009"/>
            <a:stretch>
              <a:fillRect/>
            </a:stretch>
          </p:blipFill>
          <p:spPr>
            <a:xfrm>
              <a:off x="3175" y="1"/>
              <a:ext cx="1163601" cy="2210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Google Shape;629;p38" descr="Google Shape;629;p38">
              <a:extLst>
                <a:ext uri="{FF2B5EF4-FFF2-40B4-BE49-F238E27FC236}">
                  <a16:creationId xmlns:a16="http://schemas.microsoft.com/office/drawing/2014/main" id="{181D49FD-673E-B59D-6B06-CFD6E74D4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3996" t="11344" r="11317" b="26323"/>
            <a:stretch>
              <a:fillRect/>
            </a:stretch>
          </p:blipFill>
          <p:spPr>
            <a:xfrm>
              <a:off x="0" y="2210250"/>
              <a:ext cx="11636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12" name="Google Shape;630;p38">
            <a:extLst>
              <a:ext uri="{FF2B5EF4-FFF2-40B4-BE49-F238E27FC236}">
                <a16:creationId xmlns:a16="http://schemas.microsoft.com/office/drawing/2014/main" id="{34228B59-31F4-65FE-D317-BD5D8BE69928}"/>
              </a:ext>
            </a:extLst>
          </p:cNvPr>
          <p:cNvSpPr/>
          <p:nvPr/>
        </p:nvSpPr>
        <p:spPr>
          <a:xfrm rot="5400000">
            <a:off x="9555001" y="3314601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18" name="Google Shape;636;p38">
            <a:extLst>
              <a:ext uri="{FF2B5EF4-FFF2-40B4-BE49-F238E27FC236}">
                <a16:creationId xmlns:a16="http://schemas.microsoft.com/office/drawing/2014/main" id="{6A336E09-1735-945E-7FF5-77C03A9D9303}"/>
              </a:ext>
            </a:extLst>
          </p:cNvPr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20" name="Google Shape;638;p38">
            <a:extLst>
              <a:ext uri="{FF2B5EF4-FFF2-40B4-BE49-F238E27FC236}">
                <a16:creationId xmlns:a16="http://schemas.microsoft.com/office/drawing/2014/main" id="{9F16CE9D-BF93-9635-2680-81F48D8B1E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599366" y="2526224"/>
            <a:ext cx="6396259" cy="1845504"/>
          </a:xfrm>
          <a:prstGeom prst="rect">
            <a:avLst/>
          </a:prstGeom>
          <a:solidFill>
            <a:srgbClr val="840428"/>
          </a:solidFill>
        </p:spPr>
        <p:txBody>
          <a:bodyPr anchor="ctr" anchorCtr="0">
            <a:normAutofit fontScale="92500" lnSpcReduction="10000"/>
          </a:bodyPr>
          <a:lstStyle/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What We Actually Sell</a:t>
            </a:r>
            <a:endParaRPr sz="5700" dirty="0">
              <a:latin typeface="+mj-lt"/>
            </a:endParaRPr>
          </a:p>
        </p:txBody>
      </p:sp>
      <p:sp>
        <p:nvSpPr>
          <p:cNvPr id="619" name="Google Shape;637;p38">
            <a:extLst>
              <a:ext uri="{FF2B5EF4-FFF2-40B4-BE49-F238E27FC236}">
                <a16:creationId xmlns:a16="http://schemas.microsoft.com/office/drawing/2014/main" id="{6BCB9F0A-177F-19F6-8632-96A1D8B622B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9880D244-EAC7-C92F-A177-2F9B94C4E4C2}"/>
              </a:ext>
            </a:extLst>
          </p:cNvPr>
          <p:cNvSpPr>
            <a:spLocks noChangeAspect="1"/>
          </p:cNvSpPr>
          <p:nvPr/>
        </p:nvSpPr>
        <p:spPr>
          <a:xfrm>
            <a:off x="7172380" y="5952562"/>
            <a:ext cx="1950149" cy="535639"/>
          </a:xfrm>
          <a:custGeom>
            <a:avLst/>
            <a:gdLst/>
            <a:ahLst/>
            <a:cxnLst/>
            <a:rect l="l" t="t" r="r" b="b"/>
            <a:pathLst>
              <a:path w="5729192" h="1573609">
                <a:moveTo>
                  <a:pt x="0" y="0"/>
                </a:moveTo>
                <a:lnTo>
                  <a:pt x="5729192" y="0"/>
                </a:lnTo>
                <a:lnTo>
                  <a:pt x="5729192" y="1573609"/>
                </a:lnTo>
                <a:lnTo>
                  <a:pt x="0" y="1573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DC346D43-ADEA-19B0-BD98-D70529504939}"/>
              </a:ext>
            </a:extLst>
          </p:cNvPr>
          <p:cNvSpPr>
            <a:spLocks noChangeAspect="1"/>
          </p:cNvSpPr>
          <p:nvPr/>
        </p:nvSpPr>
        <p:spPr>
          <a:xfrm>
            <a:off x="9364923" y="5958802"/>
            <a:ext cx="1661776" cy="291201"/>
          </a:xfrm>
          <a:custGeom>
            <a:avLst/>
            <a:gdLst/>
            <a:ahLst/>
            <a:cxnLst/>
            <a:rect l="l" t="t" r="r" b="b"/>
            <a:pathLst>
              <a:path w="6011838" h="1053484">
                <a:moveTo>
                  <a:pt x="0" y="0"/>
                </a:moveTo>
                <a:lnTo>
                  <a:pt x="6011838" y="0"/>
                </a:lnTo>
                <a:lnTo>
                  <a:pt x="6011838" y="1053485"/>
                </a:lnTo>
                <a:lnTo>
                  <a:pt x="0" y="1053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</p:spTree>
    <p:extLst>
      <p:ext uri="{BB962C8B-B14F-4D97-AF65-F5344CB8AC3E}">
        <p14:creationId xmlns:p14="http://schemas.microsoft.com/office/powerpoint/2010/main" val="3995522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4ACDC-5A23-C64A-FBE4-9A2329D1E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3BB7C-646B-3AC8-CFF9-7A569E77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 Known For One 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70D06-0F2F-5B7F-E79B-F5A2E316B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426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You Don’t Get Remembered for Everything</a:t>
            </a:r>
          </a:p>
          <a:p>
            <a:r>
              <a:rPr lang="en-US" dirty="0">
                <a:solidFill>
                  <a:schemeClr val="bg1"/>
                </a:solidFill>
              </a:rPr>
              <a:t>You Get Remembered for One Thing</a:t>
            </a:r>
          </a:p>
          <a:p>
            <a:r>
              <a:rPr lang="en-US" dirty="0">
                <a:solidFill>
                  <a:schemeClr val="bg1"/>
                </a:solidFill>
              </a:rPr>
              <a:t>Buyers Do Not Buy Everything</a:t>
            </a:r>
          </a:p>
          <a:p>
            <a:r>
              <a:rPr lang="en-US" dirty="0">
                <a:solidFill>
                  <a:schemeClr val="bg1"/>
                </a:solidFill>
              </a:rPr>
              <a:t>They Buy One Thing From Someone They Know Will Deliver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$100M Small Business Selling Data Analytics to CMS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You Can Build a Very Large Company From One Thing</a:t>
            </a:r>
          </a:p>
        </p:txBody>
      </p:sp>
    </p:spTree>
    <p:extLst>
      <p:ext uri="{BB962C8B-B14F-4D97-AF65-F5344CB8AC3E}">
        <p14:creationId xmlns:p14="http://schemas.microsoft.com/office/powerpoint/2010/main" val="1351064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BD1D8-1222-8B23-28C7-C4A4E785B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42C17-38ED-7992-359F-15BE3615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Power of Being Typecast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173D8-3FE9-CD9C-3627-0E4C5FB52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Being Typecast Can Be Valuable</a:t>
            </a:r>
          </a:p>
          <a:p>
            <a:r>
              <a:rPr lang="en-US" dirty="0">
                <a:solidFill>
                  <a:schemeClr val="bg1"/>
                </a:solidFill>
              </a:rPr>
              <a:t>Ask Matthew McConaughey</a:t>
            </a:r>
          </a:p>
          <a:p>
            <a:r>
              <a:rPr lang="en-US" dirty="0">
                <a:solidFill>
                  <a:schemeClr val="bg1"/>
                </a:solidFill>
              </a:rPr>
              <a:t>Reliable Rom-Com Money Maker</a:t>
            </a:r>
          </a:p>
          <a:p>
            <a:r>
              <a:rPr lang="en-US" dirty="0">
                <a:solidFill>
                  <a:schemeClr val="bg1"/>
                </a:solidFill>
              </a:rPr>
              <a:t>Known By Everyone Who Wanted to Make a Rom-Com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Everyone Knew Who To Call</a:t>
            </a:r>
          </a:p>
        </p:txBody>
      </p:sp>
    </p:spTree>
    <p:extLst>
      <p:ext uri="{BB962C8B-B14F-4D97-AF65-F5344CB8AC3E}">
        <p14:creationId xmlns:p14="http://schemas.microsoft.com/office/powerpoint/2010/main" val="2150722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69EFD-0070-1FE8-6BC8-5F164D1CF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BC483-F27A-DD28-B7C5-57632156F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Federal Buyers Typecast You Too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E6CF3-6C3C-C077-419D-6AD9CB1BE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Data Analytics Company</a:t>
            </a:r>
          </a:p>
          <a:p>
            <a:r>
              <a:rPr lang="en-US" dirty="0">
                <a:solidFill>
                  <a:schemeClr val="bg1"/>
                </a:solidFill>
              </a:rPr>
              <a:t>Patient Care Training Company</a:t>
            </a:r>
          </a:p>
          <a:p>
            <a:r>
              <a:rPr lang="en-US" dirty="0">
                <a:solidFill>
                  <a:schemeClr val="bg1"/>
                </a:solidFill>
              </a:rPr>
              <a:t>The “SharePoint Guys”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Early Contracts: Admin / OOTB Development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Later Contracts: Architecture, Migrations, Records Management, EA…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Organic Growth in Federal Market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What Do You Want Them to Call You?</a:t>
            </a:r>
          </a:p>
        </p:txBody>
      </p:sp>
    </p:spTree>
    <p:extLst>
      <p:ext uri="{BB962C8B-B14F-4D97-AF65-F5344CB8AC3E}">
        <p14:creationId xmlns:p14="http://schemas.microsoft.com/office/powerpoint/2010/main" val="891933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68844-B2F1-85BB-FF8D-01A34F32D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5686B-8B3F-ED20-58CF-E87D7EF9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Core Offer vs. Enablers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0E9D0-96A3-693B-D0B1-798E7777B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Core Offer: What Customers Hire You To Do</a:t>
            </a:r>
          </a:p>
          <a:p>
            <a:r>
              <a:rPr lang="en-US" dirty="0">
                <a:solidFill>
                  <a:schemeClr val="bg1"/>
                </a:solidFill>
              </a:rPr>
              <a:t>Enablers: Skills Required To Deliver It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Core Offer: SharePoint</a:t>
            </a:r>
          </a:p>
          <a:p>
            <a:r>
              <a:rPr lang="en-US" dirty="0">
                <a:solidFill>
                  <a:schemeClr val="bg1"/>
                </a:solidFill>
              </a:rPr>
              <a:t>Enablers: Project Management, Training, Process Improvement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Do Not Confuse What Helps You Deliver With What You Sell</a:t>
            </a:r>
          </a:p>
        </p:txBody>
      </p:sp>
    </p:spTree>
    <p:extLst>
      <p:ext uri="{BB962C8B-B14F-4D97-AF65-F5344CB8AC3E}">
        <p14:creationId xmlns:p14="http://schemas.microsoft.com/office/powerpoint/2010/main" val="33314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6245F-821A-EA89-9534-C2062EF63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B2CA-E2C3-0F03-2635-FDBFD0DB4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Do You Say You Sell?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1CC7E-23BB-3376-467E-B1A18CB8C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Mission Support</a:t>
            </a:r>
          </a:p>
          <a:p>
            <a:r>
              <a:rPr lang="en-US" dirty="0">
                <a:solidFill>
                  <a:schemeClr val="bg1"/>
                </a:solidFill>
              </a:rPr>
              <a:t>IT Services</a:t>
            </a:r>
          </a:p>
          <a:p>
            <a:r>
              <a:rPr lang="en-US" dirty="0">
                <a:solidFill>
                  <a:schemeClr val="bg1"/>
                </a:solidFill>
              </a:rPr>
              <a:t>Construction</a:t>
            </a:r>
          </a:p>
          <a:p>
            <a:r>
              <a:rPr lang="en-US" dirty="0">
                <a:solidFill>
                  <a:schemeClr val="bg1"/>
                </a:solidFill>
              </a:rPr>
              <a:t>Professional Services</a:t>
            </a:r>
          </a:p>
          <a:p>
            <a:r>
              <a:rPr lang="en-US" dirty="0">
                <a:solidFill>
                  <a:schemeClr val="bg1"/>
                </a:solidFill>
              </a:rPr>
              <a:t>Consulting</a:t>
            </a:r>
          </a:p>
          <a:p>
            <a:r>
              <a:rPr lang="en-US" dirty="0">
                <a:solidFill>
                  <a:schemeClr val="bg1"/>
                </a:solidFill>
              </a:rPr>
              <a:t>Training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What Does That Actually Mean?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442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CF9E5-F442-DA58-87A6-216FD9634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BF1AC-58E0-EA63-49CB-B31B73A00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Follow the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9439-D88E-526E-AD8C-EE646A29F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Have Customers Paid For?</a:t>
            </a:r>
          </a:p>
          <a:p>
            <a:r>
              <a:rPr lang="en-US" dirty="0">
                <a:solidFill>
                  <a:schemeClr val="bg1"/>
                </a:solidFill>
              </a:rPr>
              <a:t>What Work Repeats?</a:t>
            </a:r>
          </a:p>
          <a:p>
            <a:r>
              <a:rPr lang="en-US" dirty="0">
                <a:solidFill>
                  <a:schemeClr val="bg1"/>
                </a:solidFill>
              </a:rPr>
              <a:t>Where is Your Strongest Proof?</a:t>
            </a:r>
          </a:p>
          <a:p>
            <a:r>
              <a:rPr lang="en-US" dirty="0">
                <a:solidFill>
                  <a:schemeClr val="bg1"/>
                </a:solidFill>
              </a:rPr>
              <a:t>What Do Buyers Already Trust You To Do?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Past Performance Tells the Truth!</a:t>
            </a:r>
          </a:p>
        </p:txBody>
      </p:sp>
    </p:spTree>
    <p:extLst>
      <p:ext uri="{BB962C8B-B14F-4D97-AF65-F5344CB8AC3E}">
        <p14:creationId xmlns:p14="http://schemas.microsoft.com/office/powerpoint/2010/main" val="1245843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D7811-EBF8-21AE-4E9A-D5E027F6F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DFF5-CE6F-28FF-68AD-F6076B75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Exercise 1 – What Do You Sell?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5E55A-A995-2BE4-0B2E-AECBFE41D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 say we sell: _________________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Customers actually pay us for: 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832195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41EB9-FD45-8AC9-BB2A-BFB755F9C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1F57-A00E-999E-CAFA-894683FB7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Narrow it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D16BD-A4E4-7C4B-F955-447816C9C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Instead of:	</a:t>
            </a:r>
            <a:r>
              <a:rPr lang="en-US" u="sng" dirty="0">
                <a:solidFill>
                  <a:schemeClr val="bg1"/>
                </a:solidFill>
              </a:rPr>
              <a:t>We Do Training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Move Toward:	</a:t>
            </a:r>
            <a:r>
              <a:rPr lang="en-US" u="sng" dirty="0">
                <a:solidFill>
                  <a:schemeClr val="bg1"/>
                </a:solidFill>
              </a:rPr>
              <a:t>Healthcare Training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Then:		</a:t>
            </a:r>
            <a:r>
              <a:rPr lang="en-US" u="sng" dirty="0">
                <a:solidFill>
                  <a:schemeClr val="bg1"/>
                </a:solidFill>
              </a:rPr>
              <a:t>Patient Care &amp; Hospital Safety Training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Specificity Makes You Easier to Understand and Remember</a:t>
            </a:r>
          </a:p>
        </p:txBody>
      </p:sp>
    </p:spTree>
    <p:extLst>
      <p:ext uri="{BB962C8B-B14F-4D97-AF65-F5344CB8AC3E}">
        <p14:creationId xmlns:p14="http://schemas.microsoft.com/office/powerpoint/2010/main" val="3803445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B16F8-FFCF-4948-5E3D-1C4132F99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C16AF-5055-12FC-8174-1A44C127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You Can Expand Later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074ED-10C7-F657-ACC3-4F6DE5AB0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Start Narrow</a:t>
            </a:r>
          </a:p>
          <a:p>
            <a:r>
              <a:rPr lang="en-US" dirty="0">
                <a:solidFill>
                  <a:schemeClr val="bg1"/>
                </a:solidFill>
              </a:rPr>
              <a:t>Build Credibility</a:t>
            </a:r>
          </a:p>
          <a:p>
            <a:r>
              <a:rPr lang="en-US" dirty="0">
                <a:solidFill>
                  <a:schemeClr val="bg1"/>
                </a:solidFill>
              </a:rPr>
              <a:t>Become Known</a:t>
            </a:r>
          </a:p>
          <a:p>
            <a:r>
              <a:rPr lang="en-US" dirty="0">
                <a:solidFill>
                  <a:schemeClr val="bg1"/>
                </a:solidFill>
              </a:rPr>
              <a:t>Expand From Strength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Narrow Does Not Mean Small</a:t>
            </a:r>
          </a:p>
          <a:p>
            <a:r>
              <a:rPr lang="en-US" b="1" dirty="0">
                <a:solidFill>
                  <a:schemeClr val="bg1"/>
                </a:solidFill>
              </a:rPr>
              <a:t>Build $100M Company Selling One Thing</a:t>
            </a:r>
          </a:p>
        </p:txBody>
      </p:sp>
    </p:spTree>
    <p:extLst>
      <p:ext uri="{BB962C8B-B14F-4D97-AF65-F5344CB8AC3E}">
        <p14:creationId xmlns:p14="http://schemas.microsoft.com/office/powerpoint/2010/main" val="1284073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5F8F0-77C5-C444-0BBC-A96D8279F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037B4-3F2F-F2FC-F79B-7AC1C4B59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Exercise 2 – Build the Offer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18928-CD12-F53D-49AD-F74928C6B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 help___________________________________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solve_____________________________________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by providing________________________________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Our strongest proof is_________________________.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4083336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4DDD9-D507-77B0-2448-E7620372D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9FD11-4833-B32F-5703-53443148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8938E-F590-1607-3BE9-EB5D1BC09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Can a Buyer Repeat It?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Can a Partner Understand It?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Does Your Past Performance Prove It?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Does It Lead to a Clear Customer?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If They Can’t Remember It, They Can’t Restate it.</a:t>
            </a:r>
          </a:p>
        </p:txBody>
      </p:sp>
    </p:spTree>
    <p:extLst>
      <p:ext uri="{BB962C8B-B14F-4D97-AF65-F5344CB8AC3E}">
        <p14:creationId xmlns:p14="http://schemas.microsoft.com/office/powerpoint/2010/main" val="1757988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D559F-C466-23AD-6EBE-BBB52868F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061543AA-1C8A-9EE8-CEBD-B31D70E6DE9D}"/>
              </a:ext>
            </a:extLst>
          </p:cNvPr>
          <p:cNvSpPr/>
          <p:nvPr/>
        </p:nvSpPr>
        <p:spPr>
          <a:xfrm>
            <a:off x="-9001" y="0"/>
            <a:ext cx="12201001" cy="6858000"/>
          </a:xfrm>
          <a:custGeom>
            <a:avLst/>
            <a:gdLst/>
            <a:ahLst/>
            <a:cxnLst/>
            <a:rect l="l" t="t" r="r" b="b"/>
            <a:pathLst>
              <a:path w="11039819" h="7359879">
                <a:moveTo>
                  <a:pt x="0" y="0"/>
                </a:moveTo>
                <a:lnTo>
                  <a:pt x="11039819" y="0"/>
                </a:lnTo>
                <a:lnTo>
                  <a:pt x="1103981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" r="-91"/>
            </a:stretch>
          </a:blipFill>
        </p:spPr>
        <p:txBody>
          <a:bodyPr/>
          <a:lstStyle/>
          <a:p>
            <a:endParaRPr lang="en-US" sz="933"/>
          </a:p>
        </p:txBody>
      </p:sp>
      <p:grpSp>
        <p:nvGrpSpPr>
          <p:cNvPr id="611" name="Google Shape;621;p38">
            <a:extLst>
              <a:ext uri="{FF2B5EF4-FFF2-40B4-BE49-F238E27FC236}">
                <a16:creationId xmlns:a16="http://schemas.microsoft.com/office/drawing/2014/main" id="{85B48129-E788-881D-9FCF-D1449B8D00D0}"/>
              </a:ext>
            </a:extLst>
          </p:cNvPr>
          <p:cNvGrpSpPr/>
          <p:nvPr/>
        </p:nvGrpSpPr>
        <p:grpSpPr>
          <a:xfrm>
            <a:off x="561734" y="897400"/>
            <a:ext cx="11181236" cy="5063200"/>
            <a:chOff x="0" y="0"/>
            <a:chExt cx="8385925" cy="3797399"/>
          </a:xfrm>
        </p:grpSpPr>
        <p:pic>
          <p:nvPicPr>
            <p:cNvPr id="603" name="Google Shape;622;p38" descr="Google Shape;622;p38">
              <a:extLst>
                <a:ext uri="{FF2B5EF4-FFF2-40B4-BE49-F238E27FC236}">
                  <a16:creationId xmlns:a16="http://schemas.microsoft.com/office/drawing/2014/main" id="{92B3D8E9-FC94-447E-1326-EFD41EDE9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/>
            <a:stretch>
              <a:fillRect/>
            </a:stretch>
          </p:blipFill>
          <p:spPr>
            <a:xfrm>
              <a:off x="5781974" y="0"/>
              <a:ext cx="2603953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4" name="Google Shape;623;p38" descr="Google Shape;623;p38">
              <a:extLst>
                <a:ext uri="{FF2B5EF4-FFF2-40B4-BE49-F238E27FC236}">
                  <a16:creationId xmlns:a16="http://schemas.microsoft.com/office/drawing/2014/main" id="{C7871E9B-D526-A8AD-A30C-79106533B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b="26323"/>
            <a:stretch>
              <a:fillRect/>
            </a:stretch>
          </p:blipFill>
          <p:spPr>
            <a:xfrm>
              <a:off x="5781974" y="2210250"/>
              <a:ext cx="2603953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5" name="Google Shape;624;p38" descr="Google Shape;624;p38">
              <a:extLst>
                <a:ext uri="{FF2B5EF4-FFF2-40B4-BE49-F238E27FC236}">
                  <a16:creationId xmlns:a16="http://schemas.microsoft.com/office/drawing/2014/main" id="{CC981EF7-5C34-35E7-C687-58FA0252F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 r="11456"/>
            <a:stretch>
              <a:fillRect/>
            </a:stretch>
          </p:blipFill>
          <p:spPr>
            <a:xfrm>
              <a:off x="3476238" y="0"/>
              <a:ext cx="2305737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Google Shape;625;p38" descr="Google Shape;625;p38">
              <a:extLst>
                <a:ext uri="{FF2B5EF4-FFF2-40B4-BE49-F238E27FC236}">
                  <a16:creationId xmlns:a16="http://schemas.microsoft.com/office/drawing/2014/main" id="{A3946CCC-BA2C-364F-6988-C073C2187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3472774" y="2210250"/>
              <a:ext cx="23092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Google Shape;626;p38" descr="Google Shape;626;p38">
              <a:extLst>
                <a:ext uri="{FF2B5EF4-FFF2-40B4-BE49-F238E27FC236}">
                  <a16:creationId xmlns:a16="http://schemas.microsoft.com/office/drawing/2014/main" id="{D5893A7C-802C-6694-1F1C-7750EDD0D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319" t="13195" r="11004"/>
            <a:stretch>
              <a:fillRect/>
            </a:stretch>
          </p:blipFill>
          <p:spPr>
            <a:xfrm>
              <a:off x="1166780" y="0"/>
              <a:ext cx="2309201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Google Shape;627;p38" descr="Google Shape;627;p38">
              <a:extLst>
                <a:ext uri="{FF2B5EF4-FFF2-40B4-BE49-F238E27FC236}">
                  <a16:creationId xmlns:a16="http://schemas.microsoft.com/office/drawing/2014/main" id="{77ACED35-EA23-2CE6-219E-2715B8853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1163599" y="2210250"/>
              <a:ext cx="2309176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Google Shape;628;p38" descr="Google Shape;628;p38">
              <a:extLst>
                <a:ext uri="{FF2B5EF4-FFF2-40B4-BE49-F238E27FC236}">
                  <a16:creationId xmlns:a16="http://schemas.microsoft.com/office/drawing/2014/main" id="{06ACCE06-017D-64C3-A36C-B4122DF69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4307" t="13194" r="11009"/>
            <a:stretch>
              <a:fillRect/>
            </a:stretch>
          </p:blipFill>
          <p:spPr>
            <a:xfrm>
              <a:off x="3175" y="1"/>
              <a:ext cx="1163601" cy="2210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Google Shape;629;p38" descr="Google Shape;629;p38">
              <a:extLst>
                <a:ext uri="{FF2B5EF4-FFF2-40B4-BE49-F238E27FC236}">
                  <a16:creationId xmlns:a16="http://schemas.microsoft.com/office/drawing/2014/main" id="{2C9D29EB-61A2-BF61-3166-224A0C9F2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3996" t="11344" r="11317" b="26323"/>
            <a:stretch>
              <a:fillRect/>
            </a:stretch>
          </p:blipFill>
          <p:spPr>
            <a:xfrm>
              <a:off x="0" y="2210250"/>
              <a:ext cx="11636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12" name="Google Shape;630;p38">
            <a:extLst>
              <a:ext uri="{FF2B5EF4-FFF2-40B4-BE49-F238E27FC236}">
                <a16:creationId xmlns:a16="http://schemas.microsoft.com/office/drawing/2014/main" id="{63836218-CEA5-83F5-0A29-518C56737F86}"/>
              </a:ext>
            </a:extLst>
          </p:cNvPr>
          <p:cNvSpPr/>
          <p:nvPr/>
        </p:nvSpPr>
        <p:spPr>
          <a:xfrm rot="5400000">
            <a:off x="9555001" y="3314601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18" name="Google Shape;636;p38">
            <a:extLst>
              <a:ext uri="{FF2B5EF4-FFF2-40B4-BE49-F238E27FC236}">
                <a16:creationId xmlns:a16="http://schemas.microsoft.com/office/drawing/2014/main" id="{4000CF82-9E50-4A9C-A7FC-1B9A6311845E}"/>
              </a:ext>
            </a:extLst>
          </p:cNvPr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20" name="Google Shape;638;p38">
            <a:extLst>
              <a:ext uri="{FF2B5EF4-FFF2-40B4-BE49-F238E27FC236}">
                <a16:creationId xmlns:a16="http://schemas.microsoft.com/office/drawing/2014/main" id="{0BF14CA8-BB81-8F63-A7C8-BA5275DEFD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599366" y="2526224"/>
            <a:ext cx="6396259" cy="1845504"/>
          </a:xfrm>
          <a:prstGeom prst="rect">
            <a:avLst/>
          </a:prstGeom>
          <a:solidFill>
            <a:srgbClr val="840428"/>
          </a:solidFill>
        </p:spPr>
        <p:txBody>
          <a:bodyPr anchor="ctr" anchorCtr="0">
            <a:normAutofit fontScale="92500" lnSpcReduction="20000"/>
          </a:bodyPr>
          <a:lstStyle/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Go Deep or</a:t>
            </a:r>
          </a:p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Go Narrow</a:t>
            </a:r>
            <a:endParaRPr sz="5700" dirty="0">
              <a:latin typeface="+mj-lt"/>
            </a:endParaRPr>
          </a:p>
        </p:txBody>
      </p:sp>
      <p:sp>
        <p:nvSpPr>
          <p:cNvPr id="619" name="Google Shape;637;p38">
            <a:extLst>
              <a:ext uri="{FF2B5EF4-FFF2-40B4-BE49-F238E27FC236}">
                <a16:creationId xmlns:a16="http://schemas.microsoft.com/office/drawing/2014/main" id="{8876CC9A-916C-40CA-3BD8-27A5FF6931A3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22</a:t>
            </a:fld>
            <a:endParaRPr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DD2860E4-CA83-DD06-67D8-A5DAA2BC8853}"/>
              </a:ext>
            </a:extLst>
          </p:cNvPr>
          <p:cNvSpPr>
            <a:spLocks noChangeAspect="1"/>
          </p:cNvSpPr>
          <p:nvPr/>
        </p:nvSpPr>
        <p:spPr>
          <a:xfrm>
            <a:off x="7172380" y="5952562"/>
            <a:ext cx="1950149" cy="535639"/>
          </a:xfrm>
          <a:custGeom>
            <a:avLst/>
            <a:gdLst/>
            <a:ahLst/>
            <a:cxnLst/>
            <a:rect l="l" t="t" r="r" b="b"/>
            <a:pathLst>
              <a:path w="5729192" h="1573609">
                <a:moveTo>
                  <a:pt x="0" y="0"/>
                </a:moveTo>
                <a:lnTo>
                  <a:pt x="5729192" y="0"/>
                </a:lnTo>
                <a:lnTo>
                  <a:pt x="5729192" y="1573609"/>
                </a:lnTo>
                <a:lnTo>
                  <a:pt x="0" y="1573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18920D12-13C9-5DB4-E1A1-45B5BE05FD28}"/>
              </a:ext>
            </a:extLst>
          </p:cNvPr>
          <p:cNvSpPr>
            <a:spLocks noChangeAspect="1"/>
          </p:cNvSpPr>
          <p:nvPr/>
        </p:nvSpPr>
        <p:spPr>
          <a:xfrm>
            <a:off x="9364923" y="5958802"/>
            <a:ext cx="1661776" cy="291201"/>
          </a:xfrm>
          <a:custGeom>
            <a:avLst/>
            <a:gdLst/>
            <a:ahLst/>
            <a:cxnLst/>
            <a:rect l="l" t="t" r="r" b="b"/>
            <a:pathLst>
              <a:path w="6011838" h="1053484">
                <a:moveTo>
                  <a:pt x="0" y="0"/>
                </a:moveTo>
                <a:lnTo>
                  <a:pt x="6011838" y="0"/>
                </a:lnTo>
                <a:lnTo>
                  <a:pt x="6011838" y="1053485"/>
                </a:lnTo>
                <a:lnTo>
                  <a:pt x="0" y="1053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</p:spTree>
    <p:extLst>
      <p:ext uri="{BB962C8B-B14F-4D97-AF65-F5344CB8AC3E}">
        <p14:creationId xmlns:p14="http://schemas.microsoft.com/office/powerpoint/2010/main" val="1668852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BC5EE-41DB-205C-1265-C88C3ED21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AFE73-2C54-BA83-5B6F-303B69A99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 Deep or Go Narrow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CC02D-7130-F2E7-FFDC-DE2D29FAA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You Can’t Sell to Everyone</a:t>
            </a:r>
          </a:p>
          <a:p>
            <a:r>
              <a:rPr lang="en-US" dirty="0">
                <a:solidFill>
                  <a:schemeClr val="bg1"/>
                </a:solidFill>
              </a:rPr>
              <a:t>Focus Creates Traction That Will Last for Years</a:t>
            </a:r>
          </a:p>
          <a:p>
            <a:r>
              <a:rPr lang="en-US" dirty="0">
                <a:solidFill>
                  <a:schemeClr val="bg1"/>
                </a:solidFill>
              </a:rPr>
              <a:t>There Are Two Ways to Focus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Go Deep Into One Department</a:t>
            </a:r>
          </a:p>
          <a:p>
            <a:r>
              <a:rPr lang="en-US" dirty="0">
                <a:solidFill>
                  <a:schemeClr val="bg1"/>
                </a:solidFill>
              </a:rPr>
              <a:t>Go Narrow Across Most Departments</a:t>
            </a:r>
          </a:p>
        </p:txBody>
      </p:sp>
    </p:spTree>
    <p:extLst>
      <p:ext uri="{BB962C8B-B14F-4D97-AF65-F5344CB8AC3E}">
        <p14:creationId xmlns:p14="http://schemas.microsoft.com/office/powerpoint/2010/main" val="2442877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4A9E3-CF07-1E9A-02FB-C9D16F123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4977-3962-525C-0616-DE3C5566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 Deep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0124B-681F-9798-3084-BD6F654FA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Pick a Customer and Know Them Better Than Anyone</a:t>
            </a:r>
          </a:p>
          <a:p>
            <a:r>
              <a:rPr lang="en-US" dirty="0">
                <a:solidFill>
                  <a:schemeClr val="bg1"/>
                </a:solidFill>
              </a:rPr>
              <a:t>One Department Like Veterans Affairs (VA)</a:t>
            </a:r>
          </a:p>
          <a:p>
            <a:r>
              <a:rPr lang="en-US" dirty="0">
                <a:solidFill>
                  <a:schemeClr val="bg1"/>
                </a:solidFill>
              </a:rPr>
              <a:t>Depth Creates Compounding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695671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197DF-24DB-02F0-E6C5-76043F480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D62A-693F-791A-66A8-257930F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Example: Go Deep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3BF19-EBFC-3D01-85A0-16DA91200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Department of Veterans Affairs</a:t>
            </a:r>
          </a:p>
          <a:p>
            <a:r>
              <a:rPr lang="en-US" dirty="0">
                <a:solidFill>
                  <a:schemeClr val="bg1"/>
                </a:solidFill>
              </a:rPr>
              <a:t>Veterans Health Administration</a:t>
            </a:r>
          </a:p>
          <a:p>
            <a:r>
              <a:rPr lang="en-US" dirty="0">
                <a:solidFill>
                  <a:schemeClr val="bg1"/>
                </a:solidFill>
              </a:rPr>
              <a:t>Regions</a:t>
            </a:r>
          </a:p>
          <a:p>
            <a:r>
              <a:rPr lang="en-US" dirty="0">
                <a:solidFill>
                  <a:schemeClr val="bg1"/>
                </a:solidFill>
              </a:rPr>
              <a:t>VISNs</a:t>
            </a:r>
          </a:p>
          <a:p>
            <a:r>
              <a:rPr lang="en-US" dirty="0">
                <a:solidFill>
                  <a:schemeClr val="bg1"/>
                </a:solidFill>
              </a:rPr>
              <a:t>VAMCs &amp; CBOCs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This Built My Last Company’s First $10M ARR</a:t>
            </a:r>
          </a:p>
        </p:txBody>
      </p:sp>
    </p:spTree>
    <p:extLst>
      <p:ext uri="{BB962C8B-B14F-4D97-AF65-F5344CB8AC3E}">
        <p14:creationId xmlns:p14="http://schemas.microsoft.com/office/powerpoint/2010/main" val="2809320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CE054-45C7-5B65-A744-DF9AAA9B3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0C4D7-2A90-357E-51AE-BE81A56BA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 Narrow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64096-904B-DE6E-03CA-433F5C247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Pick a Problem You Solve Exceptionally Well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One Problem</a:t>
            </a:r>
          </a:p>
          <a:p>
            <a:r>
              <a:rPr lang="en-US" dirty="0">
                <a:solidFill>
                  <a:schemeClr val="bg1"/>
                </a:solidFill>
              </a:rPr>
              <a:t>One Offer (Solution, Product, Service)</a:t>
            </a:r>
          </a:p>
          <a:p>
            <a:r>
              <a:rPr lang="en-US" dirty="0">
                <a:solidFill>
                  <a:schemeClr val="bg1"/>
                </a:solidFill>
              </a:rPr>
              <a:t>One Great Story</a:t>
            </a:r>
          </a:p>
          <a:p>
            <a:r>
              <a:rPr lang="en-US" dirty="0">
                <a:solidFill>
                  <a:schemeClr val="bg1"/>
                </a:solidFill>
              </a:rPr>
              <a:t>Many Customers (Agencies)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Narrow Creates Expertise</a:t>
            </a:r>
          </a:p>
        </p:txBody>
      </p:sp>
    </p:spTree>
    <p:extLst>
      <p:ext uri="{BB962C8B-B14F-4D97-AF65-F5344CB8AC3E}">
        <p14:creationId xmlns:p14="http://schemas.microsoft.com/office/powerpoint/2010/main" val="41462095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83AF8-ABD4-35EA-3878-0F56DB4F1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BB614-8DD5-19A9-57FF-78B200E5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Example: Go Narrow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A0B38-B13C-7918-26EF-48F0E6217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SharePoint Migration</a:t>
            </a:r>
          </a:p>
          <a:p>
            <a:r>
              <a:rPr lang="en-US" dirty="0">
                <a:solidFill>
                  <a:schemeClr val="bg1"/>
                </a:solidFill>
              </a:rPr>
              <a:t>SharePoint Architecture &amp; Administration</a:t>
            </a:r>
          </a:p>
          <a:p>
            <a:r>
              <a:rPr lang="en-US" dirty="0">
                <a:solidFill>
                  <a:schemeClr val="bg1"/>
                </a:solidFill>
              </a:rPr>
              <a:t>SharePoint Development</a:t>
            </a:r>
          </a:p>
          <a:p>
            <a:r>
              <a:rPr lang="en-US" dirty="0">
                <a:solidFill>
                  <a:schemeClr val="bg1"/>
                </a:solidFill>
              </a:rPr>
              <a:t>Records Management on SharePoint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VA, Army, DHS, White House, Air Force, DoT, Ed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Same Problem. Same Solution. More Customers.</a:t>
            </a:r>
          </a:p>
        </p:txBody>
      </p:sp>
    </p:spTree>
    <p:extLst>
      <p:ext uri="{BB962C8B-B14F-4D97-AF65-F5344CB8AC3E}">
        <p14:creationId xmlns:p14="http://schemas.microsoft.com/office/powerpoint/2010/main" val="1095989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89646-46F2-5EB7-63CD-1BA90E1AC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A9035-CB00-E283-AFD5-881A62C7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Sweet Spot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304AE-E5B0-3C58-352F-8CD5BDC7B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 Deep + Go Narrow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Specific Customer</a:t>
            </a:r>
          </a:p>
          <a:p>
            <a:r>
              <a:rPr lang="en-US" dirty="0">
                <a:solidFill>
                  <a:schemeClr val="bg1"/>
                </a:solidFill>
              </a:rPr>
              <a:t>Specific Problem</a:t>
            </a:r>
          </a:p>
          <a:p>
            <a:r>
              <a:rPr lang="en-US" dirty="0">
                <a:solidFill>
                  <a:schemeClr val="bg1"/>
                </a:solidFill>
              </a:rPr>
              <a:t>Specific Offer</a:t>
            </a:r>
          </a:p>
          <a:p>
            <a:r>
              <a:rPr lang="en-US" dirty="0">
                <a:solidFill>
                  <a:schemeClr val="bg1"/>
                </a:solidFill>
              </a:rPr>
              <a:t>Specific Proof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Become the Obvious Choice</a:t>
            </a:r>
          </a:p>
        </p:txBody>
      </p:sp>
    </p:spTree>
    <p:extLst>
      <p:ext uri="{BB962C8B-B14F-4D97-AF65-F5344CB8AC3E}">
        <p14:creationId xmlns:p14="http://schemas.microsoft.com/office/powerpoint/2010/main" val="531601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403C5-8D81-A31D-2522-9989FC383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D834-B584-85AF-A1CA-750CDE2E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Exercise 3 – Where Will You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D1F0E-54B0-1056-B5E4-347AEED2C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 Deep – Which Agency?	_________________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Go Narrow – Which Offer?	_________________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Which Gives You More Traction Today? Deep or Narrow</a:t>
            </a:r>
          </a:p>
        </p:txBody>
      </p:sp>
    </p:spTree>
    <p:extLst>
      <p:ext uri="{BB962C8B-B14F-4D97-AF65-F5344CB8AC3E}">
        <p14:creationId xmlns:p14="http://schemas.microsoft.com/office/powerpoint/2010/main" val="697834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272C1-9D1D-1319-558A-5AFCF466D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9B1B5-CD46-2522-F16C-CA9697854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Focus Means Saying 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A1564-5B84-AC5E-4653-1F617BAD3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Not Every Agency</a:t>
            </a:r>
          </a:p>
          <a:p>
            <a:r>
              <a:rPr lang="en-US" dirty="0">
                <a:solidFill>
                  <a:schemeClr val="bg1"/>
                </a:solidFill>
              </a:rPr>
              <a:t>Not Every Opportunity</a:t>
            </a:r>
          </a:p>
          <a:p>
            <a:r>
              <a:rPr lang="en-US" dirty="0">
                <a:solidFill>
                  <a:schemeClr val="bg1"/>
                </a:solidFill>
              </a:rPr>
              <a:t>Not Every Capability</a:t>
            </a:r>
          </a:p>
          <a:p>
            <a:r>
              <a:rPr lang="en-US" dirty="0">
                <a:solidFill>
                  <a:schemeClr val="bg1"/>
                </a:solidFill>
              </a:rPr>
              <a:t>Not Every Partner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Every “No” Protects Your Focus</a:t>
            </a:r>
          </a:p>
        </p:txBody>
      </p:sp>
    </p:spTree>
    <p:extLst>
      <p:ext uri="{BB962C8B-B14F-4D97-AF65-F5344CB8AC3E}">
        <p14:creationId xmlns:p14="http://schemas.microsoft.com/office/powerpoint/2010/main" val="4009222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BCBBB-4C1C-DDE6-6D5A-3F94A824B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821FD-94AC-A92D-0A28-45AE36504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Focus Builds Momentum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C2EC0-BFC1-4ED1-52FE-2F8794C8C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Easier Messaging</a:t>
            </a:r>
          </a:p>
          <a:p>
            <a:r>
              <a:rPr lang="en-US" dirty="0">
                <a:solidFill>
                  <a:schemeClr val="bg1"/>
                </a:solidFill>
              </a:rPr>
              <a:t>Better Relationships</a:t>
            </a:r>
          </a:p>
          <a:p>
            <a:r>
              <a:rPr lang="en-US" dirty="0">
                <a:solidFill>
                  <a:schemeClr val="bg1"/>
                </a:solidFill>
              </a:rPr>
              <a:t>Stronger Past Performances</a:t>
            </a:r>
          </a:p>
          <a:p>
            <a:r>
              <a:rPr lang="en-US" dirty="0">
                <a:solidFill>
                  <a:schemeClr val="bg1"/>
                </a:solidFill>
              </a:rPr>
              <a:t>More Referrals</a:t>
            </a:r>
          </a:p>
          <a:p>
            <a:r>
              <a:rPr lang="en-US" dirty="0">
                <a:solidFill>
                  <a:schemeClr val="bg1"/>
                </a:solidFill>
              </a:rPr>
              <a:t>More Repeat Business</a:t>
            </a:r>
          </a:p>
        </p:txBody>
      </p:sp>
    </p:spTree>
    <p:extLst>
      <p:ext uri="{BB962C8B-B14F-4D97-AF65-F5344CB8AC3E}">
        <p14:creationId xmlns:p14="http://schemas.microsoft.com/office/powerpoint/2010/main" val="1764799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00242-B10B-5494-525D-127796192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5CFF5B45-9602-950F-FCE9-002717A29127}"/>
              </a:ext>
            </a:extLst>
          </p:cNvPr>
          <p:cNvSpPr/>
          <p:nvPr/>
        </p:nvSpPr>
        <p:spPr>
          <a:xfrm>
            <a:off x="-9001" y="0"/>
            <a:ext cx="12201001" cy="6858000"/>
          </a:xfrm>
          <a:custGeom>
            <a:avLst/>
            <a:gdLst/>
            <a:ahLst/>
            <a:cxnLst/>
            <a:rect l="l" t="t" r="r" b="b"/>
            <a:pathLst>
              <a:path w="11039819" h="7359879">
                <a:moveTo>
                  <a:pt x="0" y="0"/>
                </a:moveTo>
                <a:lnTo>
                  <a:pt x="11039819" y="0"/>
                </a:lnTo>
                <a:lnTo>
                  <a:pt x="1103981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" r="-91"/>
            </a:stretch>
          </a:blipFill>
        </p:spPr>
        <p:txBody>
          <a:bodyPr/>
          <a:lstStyle/>
          <a:p>
            <a:endParaRPr lang="en-US" sz="933"/>
          </a:p>
        </p:txBody>
      </p:sp>
      <p:grpSp>
        <p:nvGrpSpPr>
          <p:cNvPr id="611" name="Google Shape;621;p38">
            <a:extLst>
              <a:ext uri="{FF2B5EF4-FFF2-40B4-BE49-F238E27FC236}">
                <a16:creationId xmlns:a16="http://schemas.microsoft.com/office/drawing/2014/main" id="{F95ACAFD-C395-FA1A-168C-B9B18AADE322}"/>
              </a:ext>
            </a:extLst>
          </p:cNvPr>
          <p:cNvGrpSpPr/>
          <p:nvPr/>
        </p:nvGrpSpPr>
        <p:grpSpPr>
          <a:xfrm>
            <a:off x="561734" y="897400"/>
            <a:ext cx="11181236" cy="5063200"/>
            <a:chOff x="0" y="0"/>
            <a:chExt cx="8385925" cy="3797399"/>
          </a:xfrm>
        </p:grpSpPr>
        <p:pic>
          <p:nvPicPr>
            <p:cNvPr id="603" name="Google Shape;622;p38" descr="Google Shape;622;p38">
              <a:extLst>
                <a:ext uri="{FF2B5EF4-FFF2-40B4-BE49-F238E27FC236}">
                  <a16:creationId xmlns:a16="http://schemas.microsoft.com/office/drawing/2014/main" id="{81884E5C-8D2F-F48C-5A18-09330109F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/>
            <a:stretch>
              <a:fillRect/>
            </a:stretch>
          </p:blipFill>
          <p:spPr>
            <a:xfrm>
              <a:off x="5781974" y="0"/>
              <a:ext cx="2603953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4" name="Google Shape;623;p38" descr="Google Shape;623;p38">
              <a:extLst>
                <a:ext uri="{FF2B5EF4-FFF2-40B4-BE49-F238E27FC236}">
                  <a16:creationId xmlns:a16="http://schemas.microsoft.com/office/drawing/2014/main" id="{0F995BA1-AF0E-2E1C-64F2-F9AE34BFB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b="26323"/>
            <a:stretch>
              <a:fillRect/>
            </a:stretch>
          </p:blipFill>
          <p:spPr>
            <a:xfrm>
              <a:off x="5781974" y="2210250"/>
              <a:ext cx="2603953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5" name="Google Shape;624;p38" descr="Google Shape;624;p38">
              <a:extLst>
                <a:ext uri="{FF2B5EF4-FFF2-40B4-BE49-F238E27FC236}">
                  <a16:creationId xmlns:a16="http://schemas.microsoft.com/office/drawing/2014/main" id="{5A16893C-0983-C811-0A06-53397B2FE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 r="11456"/>
            <a:stretch>
              <a:fillRect/>
            </a:stretch>
          </p:blipFill>
          <p:spPr>
            <a:xfrm>
              <a:off x="3476238" y="0"/>
              <a:ext cx="2305737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Google Shape;625;p38" descr="Google Shape;625;p38">
              <a:extLst>
                <a:ext uri="{FF2B5EF4-FFF2-40B4-BE49-F238E27FC236}">
                  <a16:creationId xmlns:a16="http://schemas.microsoft.com/office/drawing/2014/main" id="{090D5E57-C12B-4791-8F6D-451E1B361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3472774" y="2210250"/>
              <a:ext cx="23092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Google Shape;626;p38" descr="Google Shape;626;p38">
              <a:extLst>
                <a:ext uri="{FF2B5EF4-FFF2-40B4-BE49-F238E27FC236}">
                  <a16:creationId xmlns:a16="http://schemas.microsoft.com/office/drawing/2014/main" id="{8591FFCE-7227-B267-A13A-5924BA8F8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319" t="13195" r="11004"/>
            <a:stretch>
              <a:fillRect/>
            </a:stretch>
          </p:blipFill>
          <p:spPr>
            <a:xfrm>
              <a:off x="1166780" y="0"/>
              <a:ext cx="2309201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Google Shape;627;p38" descr="Google Shape;627;p38">
              <a:extLst>
                <a:ext uri="{FF2B5EF4-FFF2-40B4-BE49-F238E27FC236}">
                  <a16:creationId xmlns:a16="http://schemas.microsoft.com/office/drawing/2014/main" id="{972E143B-7889-E9FE-A351-44D0608EB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1163599" y="2210250"/>
              <a:ext cx="2309176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Google Shape;628;p38" descr="Google Shape;628;p38">
              <a:extLst>
                <a:ext uri="{FF2B5EF4-FFF2-40B4-BE49-F238E27FC236}">
                  <a16:creationId xmlns:a16="http://schemas.microsoft.com/office/drawing/2014/main" id="{FE484772-6C78-BEC2-80FD-5CFC2D6C8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4307" t="13194" r="11009"/>
            <a:stretch>
              <a:fillRect/>
            </a:stretch>
          </p:blipFill>
          <p:spPr>
            <a:xfrm>
              <a:off x="3175" y="1"/>
              <a:ext cx="1163601" cy="2210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Google Shape;629;p38" descr="Google Shape;629;p38">
              <a:extLst>
                <a:ext uri="{FF2B5EF4-FFF2-40B4-BE49-F238E27FC236}">
                  <a16:creationId xmlns:a16="http://schemas.microsoft.com/office/drawing/2014/main" id="{CE587CA7-73B3-BB4B-A630-8F88F0BE1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3996" t="11344" r="11317" b="26323"/>
            <a:stretch>
              <a:fillRect/>
            </a:stretch>
          </p:blipFill>
          <p:spPr>
            <a:xfrm>
              <a:off x="0" y="2210250"/>
              <a:ext cx="11636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12" name="Google Shape;630;p38">
            <a:extLst>
              <a:ext uri="{FF2B5EF4-FFF2-40B4-BE49-F238E27FC236}">
                <a16:creationId xmlns:a16="http://schemas.microsoft.com/office/drawing/2014/main" id="{7FB170D8-DA87-50FB-0D27-074A8CE1FF8E}"/>
              </a:ext>
            </a:extLst>
          </p:cNvPr>
          <p:cNvSpPr/>
          <p:nvPr/>
        </p:nvSpPr>
        <p:spPr>
          <a:xfrm rot="5400000">
            <a:off x="9555001" y="3314601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18" name="Google Shape;636;p38">
            <a:extLst>
              <a:ext uri="{FF2B5EF4-FFF2-40B4-BE49-F238E27FC236}">
                <a16:creationId xmlns:a16="http://schemas.microsoft.com/office/drawing/2014/main" id="{06451E75-1690-5DAB-F7C0-2E02258E20BE}"/>
              </a:ext>
            </a:extLst>
          </p:cNvPr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20" name="Google Shape;638;p38">
            <a:extLst>
              <a:ext uri="{FF2B5EF4-FFF2-40B4-BE49-F238E27FC236}">
                <a16:creationId xmlns:a16="http://schemas.microsoft.com/office/drawing/2014/main" id="{FEC1D4F0-9D4C-2DEC-07D2-844E2CD293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599366" y="2526224"/>
            <a:ext cx="6396259" cy="1845504"/>
          </a:xfrm>
          <a:prstGeom prst="rect">
            <a:avLst/>
          </a:prstGeom>
          <a:solidFill>
            <a:srgbClr val="840428"/>
          </a:solidFill>
        </p:spPr>
        <p:txBody>
          <a:bodyPr anchor="ctr" anchorCtr="0">
            <a:normAutofit fontScale="55000" lnSpcReduction="20000"/>
          </a:bodyPr>
          <a:lstStyle/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Stop Finding Opportunities –</a:t>
            </a:r>
          </a:p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Create Them</a:t>
            </a:r>
            <a:endParaRPr sz="5700" dirty="0">
              <a:latin typeface="+mj-lt"/>
            </a:endParaRPr>
          </a:p>
        </p:txBody>
      </p:sp>
      <p:sp>
        <p:nvSpPr>
          <p:cNvPr id="619" name="Google Shape;637;p38">
            <a:extLst>
              <a:ext uri="{FF2B5EF4-FFF2-40B4-BE49-F238E27FC236}">
                <a16:creationId xmlns:a16="http://schemas.microsoft.com/office/drawing/2014/main" id="{FC31D53E-896F-25B3-93AD-405270AAEB8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32</a:t>
            </a:fld>
            <a:endParaRPr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247FDF91-C993-ADD0-6AA5-D24429367E43}"/>
              </a:ext>
            </a:extLst>
          </p:cNvPr>
          <p:cNvSpPr>
            <a:spLocks noChangeAspect="1"/>
          </p:cNvSpPr>
          <p:nvPr/>
        </p:nvSpPr>
        <p:spPr>
          <a:xfrm>
            <a:off x="7172380" y="5952562"/>
            <a:ext cx="1950149" cy="535639"/>
          </a:xfrm>
          <a:custGeom>
            <a:avLst/>
            <a:gdLst/>
            <a:ahLst/>
            <a:cxnLst/>
            <a:rect l="l" t="t" r="r" b="b"/>
            <a:pathLst>
              <a:path w="5729192" h="1573609">
                <a:moveTo>
                  <a:pt x="0" y="0"/>
                </a:moveTo>
                <a:lnTo>
                  <a:pt x="5729192" y="0"/>
                </a:lnTo>
                <a:lnTo>
                  <a:pt x="5729192" y="1573609"/>
                </a:lnTo>
                <a:lnTo>
                  <a:pt x="0" y="1573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1F1B4BBD-125E-55C7-DC36-E6538201A081}"/>
              </a:ext>
            </a:extLst>
          </p:cNvPr>
          <p:cNvSpPr>
            <a:spLocks noChangeAspect="1"/>
          </p:cNvSpPr>
          <p:nvPr/>
        </p:nvSpPr>
        <p:spPr>
          <a:xfrm>
            <a:off x="9364923" y="5958802"/>
            <a:ext cx="1661776" cy="291201"/>
          </a:xfrm>
          <a:custGeom>
            <a:avLst/>
            <a:gdLst/>
            <a:ahLst/>
            <a:cxnLst/>
            <a:rect l="l" t="t" r="r" b="b"/>
            <a:pathLst>
              <a:path w="6011838" h="1053484">
                <a:moveTo>
                  <a:pt x="0" y="0"/>
                </a:moveTo>
                <a:lnTo>
                  <a:pt x="6011838" y="0"/>
                </a:lnTo>
                <a:lnTo>
                  <a:pt x="6011838" y="1053485"/>
                </a:lnTo>
                <a:lnTo>
                  <a:pt x="0" y="1053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</p:spTree>
    <p:extLst>
      <p:ext uri="{BB962C8B-B14F-4D97-AF65-F5344CB8AC3E}">
        <p14:creationId xmlns:p14="http://schemas.microsoft.com/office/powerpoint/2010/main" val="1990894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A6028-EFE0-3268-7A3C-443D688F5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2C2F9-D15C-2C5F-0DEE-CD750669A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Stop Finding Ops. Create Them.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C10E4-A8CC-A7F8-CDD3-396D95039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Most Companies Enter Too Late</a:t>
            </a:r>
          </a:p>
          <a:p>
            <a:r>
              <a:rPr lang="en-US" dirty="0">
                <a:solidFill>
                  <a:schemeClr val="bg1"/>
                </a:solidFill>
              </a:rPr>
              <a:t>Everyone Sees the Same RFP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Earlier = More Influence</a:t>
            </a:r>
          </a:p>
          <a:p>
            <a:r>
              <a:rPr lang="en-US" dirty="0">
                <a:solidFill>
                  <a:schemeClr val="bg1"/>
                </a:solidFill>
              </a:rPr>
              <a:t>Earlier = Better Insight</a:t>
            </a:r>
          </a:p>
          <a:p>
            <a:r>
              <a:rPr lang="en-US" dirty="0">
                <a:solidFill>
                  <a:schemeClr val="bg1"/>
                </a:solidFill>
              </a:rPr>
              <a:t>Earlier = Better Positioning</a:t>
            </a:r>
          </a:p>
        </p:txBody>
      </p:sp>
    </p:spTree>
    <p:extLst>
      <p:ext uri="{BB962C8B-B14F-4D97-AF65-F5344CB8AC3E}">
        <p14:creationId xmlns:p14="http://schemas.microsoft.com/office/powerpoint/2010/main" val="4205257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2D6CD-23E4-9731-4491-2C6104BB4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FB4C3-0FAC-10EA-A0FF-DB912282D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Federal Buying Journey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66E741-B805-FD2F-4E48-A5E4D673F380}"/>
              </a:ext>
            </a:extLst>
          </p:cNvPr>
          <p:cNvSpPr>
            <a:spLocks noChangeAspect="1"/>
          </p:cNvSpPr>
          <p:nvPr/>
        </p:nvSpPr>
        <p:spPr>
          <a:xfrm>
            <a:off x="1755930" y="3263549"/>
            <a:ext cx="1723485" cy="859451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 lnSpcReduction="20000"/>
          </a:bodyPr>
          <a:lstStyle/>
          <a:p>
            <a:pPr algn="ctr">
              <a:defRPr/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Requirement</a:t>
            </a:r>
          </a:p>
          <a:p>
            <a:pPr algn="ctr">
              <a:defRPr/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Exploration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8C7225-7DA8-4833-8B75-143958DFD709}"/>
              </a:ext>
            </a:extLst>
          </p:cNvPr>
          <p:cNvSpPr>
            <a:spLocks noChangeAspect="1"/>
          </p:cNvSpPr>
          <p:nvPr/>
        </p:nvSpPr>
        <p:spPr>
          <a:xfrm>
            <a:off x="3904497" y="3263550"/>
            <a:ext cx="1723485" cy="859451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>
              <a:defRPr/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Market Research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B673E72-CF77-1F9D-DAFF-0833085BEB5F}"/>
              </a:ext>
            </a:extLst>
          </p:cNvPr>
          <p:cNvSpPr>
            <a:spLocks noChangeAspect="1"/>
          </p:cNvSpPr>
          <p:nvPr/>
        </p:nvSpPr>
        <p:spPr>
          <a:xfrm>
            <a:off x="6053062" y="3280361"/>
            <a:ext cx="1723485" cy="859451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>
              <a:defRPr/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RFP</a:t>
            </a:r>
          </a:p>
          <a:p>
            <a:pPr algn="ctr">
              <a:defRPr/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Phase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1BB17EA-196D-7521-6115-E20CDD6C3D79}"/>
              </a:ext>
            </a:extLst>
          </p:cNvPr>
          <p:cNvSpPr>
            <a:spLocks noChangeAspect="1"/>
          </p:cNvSpPr>
          <p:nvPr/>
        </p:nvSpPr>
        <p:spPr>
          <a:xfrm>
            <a:off x="8201627" y="3280361"/>
            <a:ext cx="1723485" cy="859451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Award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121925D-F1ED-B7EF-0794-51CFA70E2B34}"/>
              </a:ext>
            </a:extLst>
          </p:cNvPr>
          <p:cNvSpPr>
            <a:spLocks noChangeAspect="1"/>
          </p:cNvSpPr>
          <p:nvPr/>
        </p:nvSpPr>
        <p:spPr>
          <a:xfrm>
            <a:off x="10350191" y="3280359"/>
            <a:ext cx="1723485" cy="859451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Execution</a:t>
            </a:r>
          </a:p>
        </p:txBody>
      </p:sp>
      <p:pic>
        <p:nvPicPr>
          <p:cNvPr id="9" name="Picture 2" descr="Difference Between Idea and Concept | Difference Between">
            <a:extLst>
              <a:ext uri="{FF2B5EF4-FFF2-40B4-BE49-F238E27FC236}">
                <a16:creationId xmlns:a16="http://schemas.microsoft.com/office/drawing/2014/main" id="{5FEC84BA-684A-F272-7AFD-2F14378132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5" r="23915"/>
          <a:stretch/>
        </p:blipFill>
        <p:spPr bwMode="auto">
          <a:xfrm>
            <a:off x="516467" y="3319272"/>
            <a:ext cx="714628" cy="78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018ED0-1543-C3F8-4CEC-444D36FCE8BB}"/>
              </a:ext>
            </a:extLst>
          </p:cNvPr>
          <p:cNvSpPr txBox="1"/>
          <p:nvPr/>
        </p:nvSpPr>
        <p:spPr>
          <a:xfrm>
            <a:off x="416713" y="4210002"/>
            <a:ext cx="306270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>
                <a:solidFill>
                  <a:prstClr val="black"/>
                </a:solidFill>
                <a:latin typeface="Calibri" panose="020F0502020204030204"/>
              </a:rPr>
              <a:t>Informal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243599-5AA5-9E57-038F-7424323E1024}"/>
              </a:ext>
            </a:extLst>
          </p:cNvPr>
          <p:cNvSpPr txBox="1"/>
          <p:nvPr/>
        </p:nvSpPr>
        <p:spPr>
          <a:xfrm>
            <a:off x="3904497" y="4210002"/>
            <a:ext cx="6020615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>
                <a:solidFill>
                  <a:prstClr val="black"/>
                </a:solidFill>
                <a:latin typeface="Calibri" panose="020F0502020204030204"/>
              </a:rPr>
              <a:t>Formal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76FA3C-8D10-7CE0-BFD5-29856D97D032}"/>
              </a:ext>
            </a:extLst>
          </p:cNvPr>
          <p:cNvSpPr txBox="1"/>
          <p:nvPr/>
        </p:nvSpPr>
        <p:spPr>
          <a:xfrm>
            <a:off x="10345460" y="4210002"/>
            <a:ext cx="172821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>
                <a:solidFill>
                  <a:prstClr val="black"/>
                </a:solidFill>
                <a:latin typeface="Calibri" panose="020F0502020204030204"/>
              </a:rPr>
              <a:t>Informal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D60CEF-E9C6-EC2B-6168-C7CF28AC74FA}"/>
              </a:ext>
            </a:extLst>
          </p:cNvPr>
          <p:cNvGrpSpPr/>
          <p:nvPr/>
        </p:nvGrpSpPr>
        <p:grpSpPr>
          <a:xfrm>
            <a:off x="194531" y="1978577"/>
            <a:ext cx="7419928" cy="682513"/>
            <a:chOff x="194531" y="1157792"/>
            <a:chExt cx="7419928" cy="682513"/>
          </a:xfrm>
        </p:grpSpPr>
        <p:sp>
          <p:nvSpPr>
            <p:cNvPr id="14" name="Arrow: Left-Right 13">
              <a:extLst>
                <a:ext uri="{FF2B5EF4-FFF2-40B4-BE49-F238E27FC236}">
                  <a16:creationId xmlns:a16="http://schemas.microsoft.com/office/drawing/2014/main" id="{7555DB6E-C8B6-6E38-B902-7895166EBA77}"/>
                </a:ext>
              </a:extLst>
            </p:cNvPr>
            <p:cNvSpPr/>
            <p:nvPr/>
          </p:nvSpPr>
          <p:spPr>
            <a:xfrm>
              <a:off x="1053230" y="1157792"/>
              <a:ext cx="5702530" cy="682513"/>
            </a:xfrm>
            <a:prstGeom prst="left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>
                  <a:solidFill>
                    <a:srgbClr val="002060"/>
                  </a:solidFill>
                  <a:latin typeface="Calibri" panose="020F0502020204030204"/>
                </a:rPr>
                <a:t>Relationship Strength &amp; Influence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6664985-F1DE-29F6-9A66-3BE08F245EC6}"/>
                </a:ext>
              </a:extLst>
            </p:cNvPr>
            <p:cNvSpPr txBox="1"/>
            <p:nvPr/>
          </p:nvSpPr>
          <p:spPr>
            <a:xfrm>
              <a:off x="6636315" y="1319479"/>
              <a:ext cx="97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  <a:latin typeface="Calibri" panose="020F0502020204030204"/>
                </a:rPr>
                <a:t>Weak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0EB3B5-C0A0-FAE9-1194-1513320B9295}"/>
                </a:ext>
              </a:extLst>
            </p:cNvPr>
            <p:cNvSpPr txBox="1"/>
            <p:nvPr/>
          </p:nvSpPr>
          <p:spPr>
            <a:xfrm>
              <a:off x="194531" y="1319479"/>
              <a:ext cx="978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  <a:latin typeface="Calibri" panose="020F0502020204030204"/>
                </a:rPr>
                <a:t>Strong</a:t>
              </a:r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E7FDA7D-F281-A7A4-2EA6-2262DA38F212}"/>
              </a:ext>
            </a:extLst>
          </p:cNvPr>
          <p:cNvCxnSpPr>
            <a:stCxn id="9" idx="3"/>
          </p:cNvCxnSpPr>
          <p:nvPr/>
        </p:nvCxnSpPr>
        <p:spPr>
          <a:xfrm flipV="1">
            <a:off x="1231095" y="3710083"/>
            <a:ext cx="451401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AA7C94-EC45-A49F-59CA-52DEDBC01436}"/>
              </a:ext>
            </a:extLst>
          </p:cNvPr>
          <p:cNvCxnSpPr/>
          <p:nvPr/>
        </p:nvCxnSpPr>
        <p:spPr>
          <a:xfrm flipV="1">
            <a:off x="3479416" y="3710085"/>
            <a:ext cx="351647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A6DD300-D454-57ED-64A6-D7555E0EB67F}"/>
              </a:ext>
            </a:extLst>
          </p:cNvPr>
          <p:cNvCxnSpPr/>
          <p:nvPr/>
        </p:nvCxnSpPr>
        <p:spPr>
          <a:xfrm flipV="1">
            <a:off x="5627981" y="3710085"/>
            <a:ext cx="351647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4E4A134-74B2-2073-007B-D0288EA02E86}"/>
              </a:ext>
            </a:extLst>
          </p:cNvPr>
          <p:cNvCxnSpPr/>
          <p:nvPr/>
        </p:nvCxnSpPr>
        <p:spPr>
          <a:xfrm flipV="1">
            <a:off x="7776546" y="3710085"/>
            <a:ext cx="351647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F779252-DDFA-566C-FAA9-4EB579E33E0C}"/>
              </a:ext>
            </a:extLst>
          </p:cNvPr>
          <p:cNvCxnSpPr/>
          <p:nvPr/>
        </p:nvCxnSpPr>
        <p:spPr>
          <a:xfrm flipV="1">
            <a:off x="9925110" y="3710083"/>
            <a:ext cx="351647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FCAC14B-C111-B0D2-F243-D4A9C3CB69A6}"/>
              </a:ext>
            </a:extLst>
          </p:cNvPr>
          <p:cNvGrpSpPr/>
          <p:nvPr/>
        </p:nvGrpSpPr>
        <p:grpSpPr>
          <a:xfrm>
            <a:off x="873780" y="2678242"/>
            <a:ext cx="3892459" cy="641031"/>
            <a:chOff x="873780" y="1840039"/>
            <a:chExt cx="3892459" cy="641031"/>
          </a:xfrm>
        </p:grpSpPr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F4BC87E5-8C18-171D-71E9-6EFD0C758869}"/>
                </a:ext>
              </a:extLst>
            </p:cNvPr>
            <p:cNvCxnSpPr>
              <a:stCxn id="9" idx="0"/>
              <a:endCxn id="5" idx="0"/>
            </p:cNvCxnSpPr>
            <p:nvPr/>
          </p:nvCxnSpPr>
          <p:spPr>
            <a:xfrm rot="5400000" flipH="1" flipV="1">
              <a:off x="2792149" y="506979"/>
              <a:ext cx="55722" cy="3892459"/>
            </a:xfrm>
            <a:prstGeom prst="bentConnector3">
              <a:avLst>
                <a:gd name="adj1" fmla="val 510251"/>
              </a:avLst>
            </a:prstGeom>
            <a:ln w="28575">
              <a:solidFill>
                <a:srgbClr val="FFFF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E97B61-61EE-C6A9-B2F4-A09017815E75}"/>
                </a:ext>
              </a:extLst>
            </p:cNvPr>
            <p:cNvSpPr txBox="1"/>
            <p:nvPr/>
          </p:nvSpPr>
          <p:spPr>
            <a:xfrm>
              <a:off x="976190" y="1840039"/>
              <a:ext cx="36876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alibri" panose="020F0502020204030204"/>
                </a:rPr>
                <a:t>Business Development / Capture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77510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D18B0-007B-72BB-6BED-8796614A7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911C6-5395-6B4F-78D7-17A61B35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Stage 1: Idea / Need Identified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716D6-B22E-102B-F673-B48BC45FE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New Idea Emerges (AI solution)</a:t>
            </a:r>
          </a:p>
          <a:p>
            <a:r>
              <a:rPr lang="en-US" dirty="0">
                <a:solidFill>
                  <a:schemeClr val="bg1"/>
                </a:solidFill>
              </a:rPr>
              <a:t>Problem Becomes Obvious (Elevator broken)</a:t>
            </a:r>
          </a:p>
          <a:p>
            <a:r>
              <a:rPr lang="en-US" dirty="0">
                <a:solidFill>
                  <a:schemeClr val="bg1"/>
                </a:solidFill>
              </a:rPr>
              <a:t>Mission Need Appears (New hospital capacity)</a:t>
            </a:r>
          </a:p>
          <a:p>
            <a:r>
              <a:rPr lang="en-US" dirty="0">
                <a:solidFill>
                  <a:schemeClr val="bg1"/>
                </a:solidFill>
              </a:rPr>
              <a:t>Shortage or Failure Occurs (Long deployments in Iran)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This is the Best Place to Create Demand!</a:t>
            </a:r>
          </a:p>
        </p:txBody>
      </p:sp>
    </p:spTree>
    <p:extLst>
      <p:ext uri="{BB962C8B-B14F-4D97-AF65-F5344CB8AC3E}">
        <p14:creationId xmlns:p14="http://schemas.microsoft.com/office/powerpoint/2010/main" val="3871324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D362-BA1F-C0CD-E14E-CA29029E4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F7CEE-41C9-AE72-AD6D-CDA69C076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Stage 2: Requirement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878BC-EAF4-54E4-FFB8-4B27E0F32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Program Office Investigates</a:t>
            </a:r>
          </a:p>
          <a:p>
            <a:r>
              <a:rPr lang="en-US" dirty="0">
                <a:solidFill>
                  <a:schemeClr val="bg1"/>
                </a:solidFill>
              </a:rPr>
              <a:t>Informal Market Research</a:t>
            </a:r>
          </a:p>
          <a:p>
            <a:r>
              <a:rPr lang="en-US" dirty="0">
                <a:solidFill>
                  <a:schemeClr val="bg1"/>
                </a:solidFill>
              </a:rPr>
              <a:t>Internet / AI / Peers</a:t>
            </a:r>
          </a:p>
          <a:p>
            <a:r>
              <a:rPr lang="en-US" dirty="0">
                <a:solidFill>
                  <a:schemeClr val="bg1"/>
                </a:solidFill>
              </a:rPr>
              <a:t>Industry Conversations</a:t>
            </a:r>
          </a:p>
          <a:p>
            <a:r>
              <a:rPr lang="en-US" dirty="0">
                <a:solidFill>
                  <a:schemeClr val="bg1"/>
                </a:solidFill>
              </a:rPr>
              <a:t>No Formal Acquisition Involvement Yet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You Can Help Them Understand the Problem</a:t>
            </a:r>
          </a:p>
        </p:txBody>
      </p:sp>
    </p:spTree>
    <p:extLst>
      <p:ext uri="{BB962C8B-B14F-4D97-AF65-F5344CB8AC3E}">
        <p14:creationId xmlns:p14="http://schemas.microsoft.com/office/powerpoint/2010/main" val="30999294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C723-020F-43E7-938A-479184140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BD6AE-CDC9-F778-965E-48AC8DB0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Stage 3: Opportunity 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2B909-782E-2453-E7AF-01915DEBA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Acquisition Forecasts</a:t>
            </a:r>
          </a:p>
          <a:p>
            <a:r>
              <a:rPr lang="en-US" dirty="0">
                <a:solidFill>
                  <a:schemeClr val="bg1"/>
                </a:solidFill>
              </a:rPr>
              <a:t>Expiring Contracts</a:t>
            </a:r>
          </a:p>
          <a:p>
            <a:r>
              <a:rPr lang="en-US" dirty="0">
                <a:solidFill>
                  <a:schemeClr val="bg1"/>
                </a:solidFill>
              </a:rPr>
              <a:t>Known Recompetes</a:t>
            </a:r>
          </a:p>
          <a:p>
            <a:r>
              <a:rPr lang="en-US" dirty="0">
                <a:solidFill>
                  <a:schemeClr val="bg1"/>
                </a:solidFill>
              </a:rPr>
              <a:t>Early Opportunity Signals (Industry Days)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Now Competitors Can See It Too</a:t>
            </a:r>
          </a:p>
        </p:txBody>
      </p:sp>
    </p:spTree>
    <p:extLst>
      <p:ext uri="{BB962C8B-B14F-4D97-AF65-F5344CB8AC3E}">
        <p14:creationId xmlns:p14="http://schemas.microsoft.com/office/powerpoint/2010/main" val="2176009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C81DF-D376-6AC1-3159-551283404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31FDF-F0A1-8F66-9E24-38AA15D7F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Stage 4: Formal Market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A0179-8E72-26CB-FA71-AAF9F6C07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Request for Information (RFI)</a:t>
            </a:r>
          </a:p>
          <a:p>
            <a:r>
              <a:rPr lang="en-US" dirty="0">
                <a:solidFill>
                  <a:schemeClr val="bg1"/>
                </a:solidFill>
              </a:rPr>
              <a:t>Sources Sought Notice</a:t>
            </a:r>
          </a:p>
          <a:p>
            <a:r>
              <a:rPr lang="en-US" dirty="0">
                <a:solidFill>
                  <a:schemeClr val="bg1"/>
                </a:solidFill>
              </a:rPr>
              <a:t>Industry Engagement</a:t>
            </a:r>
          </a:p>
          <a:p>
            <a:r>
              <a:rPr lang="en-US" dirty="0">
                <a:solidFill>
                  <a:schemeClr val="bg1"/>
                </a:solidFill>
              </a:rPr>
              <a:t>Requirement Refinement</a:t>
            </a:r>
          </a:p>
          <a:p>
            <a:r>
              <a:rPr lang="en-US" dirty="0">
                <a:solidFill>
                  <a:schemeClr val="bg1"/>
                </a:solidFill>
              </a:rPr>
              <a:t>Acquisition Strategy Developing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Influence is Still Possible, But Shrinking</a:t>
            </a:r>
          </a:p>
        </p:txBody>
      </p:sp>
    </p:spTree>
    <p:extLst>
      <p:ext uri="{BB962C8B-B14F-4D97-AF65-F5344CB8AC3E}">
        <p14:creationId xmlns:p14="http://schemas.microsoft.com/office/powerpoint/2010/main" val="825485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C4D87-3DF3-5809-313C-92E775904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04BD-0F61-6B61-4A76-68CB978E3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Stage 5: RFP Drops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5732F-AC72-37BF-7A1E-DAA64FBC0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Requirement is Defined</a:t>
            </a:r>
          </a:p>
          <a:p>
            <a:r>
              <a:rPr lang="en-US" dirty="0">
                <a:solidFill>
                  <a:schemeClr val="bg1"/>
                </a:solidFill>
              </a:rPr>
              <a:t>Acquisition Strategy is Set</a:t>
            </a:r>
          </a:p>
          <a:p>
            <a:r>
              <a:rPr lang="en-US" dirty="0">
                <a:solidFill>
                  <a:schemeClr val="bg1"/>
                </a:solidFill>
              </a:rPr>
              <a:t>Everyone is Responding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You Now Have No Influence… Just a Lot of Competition</a:t>
            </a:r>
          </a:p>
        </p:txBody>
      </p:sp>
    </p:spTree>
    <p:extLst>
      <p:ext uri="{BB962C8B-B14F-4D97-AF65-F5344CB8AC3E}">
        <p14:creationId xmlns:p14="http://schemas.microsoft.com/office/powerpoint/2010/main" val="1550677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15D4C-07E4-264D-AFCD-0191D1582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8CA17-C3B0-D970-284B-8F16AA2D7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How To Get Engaged Earlier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43D14-395F-80C8-7ACC-4C07081C0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Know Your Target Customer</a:t>
            </a:r>
          </a:p>
          <a:p>
            <a:r>
              <a:rPr lang="en-US" dirty="0">
                <a:solidFill>
                  <a:schemeClr val="bg1"/>
                </a:solidFill>
              </a:rPr>
              <a:t>Know the Problems You Solve</a:t>
            </a:r>
          </a:p>
          <a:p>
            <a:r>
              <a:rPr lang="en-US" dirty="0">
                <a:solidFill>
                  <a:schemeClr val="bg1"/>
                </a:solidFill>
              </a:rPr>
              <a:t>Build Relationships Before You Need Them</a:t>
            </a:r>
          </a:p>
          <a:p>
            <a:r>
              <a:rPr lang="en-US" dirty="0">
                <a:solidFill>
                  <a:schemeClr val="bg1"/>
                </a:solidFill>
              </a:rPr>
              <a:t>Ask Better Questions</a:t>
            </a:r>
          </a:p>
          <a:p>
            <a:r>
              <a:rPr lang="en-US" dirty="0">
                <a:solidFill>
                  <a:schemeClr val="bg1"/>
                </a:solidFill>
              </a:rPr>
              <a:t>Share Ideas and Lessons, Not Capabilities</a:t>
            </a:r>
          </a:p>
          <a:p>
            <a:r>
              <a:rPr lang="en-US" dirty="0">
                <a:solidFill>
                  <a:schemeClr val="bg1"/>
                </a:solidFill>
              </a:rPr>
              <a:t>Stay Engaged</a:t>
            </a:r>
          </a:p>
        </p:txBody>
      </p:sp>
    </p:spTree>
    <p:extLst>
      <p:ext uri="{BB962C8B-B14F-4D97-AF65-F5344CB8AC3E}">
        <p14:creationId xmlns:p14="http://schemas.microsoft.com/office/powerpoint/2010/main" val="23500037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052E7-5296-76BF-5CDD-EC8FBABEE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9E9D4-B4BC-CC7A-0820-396852118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Goal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115CF-7680-8C78-4278-FAA8B7A43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 Not Ask:	Where are the opportunities?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Ask:		Where are the problems?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Problems Become Requirements.</a:t>
            </a:r>
          </a:p>
          <a:p>
            <a:r>
              <a:rPr lang="en-US" b="1" dirty="0">
                <a:solidFill>
                  <a:schemeClr val="bg1"/>
                </a:solidFill>
              </a:rPr>
              <a:t>Requirements Become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26303781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C7533-066B-8DCC-A74F-DC35A7769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239FFC6C-2A3C-6A9D-1BB9-EB1C38CA303F}"/>
              </a:ext>
            </a:extLst>
          </p:cNvPr>
          <p:cNvSpPr/>
          <p:nvPr/>
        </p:nvSpPr>
        <p:spPr>
          <a:xfrm>
            <a:off x="-9001" y="0"/>
            <a:ext cx="12201001" cy="6858000"/>
          </a:xfrm>
          <a:custGeom>
            <a:avLst/>
            <a:gdLst/>
            <a:ahLst/>
            <a:cxnLst/>
            <a:rect l="l" t="t" r="r" b="b"/>
            <a:pathLst>
              <a:path w="11039819" h="7359879">
                <a:moveTo>
                  <a:pt x="0" y="0"/>
                </a:moveTo>
                <a:lnTo>
                  <a:pt x="11039819" y="0"/>
                </a:lnTo>
                <a:lnTo>
                  <a:pt x="1103981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" r="-91"/>
            </a:stretch>
          </a:blipFill>
        </p:spPr>
        <p:txBody>
          <a:bodyPr/>
          <a:lstStyle/>
          <a:p>
            <a:endParaRPr lang="en-US" sz="933"/>
          </a:p>
        </p:txBody>
      </p:sp>
      <p:grpSp>
        <p:nvGrpSpPr>
          <p:cNvPr id="611" name="Google Shape;621;p38">
            <a:extLst>
              <a:ext uri="{FF2B5EF4-FFF2-40B4-BE49-F238E27FC236}">
                <a16:creationId xmlns:a16="http://schemas.microsoft.com/office/drawing/2014/main" id="{EF8A5DB4-D6F2-6DC5-44B6-838CAAC1E51E}"/>
              </a:ext>
            </a:extLst>
          </p:cNvPr>
          <p:cNvGrpSpPr/>
          <p:nvPr/>
        </p:nvGrpSpPr>
        <p:grpSpPr>
          <a:xfrm>
            <a:off x="561734" y="897400"/>
            <a:ext cx="11181236" cy="5063200"/>
            <a:chOff x="0" y="0"/>
            <a:chExt cx="8385925" cy="3797399"/>
          </a:xfrm>
        </p:grpSpPr>
        <p:pic>
          <p:nvPicPr>
            <p:cNvPr id="603" name="Google Shape;622;p38" descr="Google Shape;622;p38">
              <a:extLst>
                <a:ext uri="{FF2B5EF4-FFF2-40B4-BE49-F238E27FC236}">
                  <a16:creationId xmlns:a16="http://schemas.microsoft.com/office/drawing/2014/main" id="{B91C564B-8C39-7C64-3786-EE05F05AD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/>
            <a:stretch>
              <a:fillRect/>
            </a:stretch>
          </p:blipFill>
          <p:spPr>
            <a:xfrm>
              <a:off x="5781974" y="0"/>
              <a:ext cx="2603953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4" name="Google Shape;623;p38" descr="Google Shape;623;p38">
              <a:extLst>
                <a:ext uri="{FF2B5EF4-FFF2-40B4-BE49-F238E27FC236}">
                  <a16:creationId xmlns:a16="http://schemas.microsoft.com/office/drawing/2014/main" id="{AE53C3FC-7E87-E73B-041A-C8384F4DB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b="26323"/>
            <a:stretch>
              <a:fillRect/>
            </a:stretch>
          </p:blipFill>
          <p:spPr>
            <a:xfrm>
              <a:off x="5781974" y="2210250"/>
              <a:ext cx="2603953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5" name="Google Shape;624;p38" descr="Google Shape;624;p38">
              <a:extLst>
                <a:ext uri="{FF2B5EF4-FFF2-40B4-BE49-F238E27FC236}">
                  <a16:creationId xmlns:a16="http://schemas.microsoft.com/office/drawing/2014/main" id="{20388C71-3CB1-8767-A85E-AF6B6CB83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 r="11456"/>
            <a:stretch>
              <a:fillRect/>
            </a:stretch>
          </p:blipFill>
          <p:spPr>
            <a:xfrm>
              <a:off x="3476238" y="0"/>
              <a:ext cx="2305737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Google Shape;625;p38" descr="Google Shape;625;p38">
              <a:extLst>
                <a:ext uri="{FF2B5EF4-FFF2-40B4-BE49-F238E27FC236}">
                  <a16:creationId xmlns:a16="http://schemas.microsoft.com/office/drawing/2014/main" id="{5C8CAA37-494F-8282-4364-04460CFFF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3472774" y="2210250"/>
              <a:ext cx="23092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Google Shape;626;p38" descr="Google Shape;626;p38">
              <a:extLst>
                <a:ext uri="{FF2B5EF4-FFF2-40B4-BE49-F238E27FC236}">
                  <a16:creationId xmlns:a16="http://schemas.microsoft.com/office/drawing/2014/main" id="{B8163A97-A07D-F1E7-8589-747D1F9FC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319" t="13195" r="11004"/>
            <a:stretch>
              <a:fillRect/>
            </a:stretch>
          </p:blipFill>
          <p:spPr>
            <a:xfrm>
              <a:off x="1166780" y="0"/>
              <a:ext cx="2309201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Google Shape;627;p38" descr="Google Shape;627;p38">
              <a:extLst>
                <a:ext uri="{FF2B5EF4-FFF2-40B4-BE49-F238E27FC236}">
                  <a16:creationId xmlns:a16="http://schemas.microsoft.com/office/drawing/2014/main" id="{065E8296-A9C4-BB84-AF4F-222C4E6A2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1163599" y="2210250"/>
              <a:ext cx="2309176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Google Shape;628;p38" descr="Google Shape;628;p38">
              <a:extLst>
                <a:ext uri="{FF2B5EF4-FFF2-40B4-BE49-F238E27FC236}">
                  <a16:creationId xmlns:a16="http://schemas.microsoft.com/office/drawing/2014/main" id="{FA610C48-CAED-5BDA-63DE-3DC8C8903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4307" t="13194" r="11009"/>
            <a:stretch>
              <a:fillRect/>
            </a:stretch>
          </p:blipFill>
          <p:spPr>
            <a:xfrm>
              <a:off x="3175" y="1"/>
              <a:ext cx="1163601" cy="2210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Google Shape;629;p38" descr="Google Shape;629;p38">
              <a:extLst>
                <a:ext uri="{FF2B5EF4-FFF2-40B4-BE49-F238E27FC236}">
                  <a16:creationId xmlns:a16="http://schemas.microsoft.com/office/drawing/2014/main" id="{4933D780-F457-DEB8-23E6-669FAE07B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3996" t="11344" r="11317" b="26323"/>
            <a:stretch>
              <a:fillRect/>
            </a:stretch>
          </p:blipFill>
          <p:spPr>
            <a:xfrm>
              <a:off x="0" y="2210250"/>
              <a:ext cx="11636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12" name="Google Shape;630;p38">
            <a:extLst>
              <a:ext uri="{FF2B5EF4-FFF2-40B4-BE49-F238E27FC236}">
                <a16:creationId xmlns:a16="http://schemas.microsoft.com/office/drawing/2014/main" id="{D1D8E3CA-37B2-09C6-BD89-778FC43C7AF4}"/>
              </a:ext>
            </a:extLst>
          </p:cNvPr>
          <p:cNvSpPr/>
          <p:nvPr/>
        </p:nvSpPr>
        <p:spPr>
          <a:xfrm rot="5400000">
            <a:off x="9555001" y="3314601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18" name="Google Shape;636;p38">
            <a:extLst>
              <a:ext uri="{FF2B5EF4-FFF2-40B4-BE49-F238E27FC236}">
                <a16:creationId xmlns:a16="http://schemas.microsoft.com/office/drawing/2014/main" id="{5C0DF2DB-F7C6-D88B-2E0E-46B3E77D3BB2}"/>
              </a:ext>
            </a:extLst>
          </p:cNvPr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20" name="Google Shape;638;p38">
            <a:extLst>
              <a:ext uri="{FF2B5EF4-FFF2-40B4-BE49-F238E27FC236}">
                <a16:creationId xmlns:a16="http://schemas.microsoft.com/office/drawing/2014/main" id="{9A9547C9-0CE4-F471-3767-6C61892185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599366" y="2526224"/>
            <a:ext cx="6396259" cy="1845504"/>
          </a:xfrm>
          <a:prstGeom prst="rect">
            <a:avLst/>
          </a:prstGeom>
          <a:solidFill>
            <a:srgbClr val="840428"/>
          </a:solidFill>
        </p:spPr>
        <p:txBody>
          <a:bodyPr anchor="ctr" anchorCtr="0">
            <a:normAutofit fontScale="70000" lnSpcReduction="20000"/>
          </a:bodyPr>
          <a:lstStyle/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Customer Discovery &amp; Relationship Building</a:t>
            </a:r>
            <a:endParaRPr sz="5700" dirty="0">
              <a:latin typeface="+mj-lt"/>
            </a:endParaRPr>
          </a:p>
        </p:txBody>
      </p:sp>
      <p:sp>
        <p:nvSpPr>
          <p:cNvPr id="619" name="Google Shape;637;p38">
            <a:extLst>
              <a:ext uri="{FF2B5EF4-FFF2-40B4-BE49-F238E27FC236}">
                <a16:creationId xmlns:a16="http://schemas.microsoft.com/office/drawing/2014/main" id="{2C7C4610-6EC8-0602-5D4D-7E532B444FF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42</a:t>
            </a:fld>
            <a:endParaRPr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FBBC0AB3-1888-901F-7EDD-8E5398B02D4E}"/>
              </a:ext>
            </a:extLst>
          </p:cNvPr>
          <p:cNvSpPr>
            <a:spLocks noChangeAspect="1"/>
          </p:cNvSpPr>
          <p:nvPr/>
        </p:nvSpPr>
        <p:spPr>
          <a:xfrm>
            <a:off x="7172380" y="5952562"/>
            <a:ext cx="1950149" cy="535639"/>
          </a:xfrm>
          <a:custGeom>
            <a:avLst/>
            <a:gdLst/>
            <a:ahLst/>
            <a:cxnLst/>
            <a:rect l="l" t="t" r="r" b="b"/>
            <a:pathLst>
              <a:path w="5729192" h="1573609">
                <a:moveTo>
                  <a:pt x="0" y="0"/>
                </a:moveTo>
                <a:lnTo>
                  <a:pt x="5729192" y="0"/>
                </a:lnTo>
                <a:lnTo>
                  <a:pt x="5729192" y="1573609"/>
                </a:lnTo>
                <a:lnTo>
                  <a:pt x="0" y="1573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E1D550FB-A079-807E-FE62-B39A974CB0D6}"/>
              </a:ext>
            </a:extLst>
          </p:cNvPr>
          <p:cNvSpPr>
            <a:spLocks noChangeAspect="1"/>
          </p:cNvSpPr>
          <p:nvPr/>
        </p:nvSpPr>
        <p:spPr>
          <a:xfrm>
            <a:off x="9364923" y="5958802"/>
            <a:ext cx="1661776" cy="291201"/>
          </a:xfrm>
          <a:custGeom>
            <a:avLst/>
            <a:gdLst/>
            <a:ahLst/>
            <a:cxnLst/>
            <a:rect l="l" t="t" r="r" b="b"/>
            <a:pathLst>
              <a:path w="6011838" h="1053484">
                <a:moveTo>
                  <a:pt x="0" y="0"/>
                </a:moveTo>
                <a:lnTo>
                  <a:pt x="6011838" y="0"/>
                </a:lnTo>
                <a:lnTo>
                  <a:pt x="6011838" y="1053485"/>
                </a:lnTo>
                <a:lnTo>
                  <a:pt x="0" y="1053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</p:spTree>
    <p:extLst>
      <p:ext uri="{BB962C8B-B14F-4D97-AF65-F5344CB8AC3E}">
        <p14:creationId xmlns:p14="http://schemas.microsoft.com/office/powerpoint/2010/main" val="34492206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EAE1E-6050-4B19-C9C3-572085838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00D3-7596-3564-DABE-888CD090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Stop Pitching. Start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E3DE7-D181-A49E-AA28-329950167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Their Mission</a:t>
            </a:r>
          </a:p>
          <a:p>
            <a:r>
              <a:rPr lang="en-US" dirty="0">
                <a:solidFill>
                  <a:schemeClr val="bg1"/>
                </a:solidFill>
              </a:rPr>
              <a:t>Their Problems</a:t>
            </a:r>
          </a:p>
          <a:p>
            <a:r>
              <a:rPr lang="en-US" dirty="0">
                <a:solidFill>
                  <a:schemeClr val="bg1"/>
                </a:solidFill>
              </a:rPr>
              <a:t>Their Priorities</a:t>
            </a:r>
          </a:p>
          <a:p>
            <a:r>
              <a:rPr lang="en-US" dirty="0">
                <a:solidFill>
                  <a:schemeClr val="bg1"/>
                </a:solidFill>
              </a:rPr>
              <a:t>Their Obstacles</a:t>
            </a:r>
          </a:p>
          <a:p>
            <a:r>
              <a:rPr lang="en-US" dirty="0">
                <a:solidFill>
                  <a:schemeClr val="bg1"/>
                </a:solidFill>
              </a:rPr>
              <a:t>Their Desired Outcome</a:t>
            </a:r>
          </a:p>
        </p:txBody>
      </p:sp>
    </p:spTree>
    <p:extLst>
      <p:ext uri="{BB962C8B-B14F-4D97-AF65-F5344CB8AC3E}">
        <p14:creationId xmlns:p14="http://schemas.microsoft.com/office/powerpoint/2010/main" val="13386617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8C59B-B9D8-B4EC-404A-D060A6465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E6A76-83DE-E445-7F83-A18C45EAB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Goal of a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BBC8A-4ECD-BAA3-55B4-B076F5920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Not Presenting Your Capabilities</a:t>
            </a:r>
          </a:p>
          <a:p>
            <a:r>
              <a:rPr lang="en-US" dirty="0">
                <a:solidFill>
                  <a:schemeClr val="bg1"/>
                </a:solidFill>
              </a:rPr>
              <a:t>Not Walking Through Your Deck</a:t>
            </a:r>
          </a:p>
          <a:p>
            <a:r>
              <a:rPr lang="en-US" dirty="0">
                <a:solidFill>
                  <a:schemeClr val="bg1"/>
                </a:solidFill>
              </a:rPr>
              <a:t>Not Telling Them Everything You Do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Understand Their World</a:t>
            </a:r>
          </a:p>
          <a:p>
            <a:r>
              <a:rPr lang="en-US" dirty="0">
                <a:solidFill>
                  <a:schemeClr val="bg1"/>
                </a:solidFill>
              </a:rPr>
              <a:t>Discover Problems</a:t>
            </a:r>
          </a:p>
          <a:p>
            <a:r>
              <a:rPr lang="en-US" dirty="0">
                <a:solidFill>
                  <a:schemeClr val="bg1"/>
                </a:solidFill>
              </a:rPr>
              <a:t>Earn the Next Conversation</a:t>
            </a:r>
          </a:p>
        </p:txBody>
      </p:sp>
    </p:spTree>
    <p:extLst>
      <p:ext uri="{BB962C8B-B14F-4D97-AF65-F5344CB8AC3E}">
        <p14:creationId xmlns:p14="http://schemas.microsoft.com/office/powerpoint/2010/main" val="231912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A08FF-7ED6-466F-AB1B-DED8076E4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F6717-4EE0-EAD1-F1E1-B9451813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Ask Questions That Open Doors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B89D2-80A9-AD72-858F-4C089859B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SPIN Selling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What are you responsible for?</a:t>
            </a:r>
          </a:p>
          <a:p>
            <a:r>
              <a:rPr lang="en-US" dirty="0">
                <a:solidFill>
                  <a:schemeClr val="bg1"/>
                </a:solidFill>
              </a:rPr>
              <a:t>What’s changing within your office or agency?</a:t>
            </a:r>
          </a:p>
          <a:p>
            <a:r>
              <a:rPr lang="en-US" dirty="0">
                <a:solidFill>
                  <a:schemeClr val="bg1"/>
                </a:solidFill>
              </a:rPr>
              <a:t>What’s difficult today?</a:t>
            </a:r>
          </a:p>
          <a:p>
            <a:r>
              <a:rPr lang="en-US" dirty="0">
                <a:solidFill>
                  <a:schemeClr val="bg1"/>
                </a:solidFill>
              </a:rPr>
              <a:t>What’s not working for you?</a:t>
            </a:r>
          </a:p>
          <a:p>
            <a:r>
              <a:rPr lang="en-US" dirty="0">
                <a:solidFill>
                  <a:schemeClr val="bg1"/>
                </a:solidFill>
              </a:rPr>
              <a:t>What keeps coming up?</a:t>
            </a:r>
          </a:p>
        </p:txBody>
      </p:sp>
    </p:spTree>
    <p:extLst>
      <p:ext uri="{BB962C8B-B14F-4D97-AF65-F5344CB8AC3E}">
        <p14:creationId xmlns:p14="http://schemas.microsoft.com/office/powerpoint/2010/main" val="21956593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0AC70-58A7-9114-27E0-ED0260BE6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DD93-352F-6024-2F78-1E228A06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Then Go Deeper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BFE27-09DB-9C3C-736C-5A93BA2E4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is this a problem?</a:t>
            </a:r>
          </a:p>
          <a:p>
            <a:r>
              <a:rPr lang="en-US" dirty="0">
                <a:solidFill>
                  <a:schemeClr val="bg1"/>
                </a:solidFill>
              </a:rPr>
              <a:t>Who does it affect?</a:t>
            </a:r>
          </a:p>
          <a:p>
            <a:r>
              <a:rPr lang="en-US" dirty="0">
                <a:solidFill>
                  <a:schemeClr val="bg1"/>
                </a:solidFill>
              </a:rPr>
              <a:t>What happens if nothing changes?</a:t>
            </a:r>
          </a:p>
          <a:p>
            <a:r>
              <a:rPr lang="en-US" dirty="0">
                <a:solidFill>
                  <a:schemeClr val="bg1"/>
                </a:solidFill>
              </a:rPr>
              <a:t>What have you already tried?</a:t>
            </a:r>
          </a:p>
          <a:p>
            <a:r>
              <a:rPr lang="en-US" dirty="0">
                <a:solidFill>
                  <a:schemeClr val="bg1"/>
                </a:solidFill>
              </a:rPr>
              <a:t>What would ‘better’ look like?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Don’t Rush to Your Solution.</a:t>
            </a:r>
          </a:p>
          <a:p>
            <a:r>
              <a:rPr lang="en-US" dirty="0">
                <a:solidFill>
                  <a:schemeClr val="bg1"/>
                </a:solidFill>
              </a:rPr>
              <a:t>Help Them Become Problem Aware.</a:t>
            </a:r>
          </a:p>
        </p:txBody>
      </p:sp>
    </p:spTree>
    <p:extLst>
      <p:ext uri="{BB962C8B-B14F-4D97-AF65-F5344CB8AC3E}">
        <p14:creationId xmlns:p14="http://schemas.microsoft.com/office/powerpoint/2010/main" val="33869466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99A8C-D235-E2CF-FA43-778C66AF4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B0FFE-319B-469B-CA65-8716AFCCF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Listen for Pain / Implied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D2E22-7619-13FA-6837-E766394C0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22172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Frustration</a:t>
            </a:r>
          </a:p>
          <a:p>
            <a:r>
              <a:rPr lang="en-US" dirty="0">
                <a:solidFill>
                  <a:schemeClr val="bg1"/>
                </a:solidFill>
              </a:rPr>
              <a:t>Delay</a:t>
            </a:r>
          </a:p>
          <a:p>
            <a:r>
              <a:rPr lang="en-US" dirty="0">
                <a:solidFill>
                  <a:schemeClr val="bg1"/>
                </a:solidFill>
              </a:rPr>
              <a:t>Costs</a:t>
            </a:r>
          </a:p>
          <a:p>
            <a:r>
              <a:rPr lang="en-US" dirty="0">
                <a:solidFill>
                  <a:schemeClr val="bg1"/>
                </a:solidFill>
              </a:rPr>
              <a:t>Risks</a:t>
            </a:r>
          </a:p>
          <a:p>
            <a:r>
              <a:rPr lang="en-US" dirty="0">
                <a:solidFill>
                  <a:schemeClr val="bg1"/>
                </a:solidFill>
              </a:rPr>
              <a:t>Workarounds</a:t>
            </a:r>
          </a:p>
          <a:p>
            <a:r>
              <a:rPr lang="en-US" dirty="0">
                <a:solidFill>
                  <a:schemeClr val="bg1"/>
                </a:solidFill>
              </a:rPr>
              <a:t>Complaints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Problems Become Requirements Which Become Opportunities</a:t>
            </a:r>
          </a:p>
        </p:txBody>
      </p:sp>
    </p:spTree>
    <p:extLst>
      <p:ext uri="{BB962C8B-B14F-4D97-AF65-F5344CB8AC3E}">
        <p14:creationId xmlns:p14="http://schemas.microsoft.com/office/powerpoint/2010/main" val="452603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28E05-B76B-C8F2-DDC6-E5C13DBB7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52950-3512-F971-4C89-8E812AF2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Build Strategic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07A3F-8119-B8BA-B59D-298D712E4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Networking Buddies</a:t>
            </a:r>
          </a:p>
          <a:p>
            <a:r>
              <a:rPr lang="en-US" dirty="0">
                <a:solidFill>
                  <a:schemeClr val="bg1"/>
                </a:solidFill>
              </a:rPr>
              <a:t>Opportunity Teammates</a:t>
            </a:r>
          </a:p>
          <a:p>
            <a:r>
              <a:rPr lang="en-US" dirty="0">
                <a:solidFill>
                  <a:schemeClr val="bg1"/>
                </a:solidFill>
              </a:rPr>
              <a:t>Strategic Relationships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Commitment to Mutual Growth</a:t>
            </a:r>
          </a:p>
          <a:p>
            <a:r>
              <a:rPr lang="en-US" dirty="0">
                <a:solidFill>
                  <a:schemeClr val="bg1"/>
                </a:solidFill>
              </a:rPr>
              <a:t>Similar Organizational Maturity</a:t>
            </a:r>
          </a:p>
          <a:p>
            <a:r>
              <a:rPr lang="en-US" dirty="0">
                <a:solidFill>
                  <a:schemeClr val="bg1"/>
                </a:solidFill>
              </a:rPr>
              <a:t>Disciplined and Process Driven</a:t>
            </a:r>
          </a:p>
        </p:txBody>
      </p:sp>
    </p:spTree>
    <p:extLst>
      <p:ext uri="{BB962C8B-B14F-4D97-AF65-F5344CB8AC3E}">
        <p14:creationId xmlns:p14="http://schemas.microsoft.com/office/powerpoint/2010/main" val="14474673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F0E2E-115F-2BDB-AC97-CB0B1287B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8932EE3E-DBD5-B0CA-C6E1-5BAEF32FCE8E}"/>
              </a:ext>
            </a:extLst>
          </p:cNvPr>
          <p:cNvSpPr/>
          <p:nvPr/>
        </p:nvSpPr>
        <p:spPr>
          <a:xfrm>
            <a:off x="-9001" y="0"/>
            <a:ext cx="12201001" cy="6858000"/>
          </a:xfrm>
          <a:custGeom>
            <a:avLst/>
            <a:gdLst/>
            <a:ahLst/>
            <a:cxnLst/>
            <a:rect l="l" t="t" r="r" b="b"/>
            <a:pathLst>
              <a:path w="11039819" h="7359879">
                <a:moveTo>
                  <a:pt x="0" y="0"/>
                </a:moveTo>
                <a:lnTo>
                  <a:pt x="11039819" y="0"/>
                </a:lnTo>
                <a:lnTo>
                  <a:pt x="1103981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" r="-91"/>
            </a:stretch>
          </a:blipFill>
        </p:spPr>
        <p:txBody>
          <a:bodyPr/>
          <a:lstStyle/>
          <a:p>
            <a:endParaRPr lang="en-US" sz="933"/>
          </a:p>
        </p:txBody>
      </p:sp>
      <p:grpSp>
        <p:nvGrpSpPr>
          <p:cNvPr id="611" name="Google Shape;621;p38">
            <a:extLst>
              <a:ext uri="{FF2B5EF4-FFF2-40B4-BE49-F238E27FC236}">
                <a16:creationId xmlns:a16="http://schemas.microsoft.com/office/drawing/2014/main" id="{C3B40229-A4D7-7575-AB05-B80CFCC50C99}"/>
              </a:ext>
            </a:extLst>
          </p:cNvPr>
          <p:cNvGrpSpPr/>
          <p:nvPr/>
        </p:nvGrpSpPr>
        <p:grpSpPr>
          <a:xfrm>
            <a:off x="561734" y="897400"/>
            <a:ext cx="11181236" cy="5063200"/>
            <a:chOff x="0" y="0"/>
            <a:chExt cx="8385925" cy="3797399"/>
          </a:xfrm>
        </p:grpSpPr>
        <p:pic>
          <p:nvPicPr>
            <p:cNvPr id="603" name="Google Shape;622;p38" descr="Google Shape;622;p38">
              <a:extLst>
                <a:ext uri="{FF2B5EF4-FFF2-40B4-BE49-F238E27FC236}">
                  <a16:creationId xmlns:a16="http://schemas.microsoft.com/office/drawing/2014/main" id="{7C61D0F2-8C33-CC68-0B59-8B8130BFD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/>
            <a:stretch>
              <a:fillRect/>
            </a:stretch>
          </p:blipFill>
          <p:spPr>
            <a:xfrm>
              <a:off x="5781974" y="0"/>
              <a:ext cx="2603953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4" name="Google Shape;623;p38" descr="Google Shape;623;p38">
              <a:extLst>
                <a:ext uri="{FF2B5EF4-FFF2-40B4-BE49-F238E27FC236}">
                  <a16:creationId xmlns:a16="http://schemas.microsoft.com/office/drawing/2014/main" id="{3B3B2269-FE92-2F48-5B40-FDD88379F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b="26323"/>
            <a:stretch>
              <a:fillRect/>
            </a:stretch>
          </p:blipFill>
          <p:spPr>
            <a:xfrm>
              <a:off x="5781974" y="2210250"/>
              <a:ext cx="2603953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5" name="Google Shape;624;p38" descr="Google Shape;624;p38">
              <a:extLst>
                <a:ext uri="{FF2B5EF4-FFF2-40B4-BE49-F238E27FC236}">
                  <a16:creationId xmlns:a16="http://schemas.microsoft.com/office/drawing/2014/main" id="{FB2CAC6F-3AA5-1018-8B8C-BC38DD477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 r="11456"/>
            <a:stretch>
              <a:fillRect/>
            </a:stretch>
          </p:blipFill>
          <p:spPr>
            <a:xfrm>
              <a:off x="3476238" y="0"/>
              <a:ext cx="2305737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Google Shape;625;p38" descr="Google Shape;625;p38">
              <a:extLst>
                <a:ext uri="{FF2B5EF4-FFF2-40B4-BE49-F238E27FC236}">
                  <a16:creationId xmlns:a16="http://schemas.microsoft.com/office/drawing/2014/main" id="{B70CFAB2-ACF6-559E-B3A6-65F5664BB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3472774" y="2210250"/>
              <a:ext cx="23092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Google Shape;626;p38" descr="Google Shape;626;p38">
              <a:extLst>
                <a:ext uri="{FF2B5EF4-FFF2-40B4-BE49-F238E27FC236}">
                  <a16:creationId xmlns:a16="http://schemas.microsoft.com/office/drawing/2014/main" id="{2244E2AA-FF16-89AB-5227-DAFE80D37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319" t="13195" r="11004"/>
            <a:stretch>
              <a:fillRect/>
            </a:stretch>
          </p:blipFill>
          <p:spPr>
            <a:xfrm>
              <a:off x="1166780" y="0"/>
              <a:ext cx="2309201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Google Shape;627;p38" descr="Google Shape;627;p38">
              <a:extLst>
                <a:ext uri="{FF2B5EF4-FFF2-40B4-BE49-F238E27FC236}">
                  <a16:creationId xmlns:a16="http://schemas.microsoft.com/office/drawing/2014/main" id="{9E237581-3BC8-75A6-E9AD-A1C81B4E1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1163599" y="2210250"/>
              <a:ext cx="2309176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Google Shape;628;p38" descr="Google Shape;628;p38">
              <a:extLst>
                <a:ext uri="{FF2B5EF4-FFF2-40B4-BE49-F238E27FC236}">
                  <a16:creationId xmlns:a16="http://schemas.microsoft.com/office/drawing/2014/main" id="{018A001F-0A91-EA86-029B-27ABDEDFA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4307" t="13194" r="11009"/>
            <a:stretch>
              <a:fillRect/>
            </a:stretch>
          </p:blipFill>
          <p:spPr>
            <a:xfrm>
              <a:off x="3175" y="1"/>
              <a:ext cx="1163601" cy="2210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Google Shape;629;p38" descr="Google Shape;629;p38">
              <a:extLst>
                <a:ext uri="{FF2B5EF4-FFF2-40B4-BE49-F238E27FC236}">
                  <a16:creationId xmlns:a16="http://schemas.microsoft.com/office/drawing/2014/main" id="{668DB6A3-57A5-666F-3E2C-895C1F673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3996" t="11344" r="11317" b="26323"/>
            <a:stretch>
              <a:fillRect/>
            </a:stretch>
          </p:blipFill>
          <p:spPr>
            <a:xfrm>
              <a:off x="0" y="2210250"/>
              <a:ext cx="11636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12" name="Google Shape;630;p38">
            <a:extLst>
              <a:ext uri="{FF2B5EF4-FFF2-40B4-BE49-F238E27FC236}">
                <a16:creationId xmlns:a16="http://schemas.microsoft.com/office/drawing/2014/main" id="{121C806A-8838-928C-24FE-F0C493B3FC21}"/>
              </a:ext>
            </a:extLst>
          </p:cNvPr>
          <p:cNvSpPr/>
          <p:nvPr/>
        </p:nvSpPr>
        <p:spPr>
          <a:xfrm rot="5400000">
            <a:off x="9555001" y="3314601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18" name="Google Shape;636;p38">
            <a:extLst>
              <a:ext uri="{FF2B5EF4-FFF2-40B4-BE49-F238E27FC236}">
                <a16:creationId xmlns:a16="http://schemas.microsoft.com/office/drawing/2014/main" id="{EC9C20F1-B991-6A1B-3C85-3778B0FB3258}"/>
              </a:ext>
            </a:extLst>
          </p:cNvPr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20" name="Google Shape;638;p38">
            <a:extLst>
              <a:ext uri="{FF2B5EF4-FFF2-40B4-BE49-F238E27FC236}">
                <a16:creationId xmlns:a16="http://schemas.microsoft.com/office/drawing/2014/main" id="{94C8869A-C56A-6F66-7E5E-98ABD52740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599366" y="2526224"/>
            <a:ext cx="6396259" cy="1845504"/>
          </a:xfrm>
          <a:prstGeom prst="rect">
            <a:avLst/>
          </a:prstGeom>
          <a:solidFill>
            <a:srgbClr val="840428"/>
          </a:solidFill>
        </p:spPr>
        <p:txBody>
          <a:bodyPr anchor="ctr" anchorCtr="0">
            <a:normAutofit fontScale="85000" lnSpcReduction="10000"/>
          </a:bodyPr>
          <a:lstStyle/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Build Your Federal Sales Strategy</a:t>
            </a:r>
            <a:endParaRPr sz="5700" dirty="0">
              <a:latin typeface="+mj-lt"/>
            </a:endParaRPr>
          </a:p>
        </p:txBody>
      </p:sp>
      <p:sp>
        <p:nvSpPr>
          <p:cNvPr id="619" name="Google Shape;637;p38">
            <a:extLst>
              <a:ext uri="{FF2B5EF4-FFF2-40B4-BE49-F238E27FC236}">
                <a16:creationId xmlns:a16="http://schemas.microsoft.com/office/drawing/2014/main" id="{B87AB0EC-AA31-075C-EBDF-5B2C7F70B7A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49</a:t>
            </a:fld>
            <a:endParaRPr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72F520E7-9871-06DC-DDDD-79CD06F48345}"/>
              </a:ext>
            </a:extLst>
          </p:cNvPr>
          <p:cNvSpPr>
            <a:spLocks noChangeAspect="1"/>
          </p:cNvSpPr>
          <p:nvPr/>
        </p:nvSpPr>
        <p:spPr>
          <a:xfrm>
            <a:off x="7172380" y="5952562"/>
            <a:ext cx="1950149" cy="535639"/>
          </a:xfrm>
          <a:custGeom>
            <a:avLst/>
            <a:gdLst/>
            <a:ahLst/>
            <a:cxnLst/>
            <a:rect l="l" t="t" r="r" b="b"/>
            <a:pathLst>
              <a:path w="5729192" h="1573609">
                <a:moveTo>
                  <a:pt x="0" y="0"/>
                </a:moveTo>
                <a:lnTo>
                  <a:pt x="5729192" y="0"/>
                </a:lnTo>
                <a:lnTo>
                  <a:pt x="5729192" y="1573609"/>
                </a:lnTo>
                <a:lnTo>
                  <a:pt x="0" y="1573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39AA597F-B419-6EE6-DD10-CA44990E7E87}"/>
              </a:ext>
            </a:extLst>
          </p:cNvPr>
          <p:cNvSpPr>
            <a:spLocks noChangeAspect="1"/>
          </p:cNvSpPr>
          <p:nvPr/>
        </p:nvSpPr>
        <p:spPr>
          <a:xfrm>
            <a:off x="9364923" y="5958802"/>
            <a:ext cx="1661776" cy="291201"/>
          </a:xfrm>
          <a:custGeom>
            <a:avLst/>
            <a:gdLst/>
            <a:ahLst/>
            <a:cxnLst/>
            <a:rect l="l" t="t" r="r" b="b"/>
            <a:pathLst>
              <a:path w="6011838" h="1053484">
                <a:moveTo>
                  <a:pt x="0" y="0"/>
                </a:moveTo>
                <a:lnTo>
                  <a:pt x="6011838" y="0"/>
                </a:lnTo>
                <a:lnTo>
                  <a:pt x="6011838" y="1053485"/>
                </a:lnTo>
                <a:lnTo>
                  <a:pt x="0" y="1053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</p:spTree>
    <p:extLst>
      <p:ext uri="{BB962C8B-B14F-4D97-AF65-F5344CB8AC3E}">
        <p14:creationId xmlns:p14="http://schemas.microsoft.com/office/powerpoint/2010/main" val="15950415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41126-2CC8-6A15-BF3C-9244B1187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EE064-01F8-03FA-F8C7-2134B90FF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Power of Focus</a:t>
            </a:r>
          </a:p>
        </p:txBody>
      </p:sp>
      <p:pic>
        <p:nvPicPr>
          <p:cNvPr id="4" name="Picture 4" descr="The Ford Comeback Story! Get into gear - LRMG">
            <a:extLst>
              <a:ext uri="{FF2B5EF4-FFF2-40B4-BE49-F238E27FC236}">
                <a16:creationId xmlns:a16="http://schemas.microsoft.com/office/drawing/2014/main" id="{3A6697AD-4717-4058-3089-104931C51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22" y="2260736"/>
            <a:ext cx="10438755" cy="282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2143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82766-AFEB-0ABC-C923-6257ED755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8E73CD-C002-C904-05F0-B89FCD9D7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938" y="0"/>
            <a:ext cx="6746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086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39CD4-FC9E-2C63-A0A0-7D4B130FA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092EF84A-1ABA-36B1-0051-44BC2D993B6C}"/>
              </a:ext>
            </a:extLst>
          </p:cNvPr>
          <p:cNvSpPr/>
          <p:nvPr/>
        </p:nvSpPr>
        <p:spPr>
          <a:xfrm>
            <a:off x="-9001" y="0"/>
            <a:ext cx="12201001" cy="6858000"/>
          </a:xfrm>
          <a:custGeom>
            <a:avLst/>
            <a:gdLst/>
            <a:ahLst/>
            <a:cxnLst/>
            <a:rect l="l" t="t" r="r" b="b"/>
            <a:pathLst>
              <a:path w="11039819" h="7359879">
                <a:moveTo>
                  <a:pt x="0" y="0"/>
                </a:moveTo>
                <a:lnTo>
                  <a:pt x="11039819" y="0"/>
                </a:lnTo>
                <a:lnTo>
                  <a:pt x="1103981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" r="-91"/>
            </a:stretch>
          </a:blipFill>
        </p:spPr>
        <p:txBody>
          <a:bodyPr/>
          <a:lstStyle/>
          <a:p>
            <a:endParaRPr lang="en-US" sz="933"/>
          </a:p>
        </p:txBody>
      </p:sp>
      <p:grpSp>
        <p:nvGrpSpPr>
          <p:cNvPr id="611" name="Google Shape;621;p38">
            <a:extLst>
              <a:ext uri="{FF2B5EF4-FFF2-40B4-BE49-F238E27FC236}">
                <a16:creationId xmlns:a16="http://schemas.microsoft.com/office/drawing/2014/main" id="{B32A06E4-B724-D035-A914-F7F801044321}"/>
              </a:ext>
            </a:extLst>
          </p:cNvPr>
          <p:cNvGrpSpPr/>
          <p:nvPr/>
        </p:nvGrpSpPr>
        <p:grpSpPr>
          <a:xfrm>
            <a:off x="561734" y="897400"/>
            <a:ext cx="11181236" cy="5063200"/>
            <a:chOff x="0" y="0"/>
            <a:chExt cx="8385925" cy="3797399"/>
          </a:xfrm>
        </p:grpSpPr>
        <p:pic>
          <p:nvPicPr>
            <p:cNvPr id="603" name="Google Shape;622;p38" descr="Google Shape;622;p38">
              <a:extLst>
                <a:ext uri="{FF2B5EF4-FFF2-40B4-BE49-F238E27FC236}">
                  <a16:creationId xmlns:a16="http://schemas.microsoft.com/office/drawing/2014/main" id="{21635850-F954-F0E1-52CB-B205D930A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/>
            <a:stretch>
              <a:fillRect/>
            </a:stretch>
          </p:blipFill>
          <p:spPr>
            <a:xfrm>
              <a:off x="5781974" y="0"/>
              <a:ext cx="2603953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4" name="Google Shape;623;p38" descr="Google Shape;623;p38">
              <a:extLst>
                <a:ext uri="{FF2B5EF4-FFF2-40B4-BE49-F238E27FC236}">
                  <a16:creationId xmlns:a16="http://schemas.microsoft.com/office/drawing/2014/main" id="{79F0E7C5-3423-2DE1-7276-6B6A0ECA1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b="26323"/>
            <a:stretch>
              <a:fillRect/>
            </a:stretch>
          </p:blipFill>
          <p:spPr>
            <a:xfrm>
              <a:off x="5781974" y="2210250"/>
              <a:ext cx="2603953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5" name="Google Shape;624;p38" descr="Google Shape;624;p38">
              <a:extLst>
                <a:ext uri="{FF2B5EF4-FFF2-40B4-BE49-F238E27FC236}">
                  <a16:creationId xmlns:a16="http://schemas.microsoft.com/office/drawing/2014/main" id="{4A075302-987E-07A0-E603-4344B8966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3195" r="11456"/>
            <a:stretch>
              <a:fillRect/>
            </a:stretch>
          </p:blipFill>
          <p:spPr>
            <a:xfrm>
              <a:off x="3476238" y="0"/>
              <a:ext cx="2305737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6" name="Google Shape;625;p38" descr="Google Shape;625;p38">
              <a:extLst>
                <a:ext uri="{FF2B5EF4-FFF2-40B4-BE49-F238E27FC236}">
                  <a16:creationId xmlns:a16="http://schemas.microsoft.com/office/drawing/2014/main" id="{AF1A9B65-8F48-238E-06DF-EE1A41011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3472774" y="2210250"/>
              <a:ext cx="23092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7" name="Google Shape;626;p38" descr="Google Shape;626;p38">
              <a:extLst>
                <a:ext uri="{FF2B5EF4-FFF2-40B4-BE49-F238E27FC236}">
                  <a16:creationId xmlns:a16="http://schemas.microsoft.com/office/drawing/2014/main" id="{5F6E223A-80D3-183C-B24F-1C1ADDE5F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319" t="13195" r="11004"/>
            <a:stretch>
              <a:fillRect/>
            </a:stretch>
          </p:blipFill>
          <p:spPr>
            <a:xfrm>
              <a:off x="1166780" y="0"/>
              <a:ext cx="2309201" cy="22100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8" name="Google Shape;627;p38" descr="Google Shape;627;p38">
              <a:extLst>
                <a:ext uri="{FF2B5EF4-FFF2-40B4-BE49-F238E27FC236}">
                  <a16:creationId xmlns:a16="http://schemas.microsoft.com/office/drawing/2014/main" id="{20E38BCE-D1B3-9959-0D24-194DA047C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t="11344" r="11323" b="26323"/>
            <a:stretch>
              <a:fillRect/>
            </a:stretch>
          </p:blipFill>
          <p:spPr>
            <a:xfrm>
              <a:off x="1163599" y="2210250"/>
              <a:ext cx="2309176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9" name="Google Shape;628;p38" descr="Google Shape;628;p38">
              <a:extLst>
                <a:ext uri="{FF2B5EF4-FFF2-40B4-BE49-F238E27FC236}">
                  <a16:creationId xmlns:a16="http://schemas.microsoft.com/office/drawing/2014/main" id="{4AE10440-7FB8-EC1B-4011-2D8AFDDA7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4307" t="13194" r="11009"/>
            <a:stretch>
              <a:fillRect/>
            </a:stretch>
          </p:blipFill>
          <p:spPr>
            <a:xfrm>
              <a:off x="3175" y="1"/>
              <a:ext cx="1163601" cy="2210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0" name="Google Shape;629;p38" descr="Google Shape;629;p38">
              <a:extLst>
                <a:ext uri="{FF2B5EF4-FFF2-40B4-BE49-F238E27FC236}">
                  <a16:creationId xmlns:a16="http://schemas.microsoft.com/office/drawing/2014/main" id="{A88EEB18-5F4A-14EF-C982-EAF70B536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</a:blip>
            <a:srcRect l="43996" t="11344" r="11317" b="26323"/>
            <a:stretch>
              <a:fillRect/>
            </a:stretch>
          </p:blipFill>
          <p:spPr>
            <a:xfrm>
              <a:off x="0" y="2210250"/>
              <a:ext cx="1163601" cy="1587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12" name="Google Shape;630;p38">
            <a:extLst>
              <a:ext uri="{FF2B5EF4-FFF2-40B4-BE49-F238E27FC236}">
                <a16:creationId xmlns:a16="http://schemas.microsoft.com/office/drawing/2014/main" id="{AB0E5ADE-3F9C-8F82-A9DD-8C9481FE42A2}"/>
              </a:ext>
            </a:extLst>
          </p:cNvPr>
          <p:cNvSpPr/>
          <p:nvPr/>
        </p:nvSpPr>
        <p:spPr>
          <a:xfrm rot="5400000">
            <a:off x="9555001" y="3314601"/>
            <a:ext cx="5063201" cy="228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18" name="Google Shape;636;p38">
            <a:extLst>
              <a:ext uri="{FF2B5EF4-FFF2-40B4-BE49-F238E27FC236}">
                <a16:creationId xmlns:a16="http://schemas.microsoft.com/office/drawing/2014/main" id="{40F75457-38FC-3D42-BCD8-1296721B9141}"/>
              </a:ext>
            </a:extLst>
          </p:cNvPr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20" name="Google Shape;638;p38">
            <a:extLst>
              <a:ext uri="{FF2B5EF4-FFF2-40B4-BE49-F238E27FC236}">
                <a16:creationId xmlns:a16="http://schemas.microsoft.com/office/drawing/2014/main" id="{28A48CD4-BEF8-09E1-F787-27364EEC73B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599366" y="2526224"/>
            <a:ext cx="6396259" cy="1845504"/>
          </a:xfrm>
          <a:prstGeom prst="rect">
            <a:avLst/>
          </a:prstGeom>
          <a:solidFill>
            <a:srgbClr val="840428"/>
          </a:solidFill>
        </p:spPr>
        <p:txBody>
          <a:bodyPr anchor="ctr" anchorCtr="0">
            <a:normAutofit/>
          </a:bodyPr>
          <a:lstStyle/>
          <a:p>
            <a:pPr algn="l">
              <a:lnSpc>
                <a:spcPct val="120000"/>
              </a:lnSpc>
              <a:defRPr sz="2400">
                <a:solidFill>
                  <a:srgbClr val="FFFFFF"/>
                </a:solidFill>
                <a:latin typeface="FjallaOne-Regular"/>
                <a:ea typeface="FjallaOne-Regular"/>
                <a:cs typeface="FjallaOne-Regular"/>
                <a:sym typeface="FjallaOne-Regular"/>
              </a:defRPr>
            </a:pPr>
            <a:r>
              <a:rPr lang="en-US" sz="5700" dirty="0">
                <a:latin typeface="+mj-lt"/>
              </a:rPr>
              <a:t>Key Takeaways</a:t>
            </a:r>
            <a:endParaRPr sz="5700" dirty="0">
              <a:latin typeface="+mj-lt"/>
            </a:endParaRPr>
          </a:p>
        </p:txBody>
      </p:sp>
      <p:sp>
        <p:nvSpPr>
          <p:cNvPr id="619" name="Google Shape;637;p38">
            <a:extLst>
              <a:ext uri="{FF2B5EF4-FFF2-40B4-BE49-F238E27FC236}">
                <a16:creationId xmlns:a16="http://schemas.microsoft.com/office/drawing/2014/main" id="{507BDFC4-ACA3-AB39-C297-A653F368C7CC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52</a:t>
            </a:fld>
            <a:endParaRPr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37F17581-857E-8CCF-43D7-E2E533B29490}"/>
              </a:ext>
            </a:extLst>
          </p:cNvPr>
          <p:cNvSpPr>
            <a:spLocks noChangeAspect="1"/>
          </p:cNvSpPr>
          <p:nvPr/>
        </p:nvSpPr>
        <p:spPr>
          <a:xfrm>
            <a:off x="7172380" y="5952562"/>
            <a:ext cx="1950149" cy="535639"/>
          </a:xfrm>
          <a:custGeom>
            <a:avLst/>
            <a:gdLst/>
            <a:ahLst/>
            <a:cxnLst/>
            <a:rect l="l" t="t" r="r" b="b"/>
            <a:pathLst>
              <a:path w="5729192" h="1573609">
                <a:moveTo>
                  <a:pt x="0" y="0"/>
                </a:moveTo>
                <a:lnTo>
                  <a:pt x="5729192" y="0"/>
                </a:lnTo>
                <a:lnTo>
                  <a:pt x="5729192" y="1573609"/>
                </a:lnTo>
                <a:lnTo>
                  <a:pt x="0" y="1573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FBE1F4F4-026C-1A35-87D0-39FA89020DAC}"/>
              </a:ext>
            </a:extLst>
          </p:cNvPr>
          <p:cNvSpPr>
            <a:spLocks noChangeAspect="1"/>
          </p:cNvSpPr>
          <p:nvPr/>
        </p:nvSpPr>
        <p:spPr>
          <a:xfrm>
            <a:off x="9364923" y="5958802"/>
            <a:ext cx="1661776" cy="291201"/>
          </a:xfrm>
          <a:custGeom>
            <a:avLst/>
            <a:gdLst/>
            <a:ahLst/>
            <a:cxnLst/>
            <a:rect l="l" t="t" r="r" b="b"/>
            <a:pathLst>
              <a:path w="6011838" h="1053484">
                <a:moveTo>
                  <a:pt x="0" y="0"/>
                </a:moveTo>
                <a:lnTo>
                  <a:pt x="6011838" y="0"/>
                </a:lnTo>
                <a:lnTo>
                  <a:pt x="6011838" y="1053485"/>
                </a:lnTo>
                <a:lnTo>
                  <a:pt x="0" y="1053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933"/>
          </a:p>
        </p:txBody>
      </p:sp>
    </p:spTree>
    <p:extLst>
      <p:ext uri="{BB962C8B-B14F-4D97-AF65-F5344CB8AC3E}">
        <p14:creationId xmlns:p14="http://schemas.microsoft.com/office/powerpoint/2010/main" val="22512778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5BB23-97BE-1057-0FF2-8E741257A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EE752399-11DA-ADBE-B9A8-D4EF5EC54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751210"/>
            <a:ext cx="10972798" cy="1325563"/>
          </a:xfrm>
          <a:noFill/>
          <a:ln w="1905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Key Takeaways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E13808F-2476-D69F-237F-158F22FE3B0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599" y="2247253"/>
            <a:ext cx="10972799" cy="3651523"/>
          </a:xfrm>
          <a:noFill/>
          <a:ln w="190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507999" indent="-4572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"/>
              </a:rPr>
              <a:t>Have a Clear, Focused Offer</a:t>
            </a:r>
          </a:p>
          <a:p>
            <a:pPr marL="507999" indent="-4572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"/>
              </a:rPr>
              <a:t>Be Purposeful About Deep or Narrow</a:t>
            </a:r>
          </a:p>
          <a:p>
            <a:pPr marL="507999" indent="-4572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"/>
              </a:rPr>
              <a:t>Get There at the Idea Stage</a:t>
            </a:r>
          </a:p>
        </p:txBody>
      </p:sp>
    </p:spTree>
    <p:extLst>
      <p:ext uri="{BB962C8B-B14F-4D97-AF65-F5344CB8AC3E}">
        <p14:creationId xmlns:p14="http://schemas.microsoft.com/office/powerpoint/2010/main" val="2792377931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45;p39"/>
          <p:cNvSpPr/>
          <p:nvPr/>
        </p:nvSpPr>
        <p:spPr>
          <a:xfrm>
            <a:off x="11981201" y="6391294"/>
            <a:ext cx="210801" cy="21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 sz="2400"/>
          </a:p>
        </p:txBody>
      </p:sp>
      <p:sp>
        <p:nvSpPr>
          <p:cNvPr id="625" name="Google Shape;646;p39"/>
          <p:cNvSpPr txBox="1">
            <a:spLocks noGrp="1"/>
          </p:cNvSpPr>
          <p:nvPr>
            <p:ph type="sldNum" sz="quarter" idx="12"/>
          </p:nvPr>
        </p:nvSpPr>
        <p:spPr>
          <a:xfrm>
            <a:off x="8726292" y="4749851"/>
            <a:ext cx="379192" cy="36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54</a:t>
            </a:fld>
            <a:endParaRPr/>
          </a:p>
        </p:txBody>
      </p:sp>
      <p:sp>
        <p:nvSpPr>
          <p:cNvPr id="627" name="Google Shape;648;p39"/>
          <p:cNvSpPr txBox="1"/>
          <p:nvPr/>
        </p:nvSpPr>
        <p:spPr>
          <a:xfrm>
            <a:off x="440473" y="3189413"/>
            <a:ext cx="5624968" cy="1295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ctr">
            <a:spAutoFit/>
          </a:bodyPr>
          <a:lstStyle/>
          <a:p>
            <a:pPr>
              <a:lnSpc>
                <a:spcPts val="8800"/>
              </a:lnSpc>
            </a:pPr>
            <a:r>
              <a:rPr lang="en-US" sz="6000" spc="-300" dirty="0">
                <a:solidFill>
                  <a:srgbClr val="FFFFFF"/>
                </a:solidFill>
                <a:latin typeface="+mj-lt"/>
                <a:ea typeface="Oswald"/>
                <a:cs typeface="Oswald"/>
                <a:sym typeface="Oswald"/>
              </a:rPr>
              <a:t>Stay In Touch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A5CDC21F-57FC-02E5-C4B5-0A0E1D1BDE8B}"/>
              </a:ext>
            </a:extLst>
          </p:cNvPr>
          <p:cNvGrpSpPr/>
          <p:nvPr/>
        </p:nvGrpSpPr>
        <p:grpSpPr>
          <a:xfrm>
            <a:off x="308610" y="4688161"/>
            <a:ext cx="11574780" cy="1270641"/>
            <a:chOff x="0" y="0"/>
            <a:chExt cx="4735717" cy="519872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37A9F433-9DD8-7D14-56B6-135B94A4E75C}"/>
                </a:ext>
              </a:extLst>
            </p:cNvPr>
            <p:cNvSpPr/>
            <p:nvPr/>
          </p:nvSpPr>
          <p:spPr>
            <a:xfrm>
              <a:off x="0" y="0"/>
              <a:ext cx="4735717" cy="519872"/>
            </a:xfrm>
            <a:custGeom>
              <a:avLst/>
              <a:gdLst/>
              <a:ahLst/>
              <a:cxnLst/>
              <a:rect l="l" t="t" r="r" b="b"/>
              <a:pathLst>
                <a:path w="4735717" h="519872">
                  <a:moveTo>
                    <a:pt x="0" y="0"/>
                  </a:moveTo>
                  <a:lnTo>
                    <a:pt x="4735717" y="0"/>
                  </a:lnTo>
                  <a:lnTo>
                    <a:pt x="4735717" y="519872"/>
                  </a:lnTo>
                  <a:lnTo>
                    <a:pt x="0" y="519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1B4545B6-11DA-815F-4469-AC10E961017A}"/>
                </a:ext>
              </a:extLst>
            </p:cNvPr>
            <p:cNvSpPr txBox="1"/>
            <p:nvPr/>
          </p:nvSpPr>
          <p:spPr>
            <a:xfrm>
              <a:off x="0" y="-38100"/>
              <a:ext cx="4735717" cy="5579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grpSp>
        <p:nvGrpSpPr>
          <p:cNvPr id="5" name="Group 10">
            <a:extLst>
              <a:ext uri="{FF2B5EF4-FFF2-40B4-BE49-F238E27FC236}">
                <a16:creationId xmlns:a16="http://schemas.microsoft.com/office/drawing/2014/main" id="{A30ABD02-B06D-CDA0-BF00-0306C635F2C6}"/>
              </a:ext>
            </a:extLst>
          </p:cNvPr>
          <p:cNvGrpSpPr/>
          <p:nvPr/>
        </p:nvGrpSpPr>
        <p:grpSpPr>
          <a:xfrm>
            <a:off x="3964572" y="5200951"/>
            <a:ext cx="2100869" cy="319405"/>
            <a:chOff x="0" y="0"/>
            <a:chExt cx="4201739" cy="638811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C5152E82-D382-16D0-5555-3F895342360C}"/>
                </a:ext>
              </a:extLst>
            </p:cNvPr>
            <p:cNvSpPr/>
            <p:nvPr/>
          </p:nvSpPr>
          <p:spPr>
            <a:xfrm>
              <a:off x="0" y="0"/>
              <a:ext cx="638811" cy="638811"/>
            </a:xfrm>
            <a:custGeom>
              <a:avLst/>
              <a:gdLst/>
              <a:ahLst/>
              <a:cxnLst/>
              <a:rect l="l" t="t" r="r" b="b"/>
              <a:pathLst>
                <a:path w="638811" h="638811">
                  <a:moveTo>
                    <a:pt x="0" y="0"/>
                  </a:moveTo>
                  <a:lnTo>
                    <a:pt x="638811" y="0"/>
                  </a:lnTo>
                  <a:lnTo>
                    <a:pt x="638811" y="638811"/>
                  </a:lnTo>
                  <a:lnTo>
                    <a:pt x="0" y="638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68D5AD8B-C58C-2260-2A56-666F69ED82E7}"/>
                </a:ext>
              </a:extLst>
            </p:cNvPr>
            <p:cNvSpPr/>
            <p:nvPr/>
          </p:nvSpPr>
          <p:spPr>
            <a:xfrm>
              <a:off x="145874" y="185092"/>
              <a:ext cx="347063" cy="269842"/>
            </a:xfrm>
            <a:custGeom>
              <a:avLst/>
              <a:gdLst/>
              <a:ahLst/>
              <a:cxnLst/>
              <a:rect l="l" t="t" r="r" b="b"/>
              <a:pathLst>
                <a:path w="347063" h="269842">
                  <a:moveTo>
                    <a:pt x="0" y="0"/>
                  </a:moveTo>
                  <a:lnTo>
                    <a:pt x="347063" y="0"/>
                  </a:lnTo>
                  <a:lnTo>
                    <a:pt x="347063" y="269842"/>
                  </a:lnTo>
                  <a:lnTo>
                    <a:pt x="0" y="26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82C4A547-B034-0128-40B2-86AE1F1247B0}"/>
                </a:ext>
              </a:extLst>
            </p:cNvPr>
            <p:cNvSpPr txBox="1"/>
            <p:nvPr/>
          </p:nvSpPr>
          <p:spPr>
            <a:xfrm>
              <a:off x="969010" y="51440"/>
              <a:ext cx="3232729" cy="4687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959"/>
                </a:lnSpc>
              </a:pPr>
              <a:r>
                <a:rPr lang="en-US" sz="1399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Neil@govcon123.com</a:t>
              </a:r>
            </a:p>
          </p:txBody>
        </p:sp>
      </p:grpSp>
      <p:sp>
        <p:nvSpPr>
          <p:cNvPr id="9" name="Freeform 14">
            <a:extLst>
              <a:ext uri="{FF2B5EF4-FFF2-40B4-BE49-F238E27FC236}">
                <a16:creationId xmlns:a16="http://schemas.microsoft.com/office/drawing/2014/main" id="{7A11B4A4-71CB-A39E-9400-91663171FFE2}"/>
              </a:ext>
            </a:extLst>
          </p:cNvPr>
          <p:cNvSpPr/>
          <p:nvPr/>
        </p:nvSpPr>
        <p:spPr>
          <a:xfrm>
            <a:off x="1143708" y="5242285"/>
            <a:ext cx="157971" cy="204163"/>
          </a:xfrm>
          <a:custGeom>
            <a:avLst/>
            <a:gdLst/>
            <a:ahLst/>
            <a:cxnLst/>
            <a:rect l="l" t="t" r="r" b="b"/>
            <a:pathLst>
              <a:path w="236957" h="306244">
                <a:moveTo>
                  <a:pt x="0" y="0"/>
                </a:moveTo>
                <a:lnTo>
                  <a:pt x="236956" y="0"/>
                </a:lnTo>
                <a:lnTo>
                  <a:pt x="236956" y="306244"/>
                </a:lnTo>
                <a:lnTo>
                  <a:pt x="0" y="3062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4CF2356E-0C57-E796-A882-B4A9322CD137}"/>
              </a:ext>
            </a:extLst>
          </p:cNvPr>
          <p:cNvSpPr/>
          <p:nvPr/>
        </p:nvSpPr>
        <p:spPr>
          <a:xfrm>
            <a:off x="6932322" y="5200951"/>
            <a:ext cx="320675" cy="320675"/>
          </a:xfrm>
          <a:custGeom>
            <a:avLst/>
            <a:gdLst/>
            <a:ahLst/>
            <a:cxnLst/>
            <a:rect l="l" t="t" r="r" b="b"/>
            <a:pathLst>
              <a:path w="481013" h="481013">
                <a:moveTo>
                  <a:pt x="0" y="0"/>
                </a:moveTo>
                <a:lnTo>
                  <a:pt x="481014" y="0"/>
                </a:lnTo>
                <a:lnTo>
                  <a:pt x="481014" y="481013"/>
                </a:lnTo>
                <a:lnTo>
                  <a:pt x="0" y="4810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9C2C8164-D8FF-418E-7D48-DEBDBA894B20}"/>
              </a:ext>
            </a:extLst>
          </p:cNvPr>
          <p:cNvSpPr/>
          <p:nvPr/>
        </p:nvSpPr>
        <p:spPr>
          <a:xfrm>
            <a:off x="9673590" y="5184664"/>
            <a:ext cx="319405" cy="319405"/>
          </a:xfrm>
          <a:custGeom>
            <a:avLst/>
            <a:gdLst/>
            <a:ahLst/>
            <a:cxnLst/>
            <a:rect l="l" t="t" r="r" b="b"/>
            <a:pathLst>
              <a:path w="479108" h="479108">
                <a:moveTo>
                  <a:pt x="0" y="0"/>
                </a:moveTo>
                <a:lnTo>
                  <a:pt x="479108" y="0"/>
                </a:lnTo>
                <a:lnTo>
                  <a:pt x="479108" y="479108"/>
                </a:lnTo>
                <a:lnTo>
                  <a:pt x="0" y="4791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7898807E-2FE0-2C17-7D24-BB6B2D8204EA}"/>
              </a:ext>
            </a:extLst>
          </p:cNvPr>
          <p:cNvSpPr txBox="1"/>
          <p:nvPr/>
        </p:nvSpPr>
        <p:spPr>
          <a:xfrm>
            <a:off x="1545223" y="5236788"/>
            <a:ext cx="1049735" cy="23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en-US" sz="1399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+703-627-5360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3AE0F575-332F-B3F1-9E87-4437489B375D}"/>
              </a:ext>
            </a:extLst>
          </p:cNvPr>
          <p:cNvSpPr txBox="1"/>
          <p:nvPr/>
        </p:nvSpPr>
        <p:spPr>
          <a:xfrm>
            <a:off x="10100945" y="5206257"/>
            <a:ext cx="1395275" cy="23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en-US" sz="1399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www.GovCon123.com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E84DEEC6-1FCA-D937-7AED-FACAF3AC0EF7}"/>
              </a:ext>
            </a:extLst>
          </p:cNvPr>
          <p:cNvSpPr txBox="1"/>
          <p:nvPr/>
        </p:nvSpPr>
        <p:spPr>
          <a:xfrm>
            <a:off x="7362376" y="5236180"/>
            <a:ext cx="2668437" cy="23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59"/>
              </a:lnSpc>
            </a:pPr>
            <a:r>
              <a:rPr lang="en-US" sz="1399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Neil McDonnell</a:t>
            </a: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25BED832-B9AB-04A1-BF1D-58F38DF78C4E}"/>
              </a:ext>
            </a:extLst>
          </p:cNvPr>
          <p:cNvSpPr/>
          <p:nvPr/>
        </p:nvSpPr>
        <p:spPr>
          <a:xfrm>
            <a:off x="1066128" y="5178559"/>
            <a:ext cx="319405" cy="319405"/>
          </a:xfrm>
          <a:custGeom>
            <a:avLst/>
            <a:gdLst/>
            <a:ahLst/>
            <a:cxnLst/>
            <a:rect l="l" t="t" r="r" b="b"/>
            <a:pathLst>
              <a:path w="479108" h="479108">
                <a:moveTo>
                  <a:pt x="0" y="0"/>
                </a:moveTo>
                <a:lnTo>
                  <a:pt x="479108" y="0"/>
                </a:lnTo>
                <a:lnTo>
                  <a:pt x="479108" y="479108"/>
                </a:lnTo>
                <a:lnTo>
                  <a:pt x="0" y="4791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4FCE39B3-713A-D799-2D75-B6C146802904}"/>
              </a:ext>
            </a:extLst>
          </p:cNvPr>
          <p:cNvSpPr/>
          <p:nvPr/>
        </p:nvSpPr>
        <p:spPr>
          <a:xfrm>
            <a:off x="1146846" y="5236180"/>
            <a:ext cx="157971" cy="204163"/>
          </a:xfrm>
          <a:custGeom>
            <a:avLst/>
            <a:gdLst/>
            <a:ahLst/>
            <a:cxnLst/>
            <a:rect l="l" t="t" r="r" b="b"/>
            <a:pathLst>
              <a:path w="236957" h="306244">
                <a:moveTo>
                  <a:pt x="0" y="0"/>
                </a:moveTo>
                <a:lnTo>
                  <a:pt x="236956" y="0"/>
                </a:lnTo>
                <a:lnTo>
                  <a:pt x="236956" y="306244"/>
                </a:lnTo>
                <a:lnTo>
                  <a:pt x="0" y="3062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1440</Words>
  <Application>Microsoft Office PowerPoint</Application>
  <PresentationFormat>Widescreen</PresentationFormat>
  <Paragraphs>356</Paragraphs>
  <Slides>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Aptos</vt:lpstr>
      <vt:lpstr>Arial</vt:lpstr>
      <vt:lpstr>Arial Black</vt:lpstr>
      <vt:lpstr>Calibri</vt:lpstr>
      <vt:lpstr>Helvetica</vt:lpstr>
      <vt:lpstr>Oswald</vt:lpstr>
      <vt:lpstr>Office Theme</vt:lpstr>
      <vt:lpstr>PowerPoint Presentation</vt:lpstr>
      <vt:lpstr>PowerPoint Presentation</vt:lpstr>
      <vt:lpstr>LEARNING OUTCOMES</vt:lpstr>
      <vt:lpstr>PowerPoint Presentation</vt:lpstr>
      <vt:lpstr>PowerPoint Presentation</vt:lpstr>
      <vt:lpstr>Federal Market Today</vt:lpstr>
      <vt:lpstr>Competition is Changing</vt:lpstr>
      <vt:lpstr>What Winning Looks Like Now</vt:lpstr>
      <vt:lpstr>What Concerns You?</vt:lpstr>
      <vt:lpstr>PowerPoint Presentation</vt:lpstr>
      <vt:lpstr>Be Known For One Thing</vt:lpstr>
      <vt:lpstr>The Power of Being Typecast</vt:lpstr>
      <vt:lpstr>Federal Buyers Typecast You Too</vt:lpstr>
      <vt:lpstr>Core Offer vs. Enablers</vt:lpstr>
      <vt:lpstr>What Do You Say You Sell?</vt:lpstr>
      <vt:lpstr>Follow the Money</vt:lpstr>
      <vt:lpstr>Exercise 1 – What Do You Sell?</vt:lpstr>
      <vt:lpstr>Narrow it Down</vt:lpstr>
      <vt:lpstr>You Can Expand Later</vt:lpstr>
      <vt:lpstr>Exercise 2 – Build the Offer</vt:lpstr>
      <vt:lpstr>The Test</vt:lpstr>
      <vt:lpstr>PowerPoint Presentation</vt:lpstr>
      <vt:lpstr>Go Deep or Go Narrow</vt:lpstr>
      <vt:lpstr>Go Deep</vt:lpstr>
      <vt:lpstr>Example: Go Deep</vt:lpstr>
      <vt:lpstr>Go Narrow</vt:lpstr>
      <vt:lpstr>Example: Go Narrow</vt:lpstr>
      <vt:lpstr>The Sweet Spot</vt:lpstr>
      <vt:lpstr>Exercise 3 – Where Will You Focus</vt:lpstr>
      <vt:lpstr>Focus Means Saying No</vt:lpstr>
      <vt:lpstr>Focus Builds Momentum</vt:lpstr>
      <vt:lpstr>PowerPoint Presentation</vt:lpstr>
      <vt:lpstr>Stop Finding Ops. Create Them.</vt:lpstr>
      <vt:lpstr>The Federal Buying Journey</vt:lpstr>
      <vt:lpstr>Stage 1: Idea / Need Identified</vt:lpstr>
      <vt:lpstr>Stage 2: Requirement Exploration</vt:lpstr>
      <vt:lpstr>Stage 3: Opportunity Visibility</vt:lpstr>
      <vt:lpstr>Stage 4: Formal Market Research</vt:lpstr>
      <vt:lpstr>Stage 5: RFP Drops</vt:lpstr>
      <vt:lpstr>How To Get Engaged Earlier</vt:lpstr>
      <vt:lpstr>The Goal </vt:lpstr>
      <vt:lpstr>PowerPoint Presentation</vt:lpstr>
      <vt:lpstr>Stop Pitching. Start Learning</vt:lpstr>
      <vt:lpstr>The Goal of a Meeting</vt:lpstr>
      <vt:lpstr>Ask Questions That Open Doors</vt:lpstr>
      <vt:lpstr>Then Go Deeper</vt:lpstr>
      <vt:lpstr>Listen for Pain / Implied Needs</vt:lpstr>
      <vt:lpstr>Build Strategic Relationships</vt:lpstr>
      <vt:lpstr>PowerPoint Presentation</vt:lpstr>
      <vt:lpstr>The Power of Focus</vt:lpstr>
      <vt:lpstr>PowerPoint Presentation</vt:lpstr>
      <vt:lpstr>PowerPoint Presentation</vt:lpstr>
      <vt:lpstr>Key Takeaways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Odera Agbim</dc:creator>
  <cp:lastModifiedBy>Neil McDonnell</cp:lastModifiedBy>
  <cp:revision>35</cp:revision>
  <dcterms:created xsi:type="dcterms:W3CDTF">2026-07-23T10:26:50Z</dcterms:created>
  <dcterms:modified xsi:type="dcterms:W3CDTF">2026-10-09T18:59:55Z</dcterms:modified>
</cp:coreProperties>
</file>