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860" r:id="rId3"/>
    <p:sldMasterId id="2147483865" r:id="rId4"/>
  </p:sldMasterIdLst>
  <p:notesMasterIdLst>
    <p:notesMasterId r:id="rId69"/>
  </p:notesMasterIdLst>
  <p:handoutMasterIdLst>
    <p:handoutMasterId r:id="rId70"/>
  </p:handoutMasterIdLst>
  <p:sldIdLst>
    <p:sldId id="903" r:id="rId5"/>
    <p:sldId id="989" r:id="rId6"/>
    <p:sldId id="995" r:id="rId7"/>
    <p:sldId id="905" r:id="rId8"/>
    <p:sldId id="906" r:id="rId9"/>
    <p:sldId id="907" r:id="rId10"/>
    <p:sldId id="908" r:id="rId11"/>
    <p:sldId id="964" r:id="rId12"/>
    <p:sldId id="972" r:id="rId13"/>
    <p:sldId id="911" r:id="rId14"/>
    <p:sldId id="912" r:id="rId15"/>
    <p:sldId id="971" r:id="rId16"/>
    <p:sldId id="970" r:id="rId17"/>
    <p:sldId id="973" r:id="rId18"/>
    <p:sldId id="974" r:id="rId19"/>
    <p:sldId id="975" r:id="rId20"/>
    <p:sldId id="920" r:id="rId21"/>
    <p:sldId id="976" r:id="rId22"/>
    <p:sldId id="927" r:id="rId23"/>
    <p:sldId id="894" r:id="rId24"/>
    <p:sldId id="997" r:id="rId25"/>
    <p:sldId id="992" r:id="rId26"/>
    <p:sldId id="934" r:id="rId27"/>
    <p:sldId id="961" r:id="rId28"/>
    <p:sldId id="937" r:id="rId29"/>
    <p:sldId id="977" r:id="rId30"/>
    <p:sldId id="980" r:id="rId31"/>
    <p:sldId id="982" r:id="rId32"/>
    <p:sldId id="983" r:id="rId33"/>
    <p:sldId id="993" r:id="rId34"/>
    <p:sldId id="943" r:id="rId35"/>
    <p:sldId id="996" r:id="rId36"/>
    <p:sldId id="543" r:id="rId37"/>
    <p:sldId id="547" r:id="rId38"/>
    <p:sldId id="549" r:id="rId39"/>
    <p:sldId id="947" r:id="rId40"/>
    <p:sldId id="493" r:id="rId41"/>
    <p:sldId id="494" r:id="rId42"/>
    <p:sldId id="987" r:id="rId43"/>
    <p:sldId id="998" r:id="rId44"/>
    <p:sldId id="999" r:id="rId45"/>
    <p:sldId id="1002" r:id="rId46"/>
    <p:sldId id="1003" r:id="rId47"/>
    <p:sldId id="1004" r:id="rId48"/>
    <p:sldId id="1000" r:id="rId49"/>
    <p:sldId id="952" r:id="rId50"/>
    <p:sldId id="953" r:id="rId51"/>
    <p:sldId id="954" r:id="rId52"/>
    <p:sldId id="1009" r:id="rId53"/>
    <p:sldId id="778" r:id="rId54"/>
    <p:sldId id="591" r:id="rId55"/>
    <p:sldId id="818" r:id="rId56"/>
    <p:sldId id="959" r:id="rId57"/>
    <p:sldId id="1010" r:id="rId58"/>
    <p:sldId id="871" r:id="rId59"/>
    <p:sldId id="1005" r:id="rId60"/>
    <p:sldId id="460" r:id="rId61"/>
    <p:sldId id="877" r:id="rId62"/>
    <p:sldId id="878" r:id="rId63"/>
    <p:sldId id="879" r:id="rId64"/>
    <p:sldId id="837" r:id="rId65"/>
    <p:sldId id="264" r:id="rId66"/>
    <p:sldId id="1011" r:id="rId67"/>
    <p:sldId id="904" r:id="rId68"/>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717BF-3187-4781-AB69-AD7DBF600F3A}" v="1319" dt="2025-09-24T14:28:47.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Farh" userId="6123a469-3756-402f-a5c4-5c0a81b8cd74" providerId="ADAL" clId="{46654649-5C99-48BE-B970-1B88E0F78686}"/>
    <pc:docChg chg="undo redo custSel addSld delSld modSld sldOrd delMainMaster">
      <pc:chgData name="Crystal Farh" userId="6123a469-3756-402f-a5c4-5c0a81b8cd74" providerId="ADAL" clId="{46654649-5C99-48BE-B970-1B88E0F78686}" dt="2025-09-24T14:28:47.532" v="1320"/>
      <pc:docMkLst>
        <pc:docMk/>
      </pc:docMkLst>
      <pc:sldChg chg="ord">
        <pc:chgData name="Crystal Farh" userId="6123a469-3756-402f-a5c4-5c0a81b8cd74" providerId="ADAL" clId="{46654649-5C99-48BE-B970-1B88E0F78686}" dt="2025-09-19T05:52:01.339" v="1222"/>
        <pc:sldMkLst>
          <pc:docMk/>
          <pc:sldMk cId="2023091717" sldId="264"/>
        </pc:sldMkLst>
      </pc:sldChg>
      <pc:sldChg chg="del">
        <pc:chgData name="Crystal Farh" userId="6123a469-3756-402f-a5c4-5c0a81b8cd74" providerId="ADAL" clId="{46654649-5C99-48BE-B970-1B88E0F78686}" dt="2025-09-19T05:30:07.336" v="432" actId="2696"/>
        <pc:sldMkLst>
          <pc:docMk/>
          <pc:sldMk cId="21455828" sldId="460"/>
        </pc:sldMkLst>
      </pc:sldChg>
      <pc:sldChg chg="add">
        <pc:chgData name="Crystal Farh" userId="6123a469-3756-402f-a5c4-5c0a81b8cd74" providerId="ADAL" clId="{46654649-5C99-48BE-B970-1B88E0F78686}" dt="2025-09-19T05:30:13.133" v="433"/>
        <pc:sldMkLst>
          <pc:docMk/>
          <pc:sldMk cId="1379766478" sldId="460"/>
        </pc:sldMkLst>
      </pc:sldChg>
      <pc:sldChg chg="del">
        <pc:chgData name="Crystal Farh" userId="6123a469-3756-402f-a5c4-5c0a81b8cd74" providerId="ADAL" clId="{46654649-5C99-48BE-B970-1B88E0F78686}" dt="2025-09-19T05:30:28.711" v="434" actId="47"/>
        <pc:sldMkLst>
          <pc:docMk/>
          <pc:sldMk cId="4125733294" sldId="482"/>
        </pc:sldMkLst>
      </pc:sldChg>
      <pc:sldChg chg="del">
        <pc:chgData name="Crystal Farh" userId="6123a469-3756-402f-a5c4-5c0a81b8cd74" providerId="ADAL" clId="{46654649-5C99-48BE-B970-1B88E0F78686}" dt="2025-09-19T05:30:30.988" v="435" actId="47"/>
        <pc:sldMkLst>
          <pc:docMk/>
          <pc:sldMk cId="901592734" sldId="488"/>
        </pc:sldMkLst>
      </pc:sldChg>
      <pc:sldChg chg="modSp mod">
        <pc:chgData name="Crystal Farh" userId="6123a469-3756-402f-a5c4-5c0a81b8cd74" providerId="ADAL" clId="{46654649-5C99-48BE-B970-1B88E0F78686}" dt="2025-09-19T05:42:03.546" v="852" actId="6549"/>
        <pc:sldMkLst>
          <pc:docMk/>
          <pc:sldMk cId="166983478" sldId="494"/>
        </pc:sldMkLst>
        <pc:spChg chg="mod">
          <ac:chgData name="Crystal Farh" userId="6123a469-3756-402f-a5c4-5c0a81b8cd74" providerId="ADAL" clId="{46654649-5C99-48BE-B970-1B88E0F78686}" dt="2025-09-19T05:42:03.546" v="852" actId="6549"/>
          <ac:spMkLst>
            <pc:docMk/>
            <pc:sldMk cId="166983478" sldId="494"/>
            <ac:spMk id="5" creationId="{00000000-0000-0000-0000-000000000000}"/>
          </ac:spMkLst>
        </pc:spChg>
      </pc:sldChg>
      <pc:sldChg chg="addSp delSp modSp mod modAnim">
        <pc:chgData name="Crystal Farh" userId="6123a469-3756-402f-a5c4-5c0a81b8cd74" providerId="ADAL" clId="{46654649-5C99-48BE-B970-1B88E0F78686}" dt="2025-09-19T05:40:50.714" v="835" actId="1035"/>
        <pc:sldMkLst>
          <pc:docMk/>
          <pc:sldMk cId="3240150539" sldId="549"/>
        </pc:sldMkLst>
        <pc:spChg chg="mod">
          <ac:chgData name="Crystal Farh" userId="6123a469-3756-402f-a5c4-5c0a81b8cd74" providerId="ADAL" clId="{46654649-5C99-48BE-B970-1B88E0F78686}" dt="2025-09-19T05:40:50.714" v="835" actId="1035"/>
          <ac:spMkLst>
            <pc:docMk/>
            <pc:sldMk cId="3240150539" sldId="549"/>
            <ac:spMk id="5" creationId="{00000000-0000-0000-0000-000000000000}"/>
          </ac:spMkLst>
        </pc:spChg>
        <pc:picChg chg="mod">
          <ac:chgData name="Crystal Farh" userId="6123a469-3756-402f-a5c4-5c0a81b8cd74" providerId="ADAL" clId="{46654649-5C99-48BE-B970-1B88E0F78686}" dt="2025-09-19T05:40:50.714" v="835" actId="1035"/>
          <ac:picMkLst>
            <pc:docMk/>
            <pc:sldMk cId="3240150539" sldId="549"/>
            <ac:picMk id="7" creationId="{00000000-0000-0000-0000-000000000000}"/>
          </ac:picMkLst>
        </pc:picChg>
        <pc:picChg chg="mod">
          <ac:chgData name="Crystal Farh" userId="6123a469-3756-402f-a5c4-5c0a81b8cd74" providerId="ADAL" clId="{46654649-5C99-48BE-B970-1B88E0F78686}" dt="2025-09-19T05:40:50.714" v="835" actId="1035"/>
          <ac:picMkLst>
            <pc:docMk/>
            <pc:sldMk cId="3240150539" sldId="549"/>
            <ac:picMk id="3074" creationId="{50C16127-F812-4060-FB90-8D665B959811}"/>
          </ac:picMkLst>
        </pc:picChg>
      </pc:sldChg>
      <pc:sldChg chg="del">
        <pc:chgData name="Crystal Farh" userId="6123a469-3756-402f-a5c4-5c0a81b8cd74" providerId="ADAL" clId="{46654649-5C99-48BE-B970-1B88E0F78686}" dt="2025-09-19T05:30:28.711" v="434" actId="47"/>
        <pc:sldMkLst>
          <pc:docMk/>
          <pc:sldMk cId="1203354622" sldId="808"/>
        </pc:sldMkLst>
      </pc:sldChg>
      <pc:sldChg chg="del">
        <pc:chgData name="Crystal Farh" userId="6123a469-3756-402f-a5c4-5c0a81b8cd74" providerId="ADAL" clId="{46654649-5C99-48BE-B970-1B88E0F78686}" dt="2025-09-19T05:30:28.711" v="434" actId="47"/>
        <pc:sldMkLst>
          <pc:docMk/>
          <pc:sldMk cId="3210285964" sldId="809"/>
        </pc:sldMkLst>
      </pc:sldChg>
      <pc:sldChg chg="del">
        <pc:chgData name="Crystal Farh" userId="6123a469-3756-402f-a5c4-5c0a81b8cd74" providerId="ADAL" clId="{46654649-5C99-48BE-B970-1B88E0F78686}" dt="2025-09-19T05:30:28.711" v="434" actId="47"/>
        <pc:sldMkLst>
          <pc:docMk/>
          <pc:sldMk cId="3006826113" sldId="810"/>
        </pc:sldMkLst>
      </pc:sldChg>
      <pc:sldChg chg="modSp mod">
        <pc:chgData name="Crystal Farh" userId="6123a469-3756-402f-a5c4-5c0a81b8cd74" providerId="ADAL" clId="{46654649-5C99-48BE-B970-1B88E0F78686}" dt="2025-09-19T05:47:57.519" v="1118" actId="20577"/>
        <pc:sldMkLst>
          <pc:docMk/>
          <pc:sldMk cId="2198189911" sldId="837"/>
        </pc:sldMkLst>
        <pc:spChg chg="mod">
          <ac:chgData name="Crystal Farh" userId="6123a469-3756-402f-a5c4-5c0a81b8cd74" providerId="ADAL" clId="{46654649-5C99-48BE-B970-1B88E0F78686}" dt="2025-09-19T05:31:23.319" v="545" actId="20577"/>
          <ac:spMkLst>
            <pc:docMk/>
            <pc:sldMk cId="2198189911" sldId="837"/>
            <ac:spMk id="16" creationId="{5CE69592-3B56-4884-8047-0804006C58C0}"/>
          </ac:spMkLst>
        </pc:spChg>
        <pc:spChg chg="mod">
          <ac:chgData name="Crystal Farh" userId="6123a469-3756-402f-a5c4-5c0a81b8cd74" providerId="ADAL" clId="{46654649-5C99-48BE-B970-1B88E0F78686}" dt="2025-09-19T05:47:57.519" v="1118" actId="20577"/>
          <ac:spMkLst>
            <pc:docMk/>
            <pc:sldMk cId="2198189911" sldId="837"/>
            <ac:spMk id="17" creationId="{388D7B20-F00F-4B26-80AD-3DA6E26C5F43}"/>
          </ac:spMkLst>
        </pc:spChg>
      </pc:sldChg>
      <pc:sldChg chg="del">
        <pc:chgData name="Crystal Farh" userId="6123a469-3756-402f-a5c4-5c0a81b8cd74" providerId="ADAL" clId="{46654649-5C99-48BE-B970-1B88E0F78686}" dt="2025-09-19T05:32:34.846" v="546" actId="47"/>
        <pc:sldMkLst>
          <pc:docMk/>
          <pc:sldMk cId="2347943732" sldId="897"/>
        </pc:sldMkLst>
      </pc:sldChg>
      <pc:sldChg chg="del">
        <pc:chgData name="Crystal Farh" userId="6123a469-3756-402f-a5c4-5c0a81b8cd74" providerId="ADAL" clId="{46654649-5C99-48BE-B970-1B88E0F78686}" dt="2025-09-19T05:32:34.846" v="546" actId="47"/>
        <pc:sldMkLst>
          <pc:docMk/>
          <pc:sldMk cId="817188900" sldId="898"/>
        </pc:sldMkLst>
      </pc:sldChg>
      <pc:sldChg chg="modSp del">
        <pc:chgData name="Crystal Farh" userId="6123a469-3756-402f-a5c4-5c0a81b8cd74" providerId="ADAL" clId="{46654649-5C99-48BE-B970-1B88E0F78686}" dt="2025-09-19T05:51:46.123" v="1220" actId="47"/>
        <pc:sldMkLst>
          <pc:docMk/>
          <pc:sldMk cId="3712134031" sldId="899"/>
        </pc:sldMkLst>
      </pc:sldChg>
      <pc:sldChg chg="modSp mod">
        <pc:chgData name="Crystal Farh" userId="6123a469-3756-402f-a5c4-5c0a81b8cd74" providerId="ADAL" clId="{46654649-5C99-48BE-B970-1B88E0F78686}" dt="2025-09-19T05:05:30.593" v="19" actId="20577"/>
        <pc:sldMkLst>
          <pc:docMk/>
          <pc:sldMk cId="34403651" sldId="911"/>
        </pc:sldMkLst>
        <pc:spChg chg="mod">
          <ac:chgData name="Crystal Farh" userId="6123a469-3756-402f-a5c4-5c0a81b8cd74" providerId="ADAL" clId="{46654649-5C99-48BE-B970-1B88E0F78686}" dt="2025-09-19T05:05:30.593" v="19" actId="20577"/>
          <ac:spMkLst>
            <pc:docMk/>
            <pc:sldMk cId="34403651" sldId="911"/>
            <ac:spMk id="13" creationId="{619C59B5-2CAE-D6C8-3EE2-ADF9573D700D}"/>
          </ac:spMkLst>
        </pc:spChg>
      </pc:sldChg>
      <pc:sldChg chg="modSp mod modAnim">
        <pc:chgData name="Crystal Farh" userId="6123a469-3756-402f-a5c4-5c0a81b8cd74" providerId="ADAL" clId="{46654649-5C99-48BE-B970-1B88E0F78686}" dt="2025-09-24T14:27:59.844" v="1312" actId="1076"/>
        <pc:sldMkLst>
          <pc:docMk/>
          <pc:sldMk cId="2320327415" sldId="934"/>
        </pc:sldMkLst>
        <pc:spChg chg="mod">
          <ac:chgData name="Crystal Farh" userId="6123a469-3756-402f-a5c4-5c0a81b8cd74" providerId="ADAL" clId="{46654649-5C99-48BE-B970-1B88E0F78686}" dt="2025-09-24T14:27:57.559" v="1311" actId="1076"/>
          <ac:spMkLst>
            <pc:docMk/>
            <pc:sldMk cId="2320327415" sldId="934"/>
            <ac:spMk id="3" creationId="{E7473D8F-53EC-4827-2F9D-4B495C1B070A}"/>
          </ac:spMkLst>
        </pc:spChg>
        <pc:picChg chg="mod">
          <ac:chgData name="Crystal Farh" userId="6123a469-3756-402f-a5c4-5c0a81b8cd74" providerId="ADAL" clId="{46654649-5C99-48BE-B970-1B88E0F78686}" dt="2025-09-24T14:27:59.844" v="1312" actId="1076"/>
          <ac:picMkLst>
            <pc:docMk/>
            <pc:sldMk cId="2320327415" sldId="934"/>
            <ac:picMk id="1026" creationId="{178ECAC0-C88A-8E14-E3AC-545DB7EC3259}"/>
          </ac:picMkLst>
        </pc:picChg>
      </pc:sldChg>
      <pc:sldChg chg="ord">
        <pc:chgData name="Crystal Farh" userId="6123a469-3756-402f-a5c4-5c0a81b8cd74" providerId="ADAL" clId="{46654649-5C99-48BE-B970-1B88E0F78686}" dt="2025-09-19T05:16:42.567" v="171"/>
        <pc:sldMkLst>
          <pc:docMk/>
          <pc:sldMk cId="3249814509" sldId="937"/>
        </pc:sldMkLst>
      </pc:sldChg>
      <pc:sldChg chg="add setBg">
        <pc:chgData name="Crystal Farh" userId="6123a469-3756-402f-a5c4-5c0a81b8cd74" providerId="ADAL" clId="{46654649-5C99-48BE-B970-1B88E0F78686}" dt="2025-09-19T05:41:20.411" v="838"/>
        <pc:sldMkLst>
          <pc:docMk/>
          <pc:sldMk cId="510589016" sldId="947"/>
        </pc:sldMkLst>
      </pc:sldChg>
      <pc:sldChg chg="del">
        <pc:chgData name="Crystal Farh" userId="6123a469-3756-402f-a5c4-5c0a81b8cd74" providerId="ADAL" clId="{46654649-5C99-48BE-B970-1B88E0F78686}" dt="2025-09-19T05:40:59.617" v="836" actId="2696"/>
        <pc:sldMkLst>
          <pc:docMk/>
          <pc:sldMk cId="1520093089" sldId="947"/>
        </pc:sldMkLst>
      </pc:sldChg>
      <pc:sldChg chg="addSp delSp mod addAnim delAnim">
        <pc:chgData name="Crystal Farh" userId="6123a469-3756-402f-a5c4-5c0a81b8cd74" providerId="ADAL" clId="{46654649-5C99-48BE-B970-1B88E0F78686}" dt="2025-09-19T06:51:08.300" v="1301" actId="478"/>
        <pc:sldMkLst>
          <pc:docMk/>
          <pc:sldMk cId="492585684" sldId="953"/>
        </pc:sldMkLst>
        <pc:spChg chg="add del">
          <ac:chgData name="Crystal Farh" userId="6123a469-3756-402f-a5c4-5c0a81b8cd74" providerId="ADAL" clId="{46654649-5C99-48BE-B970-1B88E0F78686}" dt="2025-09-19T06:51:08.300" v="1301" actId="478"/>
          <ac:spMkLst>
            <pc:docMk/>
            <pc:sldMk cId="492585684" sldId="953"/>
            <ac:spMk id="10" creationId="{892F6D15-2BAD-4664-BD94-B13101F0166A}"/>
          </ac:spMkLst>
        </pc:spChg>
      </pc:sldChg>
      <pc:sldChg chg="modSp mod">
        <pc:chgData name="Crystal Farh" userId="6123a469-3756-402f-a5c4-5c0a81b8cd74" providerId="ADAL" clId="{46654649-5C99-48BE-B970-1B88E0F78686}" dt="2025-09-19T05:26:19.864" v="245" actId="1076"/>
        <pc:sldMkLst>
          <pc:docMk/>
          <pc:sldMk cId="798304476" sldId="954"/>
        </pc:sldMkLst>
        <pc:spChg chg="mod">
          <ac:chgData name="Crystal Farh" userId="6123a469-3756-402f-a5c4-5c0a81b8cd74" providerId="ADAL" clId="{46654649-5C99-48BE-B970-1B88E0F78686}" dt="2025-09-19T05:26:19.864" v="245" actId="1076"/>
          <ac:spMkLst>
            <pc:docMk/>
            <pc:sldMk cId="798304476" sldId="954"/>
            <ac:spMk id="17" creationId="{388D7B20-F00F-4B26-80AD-3DA6E26C5F43}"/>
          </ac:spMkLst>
        </pc:spChg>
      </pc:sldChg>
      <pc:sldChg chg="modSp mod">
        <pc:chgData name="Crystal Farh" userId="6123a469-3756-402f-a5c4-5c0a81b8cd74" providerId="ADAL" clId="{46654649-5C99-48BE-B970-1B88E0F78686}" dt="2025-09-19T05:28:02.045" v="367" actId="1076"/>
        <pc:sldMkLst>
          <pc:docMk/>
          <pc:sldMk cId="824117687" sldId="959"/>
        </pc:sldMkLst>
        <pc:spChg chg="mod">
          <ac:chgData name="Crystal Farh" userId="6123a469-3756-402f-a5c4-5c0a81b8cd74" providerId="ADAL" clId="{46654649-5C99-48BE-B970-1B88E0F78686}" dt="2025-09-19T05:28:02.045" v="367" actId="1076"/>
          <ac:spMkLst>
            <pc:docMk/>
            <pc:sldMk cId="824117687" sldId="959"/>
            <ac:spMk id="17" creationId="{388D7B20-F00F-4B26-80AD-3DA6E26C5F43}"/>
          </ac:spMkLst>
        </pc:spChg>
      </pc:sldChg>
      <pc:sldChg chg="del">
        <pc:chgData name="Crystal Farh" userId="6123a469-3756-402f-a5c4-5c0a81b8cd74" providerId="ADAL" clId="{46654649-5C99-48BE-B970-1B88E0F78686}" dt="2025-09-19T05:29:06.949" v="431" actId="47"/>
        <pc:sldMkLst>
          <pc:docMk/>
          <pc:sldMk cId="2437641735" sldId="962"/>
        </pc:sldMkLst>
      </pc:sldChg>
      <pc:sldChg chg="addSp delSp modSp mod">
        <pc:chgData name="Crystal Farh" userId="6123a469-3756-402f-a5c4-5c0a81b8cd74" providerId="ADAL" clId="{46654649-5C99-48BE-B970-1B88E0F78686}" dt="2025-09-19T06:41:13.183" v="1297" actId="1076"/>
        <pc:sldMkLst>
          <pc:docMk/>
          <pc:sldMk cId="2653040512" sldId="964"/>
        </pc:sldMkLst>
        <pc:spChg chg="mod">
          <ac:chgData name="Crystal Farh" userId="6123a469-3756-402f-a5c4-5c0a81b8cd74" providerId="ADAL" clId="{46654649-5C99-48BE-B970-1B88E0F78686}" dt="2025-09-19T06:40:00.145" v="1278" actId="20577"/>
          <ac:spMkLst>
            <pc:docMk/>
            <pc:sldMk cId="2653040512" sldId="964"/>
            <ac:spMk id="2" creationId="{00000000-0000-0000-0000-000000000000}"/>
          </ac:spMkLst>
        </pc:spChg>
        <pc:picChg chg="add mod">
          <ac:chgData name="Crystal Farh" userId="6123a469-3756-402f-a5c4-5c0a81b8cd74" providerId="ADAL" clId="{46654649-5C99-48BE-B970-1B88E0F78686}" dt="2025-09-19T06:41:13.183" v="1297" actId="1076"/>
          <ac:picMkLst>
            <pc:docMk/>
            <pc:sldMk cId="2653040512" sldId="964"/>
            <ac:picMk id="5" creationId="{9C753A77-BFE1-5194-EA00-9607A9B3870C}"/>
          </ac:picMkLst>
        </pc:picChg>
        <pc:picChg chg="mod">
          <ac:chgData name="Crystal Farh" userId="6123a469-3756-402f-a5c4-5c0a81b8cd74" providerId="ADAL" clId="{46654649-5C99-48BE-B970-1B88E0F78686}" dt="2025-09-19T06:41:13.183" v="1297" actId="1076"/>
          <ac:picMkLst>
            <pc:docMk/>
            <pc:sldMk cId="2653040512" sldId="964"/>
            <ac:picMk id="9" creationId="{A9E024C4-4CD0-B98E-F893-A259E0CBD8EB}"/>
          </ac:picMkLst>
        </pc:picChg>
        <pc:picChg chg="mod">
          <ac:chgData name="Crystal Farh" userId="6123a469-3756-402f-a5c4-5c0a81b8cd74" providerId="ADAL" clId="{46654649-5C99-48BE-B970-1B88E0F78686}" dt="2025-09-19T06:41:13.183" v="1297" actId="1076"/>
          <ac:picMkLst>
            <pc:docMk/>
            <pc:sldMk cId="2653040512" sldId="964"/>
            <ac:picMk id="11" creationId="{3E4E5105-B722-1F97-6F8F-67A51401CDBD}"/>
          </ac:picMkLst>
        </pc:picChg>
        <pc:picChg chg="mod">
          <ac:chgData name="Crystal Farh" userId="6123a469-3756-402f-a5c4-5c0a81b8cd74" providerId="ADAL" clId="{46654649-5C99-48BE-B970-1B88E0F78686}" dt="2025-09-19T06:41:13.183" v="1297" actId="1076"/>
          <ac:picMkLst>
            <pc:docMk/>
            <pc:sldMk cId="2653040512" sldId="964"/>
            <ac:picMk id="12" creationId="{781CC5AE-4909-3F1A-6235-D382545A7655}"/>
          </ac:picMkLst>
        </pc:picChg>
        <pc:picChg chg="mod">
          <ac:chgData name="Crystal Farh" userId="6123a469-3756-402f-a5c4-5c0a81b8cd74" providerId="ADAL" clId="{46654649-5C99-48BE-B970-1B88E0F78686}" dt="2025-09-19T06:41:13.183" v="1297" actId="1076"/>
          <ac:picMkLst>
            <pc:docMk/>
            <pc:sldMk cId="2653040512" sldId="964"/>
            <ac:picMk id="1026" creationId="{DE01E10C-C18E-34D3-51FB-84AEA72E7886}"/>
          </ac:picMkLst>
        </pc:picChg>
      </pc:sldChg>
      <pc:sldChg chg="modSp">
        <pc:chgData name="Crystal Farh" userId="6123a469-3756-402f-a5c4-5c0a81b8cd74" providerId="ADAL" clId="{46654649-5C99-48BE-B970-1B88E0F78686}" dt="2025-09-19T05:05:53.798" v="20" actId="1076"/>
        <pc:sldMkLst>
          <pc:docMk/>
          <pc:sldMk cId="2182372846" sldId="970"/>
        </pc:sldMkLst>
        <pc:picChg chg="mod">
          <ac:chgData name="Crystal Farh" userId="6123a469-3756-402f-a5c4-5c0a81b8cd74" providerId="ADAL" clId="{46654649-5C99-48BE-B970-1B88E0F78686}" dt="2025-09-19T05:05:53.798" v="20" actId="1076"/>
          <ac:picMkLst>
            <pc:docMk/>
            <pc:sldMk cId="2182372846" sldId="970"/>
            <ac:picMk id="9218" creationId="{5462EC91-3FBD-FC14-EC6C-DAC55E48FED3}"/>
          </ac:picMkLst>
        </pc:picChg>
      </pc:sldChg>
      <pc:sldChg chg="modSp mod">
        <pc:chgData name="Crystal Farh" userId="6123a469-3756-402f-a5c4-5c0a81b8cd74" providerId="ADAL" clId="{46654649-5C99-48BE-B970-1B88E0F78686}" dt="2025-09-19T05:08:54.583" v="120" actId="20577"/>
        <pc:sldMkLst>
          <pc:docMk/>
          <pc:sldMk cId="4060847694" sldId="973"/>
        </pc:sldMkLst>
        <pc:graphicFrameChg chg="mod modGraphic">
          <ac:chgData name="Crystal Farh" userId="6123a469-3756-402f-a5c4-5c0a81b8cd74" providerId="ADAL" clId="{46654649-5C99-48BE-B970-1B88E0F78686}" dt="2025-09-19T05:08:54.583" v="120" actId="20577"/>
          <ac:graphicFrameMkLst>
            <pc:docMk/>
            <pc:sldMk cId="4060847694" sldId="973"/>
            <ac:graphicFrameMk id="7" creationId="{64330E2C-D6B5-51C4-5BC2-31788A2036D1}"/>
          </ac:graphicFrameMkLst>
        </pc:graphicFrameChg>
      </pc:sldChg>
      <pc:sldChg chg="modSp mod">
        <pc:chgData name="Crystal Farh" userId="6123a469-3756-402f-a5c4-5c0a81b8cd74" providerId="ADAL" clId="{46654649-5C99-48BE-B970-1B88E0F78686}" dt="2025-09-19T05:09:18.505" v="121" actId="1076"/>
        <pc:sldMkLst>
          <pc:docMk/>
          <pc:sldMk cId="2140448263" sldId="974"/>
        </pc:sldMkLst>
        <pc:graphicFrameChg chg="mod">
          <ac:chgData name="Crystal Farh" userId="6123a469-3756-402f-a5c4-5c0a81b8cd74" providerId="ADAL" clId="{46654649-5C99-48BE-B970-1B88E0F78686}" dt="2025-09-19T05:09:18.505" v="121" actId="1076"/>
          <ac:graphicFrameMkLst>
            <pc:docMk/>
            <pc:sldMk cId="2140448263" sldId="974"/>
            <ac:graphicFrameMk id="7" creationId="{64330E2C-D6B5-51C4-5BC2-31788A2036D1}"/>
          </ac:graphicFrameMkLst>
        </pc:graphicFrameChg>
      </pc:sldChg>
      <pc:sldChg chg="modSp mod">
        <pc:chgData name="Crystal Farh" userId="6123a469-3756-402f-a5c4-5c0a81b8cd74" providerId="ADAL" clId="{46654649-5C99-48BE-B970-1B88E0F78686}" dt="2025-09-19T05:12:31.649" v="163" actId="1037"/>
        <pc:sldMkLst>
          <pc:docMk/>
          <pc:sldMk cId="1282141076" sldId="975"/>
        </pc:sldMkLst>
        <pc:graphicFrameChg chg="mod modGraphic">
          <ac:chgData name="Crystal Farh" userId="6123a469-3756-402f-a5c4-5c0a81b8cd74" providerId="ADAL" clId="{46654649-5C99-48BE-B970-1B88E0F78686}" dt="2025-09-19T05:12:31.649" v="163" actId="1037"/>
          <ac:graphicFrameMkLst>
            <pc:docMk/>
            <pc:sldMk cId="1282141076" sldId="975"/>
            <ac:graphicFrameMk id="7" creationId="{64330E2C-D6B5-51C4-5BC2-31788A2036D1}"/>
          </ac:graphicFrameMkLst>
        </pc:graphicFrameChg>
      </pc:sldChg>
      <pc:sldChg chg="modSp mod">
        <pc:chgData name="Crystal Farh" userId="6123a469-3756-402f-a5c4-5c0a81b8cd74" providerId="ADAL" clId="{46654649-5C99-48BE-B970-1B88E0F78686}" dt="2025-09-19T05:13:12.794" v="165" actId="20577"/>
        <pc:sldMkLst>
          <pc:docMk/>
          <pc:sldMk cId="3429364856" sldId="976"/>
        </pc:sldMkLst>
        <pc:spChg chg="mod">
          <ac:chgData name="Crystal Farh" userId="6123a469-3756-402f-a5c4-5c0a81b8cd74" providerId="ADAL" clId="{46654649-5C99-48BE-B970-1B88E0F78686}" dt="2025-09-19T05:13:12.794" v="165" actId="20577"/>
          <ac:spMkLst>
            <pc:docMk/>
            <pc:sldMk cId="3429364856" sldId="976"/>
            <ac:spMk id="13" creationId="{619C59B5-2CAE-D6C8-3EE2-ADF9573D700D}"/>
          </ac:spMkLst>
        </pc:spChg>
      </pc:sldChg>
      <pc:sldChg chg="modSp mod modAnim">
        <pc:chgData name="Crystal Farh" userId="6123a469-3756-402f-a5c4-5c0a81b8cd74" providerId="ADAL" clId="{46654649-5C99-48BE-B970-1B88E0F78686}" dt="2025-09-24T14:28:47.532" v="1320"/>
        <pc:sldMkLst>
          <pc:docMk/>
          <pc:sldMk cId="1691939039" sldId="977"/>
        </pc:sldMkLst>
        <pc:spChg chg="mod">
          <ac:chgData name="Crystal Farh" userId="6123a469-3756-402f-a5c4-5c0a81b8cd74" providerId="ADAL" clId="{46654649-5C99-48BE-B970-1B88E0F78686}" dt="2025-09-24T14:28:21.884" v="1313" actId="1076"/>
          <ac:spMkLst>
            <pc:docMk/>
            <pc:sldMk cId="1691939039" sldId="977"/>
            <ac:spMk id="3" creationId="{741B9816-E7EA-3096-A544-E0BC3DFFCDC9}"/>
          </ac:spMkLst>
        </pc:spChg>
        <pc:spChg chg="mod">
          <ac:chgData name="Crystal Farh" userId="6123a469-3756-402f-a5c4-5c0a81b8cd74" providerId="ADAL" clId="{46654649-5C99-48BE-B970-1B88E0F78686}" dt="2025-09-24T14:28:25.113" v="1314" actId="1076"/>
          <ac:spMkLst>
            <pc:docMk/>
            <pc:sldMk cId="1691939039" sldId="977"/>
            <ac:spMk id="7" creationId="{203311F3-FBDE-74AF-FC8F-9F8176C2CFF1}"/>
          </ac:spMkLst>
        </pc:spChg>
        <pc:spChg chg="mod">
          <ac:chgData name="Crystal Farh" userId="6123a469-3756-402f-a5c4-5c0a81b8cd74" providerId="ADAL" clId="{46654649-5C99-48BE-B970-1B88E0F78686}" dt="2025-09-24T14:28:29.797" v="1315" actId="1076"/>
          <ac:spMkLst>
            <pc:docMk/>
            <pc:sldMk cId="1691939039" sldId="977"/>
            <ac:spMk id="9" creationId="{6D7AC1C7-EEA5-E208-29ED-15B2B9D33F4D}"/>
          </ac:spMkLst>
        </pc:spChg>
        <pc:spChg chg="mod">
          <ac:chgData name="Crystal Farh" userId="6123a469-3756-402f-a5c4-5c0a81b8cd74" providerId="ADAL" clId="{46654649-5C99-48BE-B970-1B88E0F78686}" dt="2025-09-24T14:28:32.361" v="1316" actId="1076"/>
          <ac:spMkLst>
            <pc:docMk/>
            <pc:sldMk cId="1691939039" sldId="977"/>
            <ac:spMk id="11" creationId="{16CBD1E3-81F5-A5AE-7302-D25EC3F9CAED}"/>
          </ac:spMkLst>
        </pc:spChg>
      </pc:sldChg>
      <pc:sldChg chg="modSp mod">
        <pc:chgData name="Crystal Farh" userId="6123a469-3756-402f-a5c4-5c0a81b8cd74" providerId="ADAL" clId="{46654649-5C99-48BE-B970-1B88E0F78686}" dt="2025-09-19T05:53:47.332" v="1258" actId="20577"/>
        <pc:sldMkLst>
          <pc:docMk/>
          <pc:sldMk cId="3727374883" sldId="987"/>
        </pc:sldMkLst>
        <pc:spChg chg="mod">
          <ac:chgData name="Crystal Farh" userId="6123a469-3756-402f-a5c4-5c0a81b8cd74" providerId="ADAL" clId="{46654649-5C99-48BE-B970-1B88E0F78686}" dt="2025-09-19T05:53:47.332" v="1258" actId="20577"/>
          <ac:spMkLst>
            <pc:docMk/>
            <pc:sldMk cId="3727374883" sldId="987"/>
            <ac:spMk id="3" creationId="{6ED16C44-4A0E-23AD-52ED-C8E306A883ED}"/>
          </ac:spMkLst>
        </pc:spChg>
      </pc:sldChg>
      <pc:sldChg chg="del">
        <pc:chgData name="Crystal Farh" userId="6123a469-3756-402f-a5c4-5c0a81b8cd74" providerId="ADAL" clId="{46654649-5C99-48BE-B970-1B88E0F78686}" dt="2025-09-19T05:54:55.624" v="1266" actId="47"/>
        <pc:sldMkLst>
          <pc:docMk/>
          <pc:sldMk cId="2448787951" sldId="988"/>
        </pc:sldMkLst>
      </pc:sldChg>
      <pc:sldChg chg="modSp">
        <pc:chgData name="Crystal Farh" userId="6123a469-3756-402f-a5c4-5c0a81b8cd74" providerId="ADAL" clId="{46654649-5C99-48BE-B970-1B88E0F78686}" dt="2025-09-19T05:13:59.922" v="166" actId="6549"/>
        <pc:sldMkLst>
          <pc:docMk/>
          <pc:sldMk cId="2422618888" sldId="992"/>
        </pc:sldMkLst>
        <pc:spChg chg="mod">
          <ac:chgData name="Crystal Farh" userId="6123a469-3756-402f-a5c4-5c0a81b8cd74" providerId="ADAL" clId="{46654649-5C99-48BE-B970-1B88E0F78686}" dt="2025-09-19T05:13:59.922" v="166" actId="6549"/>
          <ac:spMkLst>
            <pc:docMk/>
            <pc:sldMk cId="2422618888" sldId="992"/>
            <ac:spMk id="13" creationId="{B94B990A-649A-228E-C958-3687C668EB2D}"/>
          </ac:spMkLst>
        </pc:spChg>
      </pc:sldChg>
      <pc:sldChg chg="modSp mod">
        <pc:chgData name="Crystal Farh" userId="6123a469-3756-402f-a5c4-5c0a81b8cd74" providerId="ADAL" clId="{46654649-5C99-48BE-B970-1B88E0F78686}" dt="2025-09-19T05:21:08.167" v="172" actId="20577"/>
        <pc:sldMkLst>
          <pc:docMk/>
          <pc:sldMk cId="2633575494" sldId="993"/>
        </pc:sldMkLst>
        <pc:spChg chg="mod">
          <ac:chgData name="Crystal Farh" userId="6123a469-3756-402f-a5c4-5c0a81b8cd74" providerId="ADAL" clId="{46654649-5C99-48BE-B970-1B88E0F78686}" dt="2025-09-19T05:21:08.167" v="172" actId="20577"/>
          <ac:spMkLst>
            <pc:docMk/>
            <pc:sldMk cId="2633575494" sldId="993"/>
            <ac:spMk id="13" creationId="{C55D9CD6-0682-C4BE-228B-93E31D6571C8}"/>
          </ac:spMkLst>
        </pc:spChg>
      </pc:sldChg>
      <pc:sldChg chg="del">
        <pc:chgData name="Crystal Farh" userId="6123a469-3756-402f-a5c4-5c0a81b8cd74" providerId="ADAL" clId="{46654649-5C99-48BE-B970-1B88E0F78686}" dt="2025-09-19T05:49:35.232" v="1171" actId="47"/>
        <pc:sldMkLst>
          <pc:docMk/>
          <pc:sldMk cId="3839370164" sldId="1001"/>
        </pc:sldMkLst>
      </pc:sldChg>
      <pc:sldChg chg="modSp add mod">
        <pc:chgData name="Crystal Farh" userId="6123a469-3756-402f-a5c4-5c0a81b8cd74" providerId="ADAL" clId="{46654649-5C99-48BE-B970-1B88E0F78686}" dt="2025-09-19T05:50:35.974" v="1219" actId="1035"/>
        <pc:sldMkLst>
          <pc:docMk/>
          <pc:sldMk cId="3564259522" sldId="1005"/>
        </pc:sldMkLst>
        <pc:spChg chg="mod">
          <ac:chgData name="Crystal Farh" userId="6123a469-3756-402f-a5c4-5c0a81b8cd74" providerId="ADAL" clId="{46654649-5C99-48BE-B970-1B88E0F78686}" dt="2025-09-19T05:50:35.974" v="1219" actId="1035"/>
          <ac:spMkLst>
            <pc:docMk/>
            <pc:sldMk cId="3564259522" sldId="1005"/>
            <ac:spMk id="7" creationId="{D9E512DC-551F-5D56-42FE-0BC50708A4E6}"/>
          </ac:spMkLst>
        </pc:spChg>
        <pc:spChg chg="mod">
          <ac:chgData name="Crystal Farh" userId="6123a469-3756-402f-a5c4-5c0a81b8cd74" providerId="ADAL" clId="{46654649-5C99-48BE-B970-1B88E0F78686}" dt="2025-09-19T05:50:29.713" v="1201" actId="20577"/>
          <ac:spMkLst>
            <pc:docMk/>
            <pc:sldMk cId="3564259522" sldId="1005"/>
            <ac:spMk id="12" creationId="{AF3315CE-F7A1-4CB0-A60F-B8B3A2200098}"/>
          </ac:spMkLst>
        </pc:spChg>
        <pc:graphicFrameChg chg="mod">
          <ac:chgData name="Crystal Farh" userId="6123a469-3756-402f-a5c4-5c0a81b8cd74" providerId="ADAL" clId="{46654649-5C99-48BE-B970-1B88E0F78686}" dt="2025-09-19T05:50:35.974" v="1219" actId="1035"/>
          <ac:graphicFrameMkLst>
            <pc:docMk/>
            <pc:sldMk cId="3564259522" sldId="1005"/>
            <ac:graphicFrameMk id="6" creationId="{1ECBC724-B57A-55DC-FF23-515A60E275E1}"/>
          </ac:graphicFrameMkLst>
        </pc:graphicFrameChg>
      </pc:sldChg>
      <pc:sldChg chg="modSp add del mod">
        <pc:chgData name="Crystal Farh" userId="6123a469-3756-402f-a5c4-5c0a81b8cd74" providerId="ADAL" clId="{46654649-5C99-48BE-B970-1B88E0F78686}" dt="2025-09-19T05:49:49.866" v="1174" actId="47"/>
        <pc:sldMkLst>
          <pc:docMk/>
          <pc:sldMk cId="1194969438" sldId="1006"/>
        </pc:sldMkLst>
      </pc:sldChg>
      <pc:sldChg chg="modSp add del mod">
        <pc:chgData name="Crystal Farh" userId="6123a469-3756-402f-a5c4-5c0a81b8cd74" providerId="ADAL" clId="{46654649-5C99-48BE-B970-1B88E0F78686}" dt="2025-09-19T05:53:59.229" v="1260" actId="47"/>
        <pc:sldMkLst>
          <pc:docMk/>
          <pc:sldMk cId="2507574730" sldId="1007"/>
        </pc:sldMkLst>
      </pc:sldChg>
      <pc:sldChg chg="modSp add del mod">
        <pc:chgData name="Crystal Farh" userId="6123a469-3756-402f-a5c4-5c0a81b8cd74" providerId="ADAL" clId="{46654649-5C99-48BE-B970-1B88E0F78686}" dt="2025-09-19T05:54:13.409" v="1262" actId="47"/>
        <pc:sldMkLst>
          <pc:docMk/>
          <pc:sldMk cId="909864899" sldId="1008"/>
        </pc:sldMkLst>
      </pc:sldChg>
      <pc:sldChg chg="modSp add mod">
        <pc:chgData name="Crystal Farh" userId="6123a469-3756-402f-a5c4-5c0a81b8cd74" providerId="ADAL" clId="{46654649-5C99-48BE-B970-1B88E0F78686}" dt="2025-09-19T05:54:05.111" v="1261" actId="1076"/>
        <pc:sldMkLst>
          <pc:docMk/>
          <pc:sldMk cId="3488324344" sldId="1009"/>
        </pc:sldMkLst>
        <pc:spChg chg="mod">
          <ac:chgData name="Crystal Farh" userId="6123a469-3756-402f-a5c4-5c0a81b8cd74" providerId="ADAL" clId="{46654649-5C99-48BE-B970-1B88E0F78686}" dt="2025-09-19T05:54:05.111" v="1261" actId="1076"/>
          <ac:spMkLst>
            <pc:docMk/>
            <pc:sldMk cId="3488324344" sldId="1009"/>
            <ac:spMk id="5" creationId="{2308F61F-9EA6-EE6D-7297-8E5AA169320C}"/>
          </ac:spMkLst>
        </pc:spChg>
      </pc:sldChg>
      <pc:sldChg chg="modSp add mod">
        <pc:chgData name="Crystal Farh" userId="6123a469-3756-402f-a5c4-5c0a81b8cd74" providerId="ADAL" clId="{46654649-5C99-48BE-B970-1B88E0F78686}" dt="2025-09-19T05:54:19.154" v="1264" actId="1076"/>
        <pc:sldMkLst>
          <pc:docMk/>
          <pc:sldMk cId="3630182664" sldId="1010"/>
        </pc:sldMkLst>
        <pc:spChg chg="mod">
          <ac:chgData name="Crystal Farh" userId="6123a469-3756-402f-a5c4-5c0a81b8cd74" providerId="ADAL" clId="{46654649-5C99-48BE-B970-1B88E0F78686}" dt="2025-09-19T05:54:19.154" v="1264" actId="1076"/>
          <ac:spMkLst>
            <pc:docMk/>
            <pc:sldMk cId="3630182664" sldId="1010"/>
            <ac:spMk id="5" creationId="{30E69DED-7CCC-875D-B027-65BC32DD6232}"/>
          </ac:spMkLst>
        </pc:spChg>
      </pc:sldChg>
      <pc:sldChg chg="delSp add mod delAnim modNotesTx">
        <pc:chgData name="Crystal Farh" userId="6123a469-3756-402f-a5c4-5c0a81b8cd74" providerId="ADAL" clId="{46654649-5C99-48BE-B970-1B88E0F78686}" dt="2025-09-19T06:51:53.252" v="1302" actId="6549"/>
        <pc:sldMkLst>
          <pc:docMk/>
          <pc:sldMk cId="2327502719" sldId="1011"/>
        </pc:sldMkLst>
      </pc:sldChg>
      <pc:sldMasterChg chg="del delSldLayout">
        <pc:chgData name="Crystal Farh" userId="6123a469-3756-402f-a5c4-5c0a81b8cd74" providerId="ADAL" clId="{46654649-5C99-48BE-B970-1B88E0F78686}" dt="2025-09-19T05:51:46.123" v="1220" actId="47"/>
        <pc:sldMasterMkLst>
          <pc:docMk/>
          <pc:sldMasterMk cId="4292845018" sldId="2147483679"/>
        </pc:sldMasterMkLst>
        <pc:sldLayoutChg chg="del">
          <pc:chgData name="Crystal Farh" userId="6123a469-3756-402f-a5c4-5c0a81b8cd74" providerId="ADAL" clId="{46654649-5C99-48BE-B970-1B88E0F78686}" dt="2025-09-19T05:51:46.123" v="1220" actId="47"/>
          <pc:sldLayoutMkLst>
            <pc:docMk/>
            <pc:sldMasterMk cId="4292845018" sldId="2147483679"/>
            <pc:sldLayoutMk cId="3811437446" sldId="2147483680"/>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2593892300" sldId="2147483681"/>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2184854327" sldId="2147483682"/>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2546612300" sldId="2147483683"/>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1644358389" sldId="2147483684"/>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979198078" sldId="2147483685"/>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697883511" sldId="2147483686"/>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1682386982" sldId="2147483687"/>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1310554578" sldId="2147483688"/>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1810010814" sldId="2147483689"/>
          </pc:sldLayoutMkLst>
        </pc:sldLayoutChg>
        <pc:sldLayoutChg chg="del">
          <pc:chgData name="Crystal Farh" userId="6123a469-3756-402f-a5c4-5c0a81b8cd74" providerId="ADAL" clId="{46654649-5C99-48BE-B970-1B88E0F78686}" dt="2025-09-19T05:51:46.123" v="1220" actId="47"/>
          <pc:sldLayoutMkLst>
            <pc:docMk/>
            <pc:sldMasterMk cId="4292845018" sldId="2147483679"/>
            <pc:sldLayoutMk cId="2963838764" sldId="2147483690"/>
          </pc:sldLayoutMkLst>
        </pc:sldLayoutChg>
      </pc:sldMasterChg>
    </pc:docChg>
  </pc:docChgLst>
  <pc:docChgLst>
    <pc:chgData name="Crystal Farh" userId="6123a469-3756-402f-a5c4-5c0a81b8cd74" providerId="ADAL" clId="{81D664D9-FDBC-49B0-BC67-BF2BE5212250}"/>
    <pc:docChg chg="undo custSel addSld delSld modSld sldOrd">
      <pc:chgData name="Crystal Farh" userId="6123a469-3756-402f-a5c4-5c0a81b8cd74" providerId="ADAL" clId="{81D664D9-FDBC-49B0-BC67-BF2BE5212250}" dt="2025-09-18T22:45:49.495" v="11006" actId="1076"/>
      <pc:docMkLst>
        <pc:docMk/>
      </pc:docMkLst>
      <pc:sldChg chg="add del">
        <pc:chgData name="Crystal Farh" userId="6123a469-3756-402f-a5c4-5c0a81b8cd74" providerId="ADAL" clId="{81D664D9-FDBC-49B0-BC67-BF2BE5212250}" dt="2025-09-18T22:43:05.245" v="10823" actId="47"/>
        <pc:sldMkLst>
          <pc:docMk/>
          <pc:sldMk cId="2219206464" sldId="441"/>
        </pc:sldMkLst>
      </pc:sldChg>
      <pc:sldChg chg="add">
        <pc:chgData name="Crystal Farh" userId="6123a469-3756-402f-a5c4-5c0a81b8cd74" providerId="ADAL" clId="{81D664D9-FDBC-49B0-BC67-BF2BE5212250}" dt="2025-09-18T21:41:22.512" v="7628"/>
        <pc:sldMkLst>
          <pc:docMk/>
          <pc:sldMk cId="4213794577" sldId="493"/>
        </pc:sldMkLst>
      </pc:sldChg>
      <pc:sldChg chg="modSp add mod">
        <pc:chgData name="Crystal Farh" userId="6123a469-3756-402f-a5c4-5c0a81b8cd74" providerId="ADAL" clId="{81D664D9-FDBC-49B0-BC67-BF2BE5212250}" dt="2025-09-18T22:42:38.837" v="10822" actId="20577"/>
        <pc:sldMkLst>
          <pc:docMk/>
          <pc:sldMk cId="166983478" sldId="494"/>
        </pc:sldMkLst>
        <pc:spChg chg="mod">
          <ac:chgData name="Crystal Farh" userId="6123a469-3756-402f-a5c4-5c0a81b8cd74" providerId="ADAL" clId="{81D664D9-FDBC-49B0-BC67-BF2BE5212250}" dt="2025-09-18T22:42:38.837" v="10822" actId="20577"/>
          <ac:spMkLst>
            <pc:docMk/>
            <pc:sldMk cId="166983478" sldId="494"/>
            <ac:spMk id="5" creationId="{00000000-0000-0000-0000-000000000000}"/>
          </ac:spMkLst>
        </pc:spChg>
        <pc:spChg chg="mod">
          <ac:chgData name="Crystal Farh" userId="6123a469-3756-402f-a5c4-5c0a81b8cd74" providerId="ADAL" clId="{81D664D9-FDBC-49B0-BC67-BF2BE5212250}" dt="2025-09-18T21:42:07.261" v="7661" actId="20577"/>
          <ac:spMkLst>
            <pc:docMk/>
            <pc:sldMk cId="166983478" sldId="494"/>
            <ac:spMk id="7" creationId="{00000000-0000-0000-0000-000000000000}"/>
          </ac:spMkLst>
        </pc:spChg>
      </pc:sldChg>
      <pc:sldChg chg="del">
        <pc:chgData name="Crystal Farh" userId="6123a469-3756-402f-a5c4-5c0a81b8cd74" providerId="ADAL" clId="{81D664D9-FDBC-49B0-BC67-BF2BE5212250}" dt="2025-09-18T22:05:01.467" v="8862" actId="2696"/>
        <pc:sldMkLst>
          <pc:docMk/>
          <pc:sldMk cId="4043105855" sldId="531"/>
        </pc:sldMkLst>
      </pc:sldChg>
      <pc:sldChg chg="add del">
        <pc:chgData name="Crystal Farh" userId="6123a469-3756-402f-a5c4-5c0a81b8cd74" providerId="ADAL" clId="{81D664D9-FDBC-49B0-BC67-BF2BE5212250}" dt="2025-09-18T22:05:01.467" v="8862" actId="2696"/>
        <pc:sldMkLst>
          <pc:docMk/>
          <pc:sldMk cId="138305180" sldId="543"/>
        </pc:sldMkLst>
      </pc:sldChg>
      <pc:sldChg chg="del">
        <pc:chgData name="Crystal Farh" userId="6123a469-3756-402f-a5c4-5c0a81b8cd74" providerId="ADAL" clId="{81D664D9-FDBC-49B0-BC67-BF2BE5212250}" dt="2025-09-18T19:54:44.247" v="5172" actId="2696"/>
        <pc:sldMkLst>
          <pc:docMk/>
          <pc:sldMk cId="2794425781" sldId="543"/>
        </pc:sldMkLst>
      </pc:sldChg>
      <pc:sldChg chg="addSp modSp add">
        <pc:chgData name="Crystal Farh" userId="6123a469-3756-402f-a5c4-5c0a81b8cd74" providerId="ADAL" clId="{81D664D9-FDBC-49B0-BC67-BF2BE5212250}" dt="2025-09-18T22:41:10.306" v="10680"/>
        <pc:sldMkLst>
          <pc:docMk/>
          <pc:sldMk cId="2952918071" sldId="543"/>
        </pc:sldMkLst>
        <pc:picChg chg="add mod">
          <ac:chgData name="Crystal Farh" userId="6123a469-3756-402f-a5c4-5c0a81b8cd74" providerId="ADAL" clId="{81D664D9-FDBC-49B0-BC67-BF2BE5212250}" dt="2025-09-18T22:41:10.306" v="10680"/>
          <ac:picMkLst>
            <pc:docMk/>
            <pc:sldMk cId="2952918071" sldId="543"/>
            <ac:picMk id="2" creationId="{E55D1FAF-B2AA-FC16-98D3-AC0DAD361F18}"/>
          </ac:picMkLst>
        </pc:picChg>
      </pc:sldChg>
      <pc:sldChg chg="addSp modSp add">
        <pc:chgData name="Crystal Farh" userId="6123a469-3756-402f-a5c4-5c0a81b8cd74" providerId="ADAL" clId="{81D664D9-FDBC-49B0-BC67-BF2BE5212250}" dt="2025-09-18T22:41:12.150" v="10681"/>
        <pc:sldMkLst>
          <pc:docMk/>
          <pc:sldMk cId="1146701092" sldId="547"/>
        </pc:sldMkLst>
        <pc:picChg chg="add mod">
          <ac:chgData name="Crystal Farh" userId="6123a469-3756-402f-a5c4-5c0a81b8cd74" providerId="ADAL" clId="{81D664D9-FDBC-49B0-BC67-BF2BE5212250}" dt="2025-09-18T22:41:12.150" v="10681"/>
          <ac:picMkLst>
            <pc:docMk/>
            <pc:sldMk cId="1146701092" sldId="547"/>
            <ac:picMk id="3" creationId="{66D80AB4-2EE9-2617-F9AE-FBB7F4DBB6F6}"/>
          </ac:picMkLst>
        </pc:picChg>
      </pc:sldChg>
      <pc:sldChg chg="del">
        <pc:chgData name="Crystal Farh" userId="6123a469-3756-402f-a5c4-5c0a81b8cd74" providerId="ADAL" clId="{81D664D9-FDBC-49B0-BC67-BF2BE5212250}" dt="2025-09-18T19:54:44.247" v="5172" actId="2696"/>
        <pc:sldMkLst>
          <pc:docMk/>
          <pc:sldMk cId="2776055431" sldId="547"/>
        </pc:sldMkLst>
      </pc:sldChg>
      <pc:sldChg chg="add del">
        <pc:chgData name="Crystal Farh" userId="6123a469-3756-402f-a5c4-5c0a81b8cd74" providerId="ADAL" clId="{81D664D9-FDBC-49B0-BC67-BF2BE5212250}" dt="2025-09-18T22:05:01.467" v="8862" actId="2696"/>
        <pc:sldMkLst>
          <pc:docMk/>
          <pc:sldMk cId="3612034655" sldId="547"/>
        </pc:sldMkLst>
      </pc:sldChg>
      <pc:sldChg chg="addSp modSp add mod ord">
        <pc:chgData name="Crystal Farh" userId="6123a469-3756-402f-a5c4-5c0a81b8cd74" providerId="ADAL" clId="{81D664D9-FDBC-49B0-BC67-BF2BE5212250}" dt="2025-09-18T22:44:04.757" v="10996" actId="1076"/>
        <pc:sldMkLst>
          <pc:docMk/>
          <pc:sldMk cId="3240150539" sldId="549"/>
        </pc:sldMkLst>
        <pc:spChg chg="mod">
          <ac:chgData name="Crystal Farh" userId="6123a469-3756-402f-a5c4-5c0a81b8cd74" providerId="ADAL" clId="{81D664D9-FDBC-49B0-BC67-BF2BE5212250}" dt="2025-09-18T22:44:02.899" v="10995" actId="1076"/>
          <ac:spMkLst>
            <pc:docMk/>
            <pc:sldMk cId="3240150539" sldId="549"/>
            <ac:spMk id="5" creationId="{00000000-0000-0000-0000-000000000000}"/>
          </ac:spMkLst>
        </pc:spChg>
        <pc:picChg chg="add mod">
          <ac:chgData name="Crystal Farh" userId="6123a469-3756-402f-a5c4-5c0a81b8cd74" providerId="ADAL" clId="{81D664D9-FDBC-49B0-BC67-BF2BE5212250}" dt="2025-09-18T22:41:14.797" v="10682"/>
          <ac:picMkLst>
            <pc:docMk/>
            <pc:sldMk cId="3240150539" sldId="549"/>
            <ac:picMk id="2" creationId="{2D927B02-EA3D-08C6-5E7E-64E780F22275}"/>
          </ac:picMkLst>
        </pc:picChg>
        <pc:picChg chg="mod">
          <ac:chgData name="Crystal Farh" userId="6123a469-3756-402f-a5c4-5c0a81b8cd74" providerId="ADAL" clId="{81D664D9-FDBC-49B0-BC67-BF2BE5212250}" dt="2025-09-18T22:44:04.757" v="10996" actId="1076"/>
          <ac:picMkLst>
            <pc:docMk/>
            <pc:sldMk cId="3240150539" sldId="549"/>
            <ac:picMk id="7" creationId="{00000000-0000-0000-0000-000000000000}"/>
          </ac:picMkLst>
        </pc:picChg>
      </pc:sldChg>
      <pc:sldChg chg="del">
        <pc:chgData name="Crystal Farh" userId="6123a469-3756-402f-a5c4-5c0a81b8cd74" providerId="ADAL" clId="{81D664D9-FDBC-49B0-BC67-BF2BE5212250}" dt="2025-09-18T22:38:15.457" v="10670" actId="47"/>
        <pc:sldMkLst>
          <pc:docMk/>
          <pc:sldMk cId="458723416" sldId="565"/>
        </pc:sldMkLst>
      </pc:sldChg>
      <pc:sldChg chg="addSp delSp modSp mod delAnim">
        <pc:chgData name="Crystal Farh" userId="6123a469-3756-402f-a5c4-5c0a81b8cd74" providerId="ADAL" clId="{81D664D9-FDBC-49B0-BC67-BF2BE5212250}" dt="2025-09-18T22:22:43.563" v="9804" actId="1076"/>
        <pc:sldMkLst>
          <pc:docMk/>
          <pc:sldMk cId="4286401985" sldId="591"/>
        </pc:sldMkLst>
        <pc:picChg chg="add mod">
          <ac:chgData name="Crystal Farh" userId="6123a469-3756-402f-a5c4-5c0a81b8cd74" providerId="ADAL" clId="{81D664D9-FDBC-49B0-BC67-BF2BE5212250}" dt="2025-09-18T22:22:43.563" v="9804" actId="1076"/>
          <ac:picMkLst>
            <pc:docMk/>
            <pc:sldMk cId="4286401985" sldId="591"/>
            <ac:picMk id="6" creationId="{F827D6D7-FBC2-43D9-A936-406CF4E643E7}"/>
          </ac:picMkLst>
        </pc:picChg>
      </pc:sldChg>
      <pc:sldChg chg="add del">
        <pc:chgData name="Crystal Farh" userId="6123a469-3756-402f-a5c4-5c0a81b8cd74" providerId="ADAL" clId="{81D664D9-FDBC-49B0-BC67-BF2BE5212250}" dt="2025-09-18T22:37:20.400" v="10667" actId="47"/>
        <pc:sldMkLst>
          <pc:docMk/>
          <pc:sldMk cId="2086508918" sldId="648"/>
        </pc:sldMkLst>
      </pc:sldChg>
      <pc:sldChg chg="add del">
        <pc:chgData name="Crystal Farh" userId="6123a469-3756-402f-a5c4-5c0a81b8cd74" providerId="ADAL" clId="{81D664D9-FDBC-49B0-BC67-BF2BE5212250}" dt="2025-09-18T22:21:26.021" v="9795"/>
        <pc:sldMkLst>
          <pc:docMk/>
          <pc:sldMk cId="3655178808" sldId="648"/>
        </pc:sldMkLst>
      </pc:sldChg>
      <pc:sldChg chg="del">
        <pc:chgData name="Crystal Farh" userId="6123a469-3756-402f-a5c4-5c0a81b8cd74" providerId="ADAL" clId="{81D664D9-FDBC-49B0-BC67-BF2BE5212250}" dt="2025-09-18T22:20:31.434" v="9793" actId="2696"/>
        <pc:sldMkLst>
          <pc:docMk/>
          <pc:sldMk cId="3769206134" sldId="648"/>
        </pc:sldMkLst>
      </pc:sldChg>
      <pc:sldChg chg="add del">
        <pc:chgData name="Crystal Farh" userId="6123a469-3756-402f-a5c4-5c0a81b8cd74" providerId="ADAL" clId="{81D664D9-FDBC-49B0-BC67-BF2BE5212250}" dt="2025-09-18T22:21:26.021" v="9795"/>
        <pc:sldMkLst>
          <pc:docMk/>
          <pc:sldMk cId="2870587288" sldId="649"/>
        </pc:sldMkLst>
      </pc:sldChg>
      <pc:sldChg chg="del">
        <pc:chgData name="Crystal Farh" userId="6123a469-3756-402f-a5c4-5c0a81b8cd74" providerId="ADAL" clId="{81D664D9-FDBC-49B0-BC67-BF2BE5212250}" dt="2025-09-18T22:20:31.434" v="9793" actId="2696"/>
        <pc:sldMkLst>
          <pc:docMk/>
          <pc:sldMk cId="3330519232" sldId="649"/>
        </pc:sldMkLst>
      </pc:sldChg>
      <pc:sldChg chg="add del">
        <pc:chgData name="Crystal Farh" userId="6123a469-3756-402f-a5c4-5c0a81b8cd74" providerId="ADAL" clId="{81D664D9-FDBC-49B0-BC67-BF2BE5212250}" dt="2025-09-18T22:37:20.400" v="10667" actId="47"/>
        <pc:sldMkLst>
          <pc:docMk/>
          <pc:sldMk cId="3661227326" sldId="649"/>
        </pc:sldMkLst>
      </pc:sldChg>
      <pc:sldChg chg="add del">
        <pc:chgData name="Crystal Farh" userId="6123a469-3756-402f-a5c4-5c0a81b8cd74" providerId="ADAL" clId="{81D664D9-FDBC-49B0-BC67-BF2BE5212250}" dt="2025-09-18T22:21:26.021" v="9795"/>
        <pc:sldMkLst>
          <pc:docMk/>
          <pc:sldMk cId="113598679" sldId="650"/>
        </pc:sldMkLst>
      </pc:sldChg>
      <pc:sldChg chg="del">
        <pc:chgData name="Crystal Farh" userId="6123a469-3756-402f-a5c4-5c0a81b8cd74" providerId="ADAL" clId="{81D664D9-FDBC-49B0-BC67-BF2BE5212250}" dt="2025-09-18T22:20:31.434" v="9793" actId="2696"/>
        <pc:sldMkLst>
          <pc:docMk/>
          <pc:sldMk cId="2206907867" sldId="650"/>
        </pc:sldMkLst>
      </pc:sldChg>
      <pc:sldChg chg="add del">
        <pc:chgData name="Crystal Farh" userId="6123a469-3756-402f-a5c4-5c0a81b8cd74" providerId="ADAL" clId="{81D664D9-FDBC-49B0-BC67-BF2BE5212250}" dt="2025-09-18T22:37:20.400" v="10667" actId="47"/>
        <pc:sldMkLst>
          <pc:docMk/>
          <pc:sldMk cId="4269812595" sldId="650"/>
        </pc:sldMkLst>
      </pc:sldChg>
      <pc:sldChg chg="modSp mod">
        <pc:chgData name="Crystal Farh" userId="6123a469-3756-402f-a5c4-5c0a81b8cd74" providerId="ADAL" clId="{81D664D9-FDBC-49B0-BC67-BF2BE5212250}" dt="2025-09-18T22:20:21.027" v="9792" actId="122"/>
        <pc:sldMkLst>
          <pc:docMk/>
          <pc:sldMk cId="2135669695" sldId="778"/>
        </pc:sldMkLst>
        <pc:spChg chg="mod">
          <ac:chgData name="Crystal Farh" userId="6123a469-3756-402f-a5c4-5c0a81b8cd74" providerId="ADAL" clId="{81D664D9-FDBC-49B0-BC67-BF2BE5212250}" dt="2025-09-18T22:20:21.027" v="9792" actId="122"/>
          <ac:spMkLst>
            <pc:docMk/>
            <pc:sldMk cId="2135669695" sldId="778"/>
            <ac:spMk id="2" creationId="{00000000-0000-0000-0000-000000000000}"/>
          </ac:spMkLst>
        </pc:spChg>
        <pc:spChg chg="mod">
          <ac:chgData name="Crystal Farh" userId="6123a469-3756-402f-a5c4-5c0a81b8cd74" providerId="ADAL" clId="{81D664D9-FDBC-49B0-BC67-BF2BE5212250}" dt="2025-09-18T22:20:17.168" v="9791" actId="20577"/>
          <ac:spMkLst>
            <pc:docMk/>
            <pc:sldMk cId="2135669695" sldId="778"/>
            <ac:spMk id="4" creationId="{00000000-0000-0000-0000-000000000000}"/>
          </ac:spMkLst>
        </pc:spChg>
      </pc:sldChg>
      <pc:sldChg chg="delSp modSp mod">
        <pc:chgData name="Crystal Farh" userId="6123a469-3756-402f-a5c4-5c0a81b8cd74" providerId="ADAL" clId="{81D664D9-FDBC-49B0-BC67-BF2BE5212250}" dt="2025-09-18T22:27:11.243" v="10191" actId="1076"/>
        <pc:sldMkLst>
          <pc:docMk/>
          <pc:sldMk cId="2072413661" sldId="818"/>
        </pc:sldMkLst>
        <pc:spChg chg="mod">
          <ac:chgData name="Crystal Farh" userId="6123a469-3756-402f-a5c4-5c0a81b8cd74" providerId="ADAL" clId="{81D664D9-FDBC-49B0-BC67-BF2BE5212250}" dt="2025-09-18T22:23:17.314" v="9852" actId="20577"/>
          <ac:spMkLst>
            <pc:docMk/>
            <pc:sldMk cId="2072413661" sldId="818"/>
            <ac:spMk id="2" creationId="{00000000-0000-0000-0000-000000000000}"/>
          </ac:spMkLst>
        </pc:spChg>
        <pc:spChg chg="mod">
          <ac:chgData name="Crystal Farh" userId="6123a469-3756-402f-a5c4-5c0a81b8cd74" providerId="ADAL" clId="{81D664D9-FDBC-49B0-BC67-BF2BE5212250}" dt="2025-09-18T22:27:07.388" v="10190" actId="1076"/>
          <ac:spMkLst>
            <pc:docMk/>
            <pc:sldMk cId="2072413661" sldId="818"/>
            <ac:spMk id="5" creationId="{00000000-0000-0000-0000-000000000000}"/>
          </ac:spMkLst>
        </pc:spChg>
        <pc:picChg chg="mod">
          <ac:chgData name="Crystal Farh" userId="6123a469-3756-402f-a5c4-5c0a81b8cd74" providerId="ADAL" clId="{81D664D9-FDBC-49B0-BC67-BF2BE5212250}" dt="2025-09-18T22:27:11.243" v="10191" actId="1076"/>
          <ac:picMkLst>
            <pc:docMk/>
            <pc:sldMk cId="2072413661" sldId="818"/>
            <ac:picMk id="8" creationId="{8F28972F-C085-414C-8472-8B4ABFB57BA8}"/>
          </ac:picMkLst>
        </pc:picChg>
      </pc:sldChg>
      <pc:sldChg chg="del">
        <pc:chgData name="Crystal Farh" userId="6123a469-3756-402f-a5c4-5c0a81b8cd74" providerId="ADAL" clId="{81D664D9-FDBC-49B0-BC67-BF2BE5212250}" dt="2025-09-18T21:39:53.062" v="7621" actId="47"/>
        <pc:sldMkLst>
          <pc:docMk/>
          <pc:sldMk cId="1641748852" sldId="836"/>
        </pc:sldMkLst>
      </pc:sldChg>
      <pc:sldChg chg="add">
        <pc:chgData name="Crystal Farh" userId="6123a469-3756-402f-a5c4-5c0a81b8cd74" providerId="ADAL" clId="{81D664D9-FDBC-49B0-BC67-BF2BE5212250}" dt="2025-09-18T22:39:27.685" v="10676"/>
        <pc:sldMkLst>
          <pc:docMk/>
          <pc:sldMk cId="158057463" sldId="871"/>
        </pc:sldMkLst>
      </pc:sldChg>
      <pc:sldChg chg="add del">
        <pc:chgData name="Crystal Farh" userId="6123a469-3756-402f-a5c4-5c0a81b8cd74" providerId="ADAL" clId="{81D664D9-FDBC-49B0-BC67-BF2BE5212250}" dt="2025-09-18T22:39:24.649" v="10675" actId="2696"/>
        <pc:sldMkLst>
          <pc:docMk/>
          <pc:sldMk cId="1778953484" sldId="871"/>
        </pc:sldMkLst>
      </pc:sldChg>
      <pc:sldChg chg="del">
        <pc:chgData name="Crystal Farh" userId="6123a469-3756-402f-a5c4-5c0a81b8cd74" providerId="ADAL" clId="{81D664D9-FDBC-49B0-BC67-BF2BE5212250}" dt="2025-09-18T22:37:59.911" v="10668" actId="2696"/>
        <pc:sldMkLst>
          <pc:docMk/>
          <pc:sldMk cId="3573275395" sldId="871"/>
        </pc:sldMkLst>
      </pc:sldChg>
      <pc:sldChg chg="add del setBg">
        <pc:chgData name="Crystal Farh" userId="6123a469-3756-402f-a5c4-5c0a81b8cd74" providerId="ADAL" clId="{81D664D9-FDBC-49B0-BC67-BF2BE5212250}" dt="2025-09-18T22:44:52.317" v="10999"/>
        <pc:sldMkLst>
          <pc:docMk/>
          <pc:sldMk cId="40909525" sldId="877"/>
        </pc:sldMkLst>
      </pc:sldChg>
      <pc:sldChg chg="del">
        <pc:chgData name="Crystal Farh" userId="6123a469-3756-402f-a5c4-5c0a81b8cd74" providerId="ADAL" clId="{81D664D9-FDBC-49B0-BC67-BF2BE5212250}" dt="2025-09-18T22:38:44.572" v="10671" actId="2696"/>
        <pc:sldMkLst>
          <pc:docMk/>
          <pc:sldMk cId="1287211086" sldId="877"/>
        </pc:sldMkLst>
      </pc:sldChg>
      <pc:sldChg chg="add del setBg">
        <pc:chgData name="Crystal Farh" userId="6123a469-3756-402f-a5c4-5c0a81b8cd74" providerId="ADAL" clId="{81D664D9-FDBC-49B0-BC67-BF2BE5212250}" dt="2025-09-18T22:38:58.727" v="10673"/>
        <pc:sldMkLst>
          <pc:docMk/>
          <pc:sldMk cId="2190759329" sldId="877"/>
        </pc:sldMkLst>
      </pc:sldChg>
      <pc:sldChg chg="add del">
        <pc:chgData name="Crystal Farh" userId="6123a469-3756-402f-a5c4-5c0a81b8cd74" providerId="ADAL" clId="{81D664D9-FDBC-49B0-BC67-BF2BE5212250}" dt="2025-09-18T22:45:15.394" v="11001"/>
        <pc:sldMkLst>
          <pc:docMk/>
          <pc:sldMk cId="4115652729" sldId="877"/>
        </pc:sldMkLst>
      </pc:sldChg>
      <pc:sldChg chg="add del">
        <pc:chgData name="Crystal Farh" userId="6123a469-3756-402f-a5c4-5c0a81b8cd74" providerId="ADAL" clId="{81D664D9-FDBC-49B0-BC67-BF2BE5212250}" dt="2025-09-18T22:45:17.557" v="11002" actId="2696"/>
        <pc:sldMkLst>
          <pc:docMk/>
          <pc:sldMk cId="4198109389" sldId="877"/>
        </pc:sldMkLst>
      </pc:sldChg>
      <pc:sldChg chg="add del setBg">
        <pc:chgData name="Crystal Farh" userId="6123a469-3756-402f-a5c4-5c0a81b8cd74" providerId="ADAL" clId="{81D664D9-FDBC-49B0-BC67-BF2BE5212250}" dt="2025-09-18T22:44:52.317" v="10999"/>
        <pc:sldMkLst>
          <pc:docMk/>
          <pc:sldMk cId="498343057" sldId="878"/>
        </pc:sldMkLst>
      </pc:sldChg>
      <pc:sldChg chg="add del">
        <pc:chgData name="Crystal Farh" userId="6123a469-3756-402f-a5c4-5c0a81b8cd74" providerId="ADAL" clId="{81D664D9-FDBC-49B0-BC67-BF2BE5212250}" dt="2025-09-18T22:45:15.394" v="11001"/>
        <pc:sldMkLst>
          <pc:docMk/>
          <pc:sldMk cId="1194778025" sldId="878"/>
        </pc:sldMkLst>
      </pc:sldChg>
      <pc:sldChg chg="add del setBg">
        <pc:chgData name="Crystal Farh" userId="6123a469-3756-402f-a5c4-5c0a81b8cd74" providerId="ADAL" clId="{81D664D9-FDBC-49B0-BC67-BF2BE5212250}" dt="2025-09-18T22:38:58.727" v="10673"/>
        <pc:sldMkLst>
          <pc:docMk/>
          <pc:sldMk cId="1370838539" sldId="878"/>
        </pc:sldMkLst>
      </pc:sldChg>
      <pc:sldChg chg="del">
        <pc:chgData name="Crystal Farh" userId="6123a469-3756-402f-a5c4-5c0a81b8cd74" providerId="ADAL" clId="{81D664D9-FDBC-49B0-BC67-BF2BE5212250}" dt="2025-09-18T22:38:44.572" v="10671" actId="2696"/>
        <pc:sldMkLst>
          <pc:docMk/>
          <pc:sldMk cId="2761888427" sldId="878"/>
        </pc:sldMkLst>
      </pc:sldChg>
      <pc:sldChg chg="add del">
        <pc:chgData name="Crystal Farh" userId="6123a469-3756-402f-a5c4-5c0a81b8cd74" providerId="ADAL" clId="{81D664D9-FDBC-49B0-BC67-BF2BE5212250}" dt="2025-09-18T22:45:17.557" v="11002" actId="2696"/>
        <pc:sldMkLst>
          <pc:docMk/>
          <pc:sldMk cId="3201606583" sldId="878"/>
        </pc:sldMkLst>
      </pc:sldChg>
      <pc:sldChg chg="add del setBg">
        <pc:chgData name="Crystal Farh" userId="6123a469-3756-402f-a5c4-5c0a81b8cd74" providerId="ADAL" clId="{81D664D9-FDBC-49B0-BC67-BF2BE5212250}" dt="2025-09-18T22:44:52.317" v="10999"/>
        <pc:sldMkLst>
          <pc:docMk/>
          <pc:sldMk cId="1538272567" sldId="879"/>
        </pc:sldMkLst>
      </pc:sldChg>
      <pc:sldChg chg="add del">
        <pc:chgData name="Crystal Farh" userId="6123a469-3756-402f-a5c4-5c0a81b8cd74" providerId="ADAL" clId="{81D664D9-FDBC-49B0-BC67-BF2BE5212250}" dt="2025-09-18T22:45:17.557" v="11002" actId="2696"/>
        <pc:sldMkLst>
          <pc:docMk/>
          <pc:sldMk cId="3280682384" sldId="879"/>
        </pc:sldMkLst>
      </pc:sldChg>
      <pc:sldChg chg="add del setBg">
        <pc:chgData name="Crystal Farh" userId="6123a469-3756-402f-a5c4-5c0a81b8cd74" providerId="ADAL" clId="{81D664D9-FDBC-49B0-BC67-BF2BE5212250}" dt="2025-09-18T22:38:58.727" v="10673"/>
        <pc:sldMkLst>
          <pc:docMk/>
          <pc:sldMk cId="3557195064" sldId="879"/>
        </pc:sldMkLst>
      </pc:sldChg>
      <pc:sldChg chg="add del">
        <pc:chgData name="Crystal Farh" userId="6123a469-3756-402f-a5c4-5c0a81b8cd74" providerId="ADAL" clId="{81D664D9-FDBC-49B0-BC67-BF2BE5212250}" dt="2025-09-18T22:45:15.394" v="11001"/>
        <pc:sldMkLst>
          <pc:docMk/>
          <pc:sldMk cId="4030215696" sldId="879"/>
        </pc:sldMkLst>
      </pc:sldChg>
      <pc:sldChg chg="del">
        <pc:chgData name="Crystal Farh" userId="6123a469-3756-402f-a5c4-5c0a81b8cd74" providerId="ADAL" clId="{81D664D9-FDBC-49B0-BC67-BF2BE5212250}" dt="2025-09-18T22:38:44.572" v="10671" actId="2696"/>
        <pc:sldMkLst>
          <pc:docMk/>
          <pc:sldMk cId="4196235923" sldId="879"/>
        </pc:sldMkLst>
      </pc:sldChg>
      <pc:sldChg chg="modSp del mod ord modNotesTx">
        <pc:chgData name="Crystal Farh" userId="6123a469-3756-402f-a5c4-5c0a81b8cd74" providerId="ADAL" clId="{81D664D9-FDBC-49B0-BC67-BF2BE5212250}" dt="2025-09-18T21:38:51.679" v="7614" actId="47"/>
        <pc:sldMkLst>
          <pc:docMk/>
          <pc:sldMk cId="1515554416" sldId="902"/>
        </pc:sldMkLst>
      </pc:sldChg>
      <pc:sldChg chg="modSp mod">
        <pc:chgData name="Crystal Farh" userId="6123a469-3756-402f-a5c4-5c0a81b8cd74" providerId="ADAL" clId="{81D664D9-FDBC-49B0-BC67-BF2BE5212250}" dt="2025-09-03T21:20:00.947" v="11" actId="20577"/>
        <pc:sldMkLst>
          <pc:docMk/>
          <pc:sldMk cId="3405790465" sldId="903"/>
        </pc:sldMkLst>
        <pc:spChg chg="mod">
          <ac:chgData name="Crystal Farh" userId="6123a469-3756-402f-a5c4-5c0a81b8cd74" providerId="ADAL" clId="{81D664D9-FDBC-49B0-BC67-BF2BE5212250}" dt="2025-09-03T21:20:00.947" v="11" actId="20577"/>
          <ac:spMkLst>
            <pc:docMk/>
            <pc:sldMk cId="3405790465" sldId="903"/>
            <ac:spMk id="11" creationId="{91084ABC-B967-79D3-6249-E169C909F63C}"/>
          </ac:spMkLst>
        </pc:spChg>
      </pc:sldChg>
      <pc:sldChg chg="modNotesTx">
        <pc:chgData name="Crystal Farh" userId="6123a469-3756-402f-a5c4-5c0a81b8cd74" providerId="ADAL" clId="{81D664D9-FDBC-49B0-BC67-BF2BE5212250}" dt="2025-09-18T19:34:07.806" v="4174" actId="6549"/>
        <pc:sldMkLst>
          <pc:docMk/>
          <pc:sldMk cId="1194953950" sldId="905"/>
        </pc:sldMkLst>
      </pc:sldChg>
      <pc:sldChg chg="modNotesTx">
        <pc:chgData name="Crystal Farh" userId="6123a469-3756-402f-a5c4-5c0a81b8cd74" providerId="ADAL" clId="{81D664D9-FDBC-49B0-BC67-BF2BE5212250}" dt="2025-09-18T19:40:10.441" v="4550" actId="6549"/>
        <pc:sldMkLst>
          <pc:docMk/>
          <pc:sldMk cId="1406556697" sldId="907"/>
        </pc:sldMkLst>
      </pc:sldChg>
      <pc:sldChg chg="modSp">
        <pc:chgData name="Crystal Farh" userId="6123a469-3756-402f-a5c4-5c0a81b8cd74" providerId="ADAL" clId="{81D664D9-FDBC-49B0-BC67-BF2BE5212250}" dt="2025-09-18T19:41:11.198" v="4551" actId="113"/>
        <pc:sldMkLst>
          <pc:docMk/>
          <pc:sldMk cId="887455381" sldId="908"/>
        </pc:sldMkLst>
        <pc:spChg chg="mod">
          <ac:chgData name="Crystal Farh" userId="6123a469-3756-402f-a5c4-5c0a81b8cd74" providerId="ADAL" clId="{81D664D9-FDBC-49B0-BC67-BF2BE5212250}" dt="2025-09-18T19:41:11.198" v="4551" actId="113"/>
          <ac:spMkLst>
            <pc:docMk/>
            <pc:sldMk cId="887455381" sldId="908"/>
            <ac:spMk id="13" creationId="{DA38030B-3851-BB0B-2800-A6060AC7B593}"/>
          </ac:spMkLst>
        </pc:spChg>
      </pc:sldChg>
      <pc:sldChg chg="modSp mod">
        <pc:chgData name="Crystal Farh" userId="6123a469-3756-402f-a5c4-5c0a81b8cd74" providerId="ADAL" clId="{81D664D9-FDBC-49B0-BC67-BF2BE5212250}" dt="2025-09-18T19:45:58.358" v="5164" actId="115"/>
        <pc:sldMkLst>
          <pc:docMk/>
          <pc:sldMk cId="3567417163" sldId="927"/>
        </pc:sldMkLst>
        <pc:spChg chg="mod">
          <ac:chgData name="Crystal Farh" userId="6123a469-3756-402f-a5c4-5c0a81b8cd74" providerId="ADAL" clId="{81D664D9-FDBC-49B0-BC67-BF2BE5212250}" dt="2025-09-18T19:45:58.358" v="5164" actId="115"/>
          <ac:spMkLst>
            <pc:docMk/>
            <pc:sldMk cId="3567417163" sldId="927"/>
            <ac:spMk id="3" creationId="{6ED16C44-4A0E-23AD-52ED-C8E306A883ED}"/>
          </ac:spMkLst>
        </pc:spChg>
      </pc:sldChg>
      <pc:sldChg chg="modSp del mod">
        <pc:chgData name="Crystal Farh" userId="6123a469-3756-402f-a5c4-5c0a81b8cd74" providerId="ADAL" clId="{81D664D9-FDBC-49B0-BC67-BF2BE5212250}" dt="2025-09-18T21:39:20.659" v="7617" actId="47"/>
        <pc:sldMkLst>
          <pc:docMk/>
          <pc:sldMk cId="3873912179" sldId="928"/>
        </pc:sldMkLst>
      </pc:sldChg>
      <pc:sldChg chg="add del">
        <pc:chgData name="Crystal Farh" userId="6123a469-3756-402f-a5c4-5c0a81b8cd74" providerId="ADAL" clId="{81D664D9-FDBC-49B0-BC67-BF2BE5212250}" dt="2025-09-18T22:05:01.467" v="8862" actId="2696"/>
        <pc:sldMkLst>
          <pc:docMk/>
          <pc:sldMk cId="78739191" sldId="929"/>
        </pc:sldMkLst>
      </pc:sldChg>
      <pc:sldChg chg="del">
        <pc:chgData name="Crystal Farh" userId="6123a469-3756-402f-a5c4-5c0a81b8cd74" providerId="ADAL" clId="{81D664D9-FDBC-49B0-BC67-BF2BE5212250}" dt="2025-09-18T19:54:44.247" v="5172" actId="2696"/>
        <pc:sldMkLst>
          <pc:docMk/>
          <pc:sldMk cId="3635398799" sldId="929"/>
        </pc:sldMkLst>
      </pc:sldChg>
      <pc:sldChg chg="delSp del mod delAnim">
        <pc:chgData name="Crystal Farh" userId="6123a469-3756-402f-a5c4-5c0a81b8cd74" providerId="ADAL" clId="{81D664D9-FDBC-49B0-BC67-BF2BE5212250}" dt="2025-09-18T20:18:47.375" v="5489" actId="47"/>
        <pc:sldMkLst>
          <pc:docMk/>
          <pc:sldMk cId="987028756" sldId="931"/>
        </pc:sldMkLst>
      </pc:sldChg>
      <pc:sldChg chg="addSp delSp modSp mod addAnim delAnim modAnim">
        <pc:chgData name="Crystal Farh" userId="6123a469-3756-402f-a5c4-5c0a81b8cd74" providerId="ADAL" clId="{81D664D9-FDBC-49B0-BC67-BF2BE5212250}" dt="2025-09-18T20:54:25.453" v="6279" actId="14100"/>
        <pc:sldMkLst>
          <pc:docMk/>
          <pc:sldMk cId="2320327415" sldId="934"/>
        </pc:sldMkLst>
        <pc:spChg chg="mod">
          <ac:chgData name="Crystal Farh" userId="6123a469-3756-402f-a5c4-5c0a81b8cd74" providerId="ADAL" clId="{81D664D9-FDBC-49B0-BC67-BF2BE5212250}" dt="2025-09-18T20:12:44.199" v="5394" actId="20577"/>
          <ac:spMkLst>
            <pc:docMk/>
            <pc:sldMk cId="2320327415" sldId="934"/>
            <ac:spMk id="2" creationId="{00000000-0000-0000-0000-000000000000}"/>
          </ac:spMkLst>
        </pc:spChg>
        <pc:spChg chg="mod">
          <ac:chgData name="Crystal Farh" userId="6123a469-3756-402f-a5c4-5c0a81b8cd74" providerId="ADAL" clId="{81D664D9-FDBC-49B0-BC67-BF2BE5212250}" dt="2025-09-18T20:54:25.453" v="6279" actId="14100"/>
          <ac:spMkLst>
            <pc:docMk/>
            <pc:sldMk cId="2320327415" sldId="934"/>
            <ac:spMk id="3" creationId="{E7473D8F-53EC-4827-2F9D-4B495C1B070A}"/>
          </ac:spMkLst>
        </pc:spChg>
        <pc:picChg chg="add mod">
          <ac:chgData name="Crystal Farh" userId="6123a469-3756-402f-a5c4-5c0a81b8cd74" providerId="ADAL" clId="{81D664D9-FDBC-49B0-BC67-BF2BE5212250}" dt="2025-09-18T20:53:04.389" v="6223" actId="1076"/>
          <ac:picMkLst>
            <pc:docMk/>
            <pc:sldMk cId="2320327415" sldId="934"/>
            <ac:picMk id="1026" creationId="{178ECAC0-C88A-8E14-E3AC-545DB7EC3259}"/>
          </ac:picMkLst>
        </pc:picChg>
      </pc:sldChg>
      <pc:sldChg chg="modSp mod ord">
        <pc:chgData name="Crystal Farh" userId="6123a469-3756-402f-a5c4-5c0a81b8cd74" providerId="ADAL" clId="{81D664D9-FDBC-49B0-BC67-BF2BE5212250}" dt="2025-09-18T20:58:36.878" v="6367"/>
        <pc:sldMkLst>
          <pc:docMk/>
          <pc:sldMk cId="3249814509" sldId="937"/>
        </pc:sldMkLst>
        <pc:spChg chg="mod">
          <ac:chgData name="Crystal Farh" userId="6123a469-3756-402f-a5c4-5c0a81b8cd74" providerId="ADAL" clId="{81D664D9-FDBC-49B0-BC67-BF2BE5212250}" dt="2025-09-18T20:55:48.792" v="6337" actId="20577"/>
          <ac:spMkLst>
            <pc:docMk/>
            <pc:sldMk cId="3249814509" sldId="937"/>
            <ac:spMk id="3" creationId="{64736818-43CB-8277-B251-E324000CC53C}"/>
          </ac:spMkLst>
        </pc:spChg>
        <pc:spChg chg="mod">
          <ac:chgData name="Crystal Farh" userId="6123a469-3756-402f-a5c4-5c0a81b8cd74" providerId="ADAL" clId="{81D664D9-FDBC-49B0-BC67-BF2BE5212250}" dt="2025-09-18T20:47:11.454" v="6033" actId="1076"/>
          <ac:spMkLst>
            <pc:docMk/>
            <pc:sldMk cId="3249814509" sldId="937"/>
            <ac:spMk id="12" creationId="{00000000-0000-0000-0000-000000000000}"/>
          </ac:spMkLst>
        </pc:spChg>
      </pc:sldChg>
      <pc:sldChg chg="del">
        <pc:chgData name="Crystal Farh" userId="6123a469-3756-402f-a5c4-5c0a81b8cd74" providerId="ADAL" clId="{81D664D9-FDBC-49B0-BC67-BF2BE5212250}" dt="2025-09-18T21:06:31.859" v="7184" actId="2696"/>
        <pc:sldMkLst>
          <pc:docMk/>
          <pc:sldMk cId="28362515" sldId="943"/>
        </pc:sldMkLst>
      </pc:sldChg>
      <pc:sldChg chg="modSp add mod">
        <pc:chgData name="Crystal Farh" userId="6123a469-3756-402f-a5c4-5c0a81b8cd74" providerId="ADAL" clId="{81D664D9-FDBC-49B0-BC67-BF2BE5212250}" dt="2025-09-18T21:12:51.860" v="7598" actId="6549"/>
        <pc:sldMkLst>
          <pc:docMk/>
          <pc:sldMk cId="3972662630" sldId="943"/>
        </pc:sldMkLst>
        <pc:spChg chg="mod">
          <ac:chgData name="Crystal Farh" userId="6123a469-3756-402f-a5c4-5c0a81b8cd74" providerId="ADAL" clId="{81D664D9-FDBC-49B0-BC67-BF2BE5212250}" dt="2025-09-18T21:12:51.860" v="7598" actId="6549"/>
          <ac:spMkLst>
            <pc:docMk/>
            <pc:sldMk cId="3972662630" sldId="943"/>
            <ac:spMk id="3" creationId="{6ED16C44-4A0E-23AD-52ED-C8E306A883ED}"/>
          </ac:spMkLst>
        </pc:spChg>
      </pc:sldChg>
      <pc:sldChg chg="del">
        <pc:chgData name="Crystal Farh" userId="6123a469-3756-402f-a5c4-5c0a81b8cd74" providerId="ADAL" clId="{81D664D9-FDBC-49B0-BC67-BF2BE5212250}" dt="2025-09-18T21:38:27.871" v="7612" actId="47"/>
        <pc:sldMkLst>
          <pc:docMk/>
          <pc:sldMk cId="893374307" sldId="945"/>
        </pc:sldMkLst>
      </pc:sldChg>
      <pc:sldChg chg="ord">
        <pc:chgData name="Crystal Farh" userId="6123a469-3756-402f-a5c4-5c0a81b8cd74" providerId="ADAL" clId="{81D664D9-FDBC-49B0-BC67-BF2BE5212250}" dt="2025-09-18T21:40:19.444" v="7627"/>
        <pc:sldMkLst>
          <pc:docMk/>
          <pc:sldMk cId="1520093089" sldId="947"/>
        </pc:sldMkLst>
      </pc:sldChg>
      <pc:sldChg chg="del">
        <pc:chgData name="Crystal Farh" userId="6123a469-3756-402f-a5c4-5c0a81b8cd74" providerId="ADAL" clId="{81D664D9-FDBC-49B0-BC67-BF2BE5212250}" dt="2025-09-18T22:04:53.170" v="8861" actId="47"/>
        <pc:sldMkLst>
          <pc:docMk/>
          <pc:sldMk cId="3069793107" sldId="948"/>
        </pc:sldMkLst>
      </pc:sldChg>
      <pc:sldChg chg="del">
        <pc:chgData name="Crystal Farh" userId="6123a469-3756-402f-a5c4-5c0a81b8cd74" providerId="ADAL" clId="{81D664D9-FDBC-49B0-BC67-BF2BE5212250}" dt="2025-09-18T22:04:53.170" v="8861" actId="47"/>
        <pc:sldMkLst>
          <pc:docMk/>
          <pc:sldMk cId="1373326467" sldId="950"/>
        </pc:sldMkLst>
      </pc:sldChg>
      <pc:sldChg chg="del">
        <pc:chgData name="Crystal Farh" userId="6123a469-3756-402f-a5c4-5c0a81b8cd74" providerId="ADAL" clId="{81D664D9-FDBC-49B0-BC67-BF2BE5212250}" dt="2025-09-18T21:55:37.844" v="8532" actId="2696"/>
        <pc:sldMkLst>
          <pc:docMk/>
          <pc:sldMk cId="2509824741" sldId="951"/>
        </pc:sldMkLst>
      </pc:sldChg>
      <pc:sldChg chg="addSp modSp mod">
        <pc:chgData name="Crystal Farh" userId="6123a469-3756-402f-a5c4-5c0a81b8cd74" providerId="ADAL" clId="{81D664D9-FDBC-49B0-BC67-BF2BE5212250}" dt="2025-09-18T22:35:49.350" v="10662" actId="1076"/>
        <pc:sldMkLst>
          <pc:docMk/>
          <pc:sldMk cId="2915328823" sldId="952"/>
        </pc:sldMkLst>
        <pc:spChg chg="mod">
          <ac:chgData name="Crystal Farh" userId="6123a469-3756-402f-a5c4-5c0a81b8cd74" providerId="ADAL" clId="{81D664D9-FDBC-49B0-BC67-BF2BE5212250}" dt="2025-09-18T22:34:54.535" v="10651" actId="20577"/>
          <ac:spMkLst>
            <pc:docMk/>
            <pc:sldMk cId="2915328823" sldId="952"/>
            <ac:spMk id="2" creationId="{00000000-0000-0000-0000-000000000000}"/>
          </ac:spMkLst>
        </pc:spChg>
        <pc:picChg chg="add mod">
          <ac:chgData name="Crystal Farh" userId="6123a469-3756-402f-a5c4-5c0a81b8cd74" providerId="ADAL" clId="{81D664D9-FDBC-49B0-BC67-BF2BE5212250}" dt="2025-09-18T22:35:44.967" v="10660" actId="1076"/>
          <ac:picMkLst>
            <pc:docMk/>
            <pc:sldMk cId="2915328823" sldId="952"/>
            <ac:picMk id="5" creationId="{29638B0F-1CD5-FF46-D0EF-7B050503A0B7}"/>
          </ac:picMkLst>
        </pc:picChg>
        <pc:picChg chg="mod">
          <ac:chgData name="Crystal Farh" userId="6123a469-3756-402f-a5c4-5c0a81b8cd74" providerId="ADAL" clId="{81D664D9-FDBC-49B0-BC67-BF2BE5212250}" dt="2025-09-18T22:35:37.550" v="10657" actId="14100"/>
          <ac:picMkLst>
            <pc:docMk/>
            <pc:sldMk cId="2915328823" sldId="952"/>
            <ac:picMk id="1026" creationId="{D6973FCC-4702-4AEF-AC8C-F949029C65CF}"/>
          </ac:picMkLst>
        </pc:picChg>
        <pc:picChg chg="mod">
          <ac:chgData name="Crystal Farh" userId="6123a469-3756-402f-a5c4-5c0a81b8cd74" providerId="ADAL" clId="{81D664D9-FDBC-49B0-BC67-BF2BE5212250}" dt="2025-09-18T22:35:49.350" v="10662" actId="1076"/>
          <ac:picMkLst>
            <pc:docMk/>
            <pc:sldMk cId="2915328823" sldId="952"/>
            <ac:picMk id="1028" creationId="{0180D58C-0F44-4519-A868-2D842C69B40A}"/>
          </ac:picMkLst>
        </pc:picChg>
        <pc:picChg chg="mod">
          <ac:chgData name="Crystal Farh" userId="6123a469-3756-402f-a5c4-5c0a81b8cd74" providerId="ADAL" clId="{81D664D9-FDBC-49B0-BC67-BF2BE5212250}" dt="2025-09-18T22:35:47.559" v="10661" actId="1076"/>
          <ac:picMkLst>
            <pc:docMk/>
            <pc:sldMk cId="2915328823" sldId="952"/>
            <ac:picMk id="1030" creationId="{86D0DA69-581C-4B16-9C8C-76190C319735}"/>
          </ac:picMkLst>
        </pc:picChg>
      </pc:sldChg>
      <pc:sldChg chg="delSp modSp mod modNotesTx">
        <pc:chgData name="Crystal Farh" userId="6123a469-3756-402f-a5c4-5c0a81b8cd74" providerId="ADAL" clId="{81D664D9-FDBC-49B0-BC67-BF2BE5212250}" dt="2025-09-18T22:36:16.320" v="10666" actId="1076"/>
        <pc:sldMkLst>
          <pc:docMk/>
          <pc:sldMk cId="492585684" sldId="953"/>
        </pc:sldMkLst>
        <pc:spChg chg="mod">
          <ac:chgData name="Crystal Farh" userId="6123a469-3756-402f-a5c4-5c0a81b8cd74" providerId="ADAL" clId="{81D664D9-FDBC-49B0-BC67-BF2BE5212250}" dt="2025-09-18T22:36:10.511" v="10665" actId="1076"/>
          <ac:spMkLst>
            <pc:docMk/>
            <pc:sldMk cId="492585684" sldId="953"/>
            <ac:spMk id="7" creationId="{6CF3596C-D7AB-49A2-9932-4E67A31C5709}"/>
          </ac:spMkLst>
        </pc:spChg>
        <pc:spChg chg="mod">
          <ac:chgData name="Crystal Farh" userId="6123a469-3756-402f-a5c4-5c0a81b8cd74" providerId="ADAL" clId="{81D664D9-FDBC-49B0-BC67-BF2BE5212250}" dt="2025-09-18T22:36:16.320" v="10666" actId="1076"/>
          <ac:spMkLst>
            <pc:docMk/>
            <pc:sldMk cId="492585684" sldId="953"/>
            <ac:spMk id="9" creationId="{8B46F998-921E-4316-B4B6-BB1DCCC3FAE8}"/>
          </ac:spMkLst>
        </pc:spChg>
        <pc:spChg chg="mod">
          <ac:chgData name="Crystal Farh" userId="6123a469-3756-402f-a5c4-5c0a81b8cd74" providerId="ADAL" clId="{81D664D9-FDBC-49B0-BC67-BF2BE5212250}" dt="2025-09-18T22:36:16.320" v="10666" actId="1076"/>
          <ac:spMkLst>
            <pc:docMk/>
            <pc:sldMk cId="492585684" sldId="953"/>
            <ac:spMk id="10" creationId="{892F6D15-2BAD-4664-BD94-B13101F0166A}"/>
          </ac:spMkLst>
        </pc:spChg>
        <pc:picChg chg="mod">
          <ac:chgData name="Crystal Farh" userId="6123a469-3756-402f-a5c4-5c0a81b8cd74" providerId="ADAL" clId="{81D664D9-FDBC-49B0-BC67-BF2BE5212250}" dt="2025-09-18T22:36:16.320" v="10666" actId="1076"/>
          <ac:picMkLst>
            <pc:docMk/>
            <pc:sldMk cId="492585684" sldId="953"/>
            <ac:picMk id="8" creationId="{EB0AD510-CC6C-4A41-B2E7-ED253AA6A2D6}"/>
          </ac:picMkLst>
        </pc:picChg>
      </pc:sldChg>
      <pc:sldChg chg="modSp mod">
        <pc:chgData name="Crystal Farh" userId="6123a469-3756-402f-a5c4-5c0a81b8cd74" providerId="ADAL" clId="{81D664D9-FDBC-49B0-BC67-BF2BE5212250}" dt="2025-09-18T22:13:35.419" v="9205" actId="1076"/>
        <pc:sldMkLst>
          <pc:docMk/>
          <pc:sldMk cId="798304476" sldId="954"/>
        </pc:sldMkLst>
        <pc:spChg chg="mod">
          <ac:chgData name="Crystal Farh" userId="6123a469-3756-402f-a5c4-5c0a81b8cd74" providerId="ADAL" clId="{81D664D9-FDBC-49B0-BC67-BF2BE5212250}" dt="2025-09-18T22:11:42.752" v="9050" actId="20577"/>
          <ac:spMkLst>
            <pc:docMk/>
            <pc:sldMk cId="798304476" sldId="954"/>
            <ac:spMk id="16" creationId="{5CE69592-3B56-4884-8047-0804006C58C0}"/>
          </ac:spMkLst>
        </pc:spChg>
        <pc:spChg chg="mod">
          <ac:chgData name="Crystal Farh" userId="6123a469-3756-402f-a5c4-5c0a81b8cd74" providerId="ADAL" clId="{81D664D9-FDBC-49B0-BC67-BF2BE5212250}" dt="2025-09-18T22:13:35.419" v="9205" actId="1076"/>
          <ac:spMkLst>
            <pc:docMk/>
            <pc:sldMk cId="798304476" sldId="954"/>
            <ac:spMk id="17" creationId="{388D7B20-F00F-4B26-80AD-3DA6E26C5F43}"/>
          </ac:spMkLst>
        </pc:spChg>
      </pc:sldChg>
      <pc:sldChg chg="del">
        <pc:chgData name="Crystal Farh" userId="6123a469-3756-402f-a5c4-5c0a81b8cd74" providerId="ADAL" clId="{81D664D9-FDBC-49B0-BC67-BF2BE5212250}" dt="2025-09-18T22:45:22.610" v="11003" actId="2696"/>
        <pc:sldMkLst>
          <pc:docMk/>
          <pc:sldMk cId="223743208" sldId="959"/>
        </pc:sldMkLst>
      </pc:sldChg>
      <pc:sldChg chg="modSp add mod">
        <pc:chgData name="Crystal Farh" userId="6123a469-3756-402f-a5c4-5c0a81b8cd74" providerId="ADAL" clId="{81D664D9-FDBC-49B0-BC67-BF2BE5212250}" dt="2025-09-18T22:45:49.495" v="11006" actId="1076"/>
        <pc:sldMkLst>
          <pc:docMk/>
          <pc:sldMk cId="824117687" sldId="959"/>
        </pc:sldMkLst>
        <pc:spChg chg="mod">
          <ac:chgData name="Crystal Farh" userId="6123a469-3756-402f-a5c4-5c0a81b8cd74" providerId="ADAL" clId="{81D664D9-FDBC-49B0-BC67-BF2BE5212250}" dt="2025-09-18T22:45:46.623" v="11005" actId="1076"/>
          <ac:spMkLst>
            <pc:docMk/>
            <pc:sldMk cId="824117687" sldId="959"/>
            <ac:spMk id="16" creationId="{5CE69592-3B56-4884-8047-0804006C58C0}"/>
          </ac:spMkLst>
        </pc:spChg>
        <pc:spChg chg="mod">
          <ac:chgData name="Crystal Farh" userId="6123a469-3756-402f-a5c4-5c0a81b8cd74" providerId="ADAL" clId="{81D664D9-FDBC-49B0-BC67-BF2BE5212250}" dt="2025-09-18T22:45:49.495" v="11006" actId="1076"/>
          <ac:spMkLst>
            <pc:docMk/>
            <pc:sldMk cId="824117687" sldId="959"/>
            <ac:spMk id="17" creationId="{388D7B20-F00F-4B26-80AD-3DA6E26C5F43}"/>
          </ac:spMkLst>
        </pc:spChg>
      </pc:sldChg>
      <pc:sldChg chg="addSp delSp modSp mod ord">
        <pc:chgData name="Crystal Farh" userId="6123a469-3756-402f-a5c4-5c0a81b8cd74" providerId="ADAL" clId="{81D664D9-FDBC-49B0-BC67-BF2BE5212250}" dt="2025-09-18T20:55:10.817" v="6333" actId="1076"/>
        <pc:sldMkLst>
          <pc:docMk/>
          <pc:sldMk cId="364994618" sldId="961"/>
        </pc:sldMkLst>
        <pc:spChg chg="mod">
          <ac:chgData name="Crystal Farh" userId="6123a469-3756-402f-a5c4-5c0a81b8cd74" providerId="ADAL" clId="{81D664D9-FDBC-49B0-BC67-BF2BE5212250}" dt="2025-09-18T20:55:10.817" v="6333" actId="1076"/>
          <ac:spMkLst>
            <pc:docMk/>
            <pc:sldMk cId="364994618" sldId="961"/>
            <ac:spMk id="7" creationId="{4424A37A-ACAE-4792-95F7-FEB7A4B1AED5}"/>
          </ac:spMkLst>
        </pc:spChg>
        <pc:spChg chg="mod">
          <ac:chgData name="Crystal Farh" userId="6123a469-3756-402f-a5c4-5c0a81b8cd74" providerId="ADAL" clId="{81D664D9-FDBC-49B0-BC67-BF2BE5212250}" dt="2025-09-18T20:55:02.614" v="6332" actId="20577"/>
          <ac:spMkLst>
            <pc:docMk/>
            <pc:sldMk cId="364994618" sldId="961"/>
            <ac:spMk id="12" creationId="{00000000-0000-0000-0000-000000000000}"/>
          </ac:spMkLst>
        </pc:spChg>
        <pc:graphicFrameChg chg="mod">
          <ac:chgData name="Crystal Farh" userId="6123a469-3756-402f-a5c4-5c0a81b8cd74" providerId="ADAL" clId="{81D664D9-FDBC-49B0-BC67-BF2BE5212250}" dt="2025-09-18T20:55:10.817" v="6333" actId="1076"/>
          <ac:graphicFrameMkLst>
            <pc:docMk/>
            <pc:sldMk cId="364994618" sldId="961"/>
            <ac:graphicFrameMk id="6" creationId="{FE9DAF23-9F99-4DEF-BDA0-B466FAB90899}"/>
          </ac:graphicFrameMkLst>
        </pc:graphicFrameChg>
      </pc:sldChg>
      <pc:sldChg chg="del">
        <pc:chgData name="Crystal Farh" userId="6123a469-3756-402f-a5c4-5c0a81b8cd74" providerId="ADAL" clId="{81D664D9-FDBC-49B0-BC67-BF2BE5212250}" dt="2025-09-18T22:39:35.407" v="10677" actId="2696"/>
        <pc:sldMkLst>
          <pc:docMk/>
          <pc:sldMk cId="718251841" sldId="962"/>
        </pc:sldMkLst>
      </pc:sldChg>
      <pc:sldChg chg="add">
        <pc:chgData name="Crystal Farh" userId="6123a469-3756-402f-a5c4-5c0a81b8cd74" providerId="ADAL" clId="{81D664D9-FDBC-49B0-BC67-BF2BE5212250}" dt="2025-09-18T22:39:41.396" v="10678"/>
        <pc:sldMkLst>
          <pc:docMk/>
          <pc:sldMk cId="2437641735" sldId="962"/>
        </pc:sldMkLst>
      </pc:sldChg>
      <pc:sldChg chg="modSp mod ord">
        <pc:chgData name="Crystal Farh" userId="6123a469-3756-402f-a5c4-5c0a81b8cd74" providerId="ADAL" clId="{81D664D9-FDBC-49B0-BC67-BF2BE5212250}" dt="2025-09-18T19:37:54.073" v="4210" actId="1076"/>
        <pc:sldMkLst>
          <pc:docMk/>
          <pc:sldMk cId="2653040512" sldId="964"/>
        </pc:sldMkLst>
        <pc:spChg chg="mod">
          <ac:chgData name="Crystal Farh" userId="6123a469-3756-402f-a5c4-5c0a81b8cd74" providerId="ADAL" clId="{81D664D9-FDBC-49B0-BC67-BF2BE5212250}" dt="2025-09-18T19:37:54.073" v="4210" actId="1076"/>
          <ac:spMkLst>
            <pc:docMk/>
            <pc:sldMk cId="2653040512" sldId="964"/>
            <ac:spMk id="2" creationId="{00000000-0000-0000-0000-000000000000}"/>
          </ac:spMkLst>
        </pc:spChg>
      </pc:sldChg>
      <pc:sldChg chg="modNotesTx">
        <pc:chgData name="Crystal Farh" userId="6123a469-3756-402f-a5c4-5c0a81b8cd74" providerId="ADAL" clId="{81D664D9-FDBC-49B0-BC67-BF2BE5212250}" dt="2025-09-18T19:43:44.260" v="5044" actId="20577"/>
        <pc:sldMkLst>
          <pc:docMk/>
          <pc:sldMk cId="1502106781" sldId="972"/>
        </pc:sldMkLst>
      </pc:sldChg>
      <pc:sldChg chg="modSp mod">
        <pc:chgData name="Crystal Farh" userId="6123a469-3756-402f-a5c4-5c0a81b8cd74" providerId="ADAL" clId="{81D664D9-FDBC-49B0-BC67-BF2BE5212250}" dt="2025-09-18T19:45:40.474" v="5162" actId="6549"/>
        <pc:sldMkLst>
          <pc:docMk/>
          <pc:sldMk cId="3429364856" sldId="976"/>
        </pc:sldMkLst>
        <pc:spChg chg="mod">
          <ac:chgData name="Crystal Farh" userId="6123a469-3756-402f-a5c4-5c0a81b8cd74" providerId="ADAL" clId="{81D664D9-FDBC-49B0-BC67-BF2BE5212250}" dt="2025-09-18T19:45:40.474" v="5162" actId="6549"/>
          <ac:spMkLst>
            <pc:docMk/>
            <pc:sldMk cId="3429364856" sldId="976"/>
            <ac:spMk id="13" creationId="{619C59B5-2CAE-D6C8-3EE2-ADF9573D700D}"/>
          </ac:spMkLst>
        </pc:spChg>
      </pc:sldChg>
      <pc:sldChg chg="addSp modSp mod ord">
        <pc:chgData name="Crystal Farh" userId="6123a469-3756-402f-a5c4-5c0a81b8cd74" providerId="ADAL" clId="{81D664D9-FDBC-49B0-BC67-BF2BE5212250}" dt="2025-09-18T20:58:12.863" v="6365" actId="1076"/>
        <pc:sldMkLst>
          <pc:docMk/>
          <pc:sldMk cId="1691939039" sldId="977"/>
        </pc:sldMkLst>
        <pc:spChg chg="add mod">
          <ac:chgData name="Crystal Farh" userId="6123a469-3756-402f-a5c4-5c0a81b8cd74" providerId="ADAL" clId="{81D664D9-FDBC-49B0-BC67-BF2BE5212250}" dt="2025-09-18T20:57:26.215" v="6357" actId="1076"/>
          <ac:spMkLst>
            <pc:docMk/>
            <pc:sldMk cId="1691939039" sldId="977"/>
            <ac:spMk id="3" creationId="{741B9816-E7EA-3096-A544-E0BC3DFFCDC9}"/>
          </ac:spMkLst>
        </pc:spChg>
        <pc:spChg chg="add mod">
          <ac:chgData name="Crystal Farh" userId="6123a469-3756-402f-a5c4-5c0a81b8cd74" providerId="ADAL" clId="{81D664D9-FDBC-49B0-BC67-BF2BE5212250}" dt="2025-09-18T20:57:29.382" v="6358" actId="1076"/>
          <ac:spMkLst>
            <pc:docMk/>
            <pc:sldMk cId="1691939039" sldId="977"/>
            <ac:spMk id="7" creationId="{203311F3-FBDE-74AF-FC8F-9F8176C2CFF1}"/>
          </ac:spMkLst>
        </pc:spChg>
        <pc:spChg chg="add mod">
          <ac:chgData name="Crystal Farh" userId="6123a469-3756-402f-a5c4-5c0a81b8cd74" providerId="ADAL" clId="{81D664D9-FDBC-49B0-BC67-BF2BE5212250}" dt="2025-09-18T20:58:07.290" v="6364" actId="6549"/>
          <ac:spMkLst>
            <pc:docMk/>
            <pc:sldMk cId="1691939039" sldId="977"/>
            <ac:spMk id="9" creationId="{6D7AC1C7-EEA5-E208-29ED-15B2B9D33F4D}"/>
          </ac:spMkLst>
        </pc:spChg>
        <pc:spChg chg="add mod">
          <ac:chgData name="Crystal Farh" userId="6123a469-3756-402f-a5c4-5c0a81b8cd74" providerId="ADAL" clId="{81D664D9-FDBC-49B0-BC67-BF2BE5212250}" dt="2025-09-18T20:58:12.863" v="6365" actId="1076"/>
          <ac:spMkLst>
            <pc:docMk/>
            <pc:sldMk cId="1691939039" sldId="977"/>
            <ac:spMk id="11" creationId="{16CBD1E3-81F5-A5AE-7302-D25EC3F9CAED}"/>
          </ac:spMkLst>
        </pc:spChg>
      </pc:sldChg>
      <pc:sldChg chg="modSp del mod ord modAnim">
        <pc:chgData name="Crystal Farh" userId="6123a469-3756-402f-a5c4-5c0a81b8cd74" providerId="ADAL" clId="{81D664D9-FDBC-49B0-BC67-BF2BE5212250}" dt="2025-09-18T20:58:42.397" v="6368" actId="47"/>
        <pc:sldMkLst>
          <pc:docMk/>
          <pc:sldMk cId="1914812751" sldId="978"/>
        </pc:sldMkLst>
      </pc:sldChg>
      <pc:sldChg chg="del">
        <pc:chgData name="Crystal Farh" userId="6123a469-3756-402f-a5c4-5c0a81b8cd74" providerId="ADAL" clId="{81D664D9-FDBC-49B0-BC67-BF2BE5212250}" dt="2025-09-18T20:40:44.450" v="5877" actId="47"/>
        <pc:sldMkLst>
          <pc:docMk/>
          <pc:sldMk cId="1513214835" sldId="979"/>
        </pc:sldMkLst>
      </pc:sldChg>
      <pc:sldChg chg="modSp">
        <pc:chgData name="Crystal Farh" userId="6123a469-3756-402f-a5c4-5c0a81b8cd74" providerId="ADAL" clId="{81D664D9-FDBC-49B0-BC67-BF2BE5212250}" dt="2025-09-18T20:51:20.285" v="6208" actId="6549"/>
        <pc:sldMkLst>
          <pc:docMk/>
          <pc:sldMk cId="123499641" sldId="980"/>
        </pc:sldMkLst>
        <pc:spChg chg="mod">
          <ac:chgData name="Crystal Farh" userId="6123a469-3756-402f-a5c4-5c0a81b8cd74" providerId="ADAL" clId="{81D664D9-FDBC-49B0-BC67-BF2BE5212250}" dt="2025-09-18T20:51:20.285" v="6208" actId="6549"/>
          <ac:spMkLst>
            <pc:docMk/>
            <pc:sldMk cId="123499641" sldId="980"/>
            <ac:spMk id="3" creationId="{64736818-43CB-8277-B251-E324000CC53C}"/>
          </ac:spMkLst>
        </pc:spChg>
      </pc:sldChg>
      <pc:sldChg chg="del">
        <pc:chgData name="Crystal Farh" userId="6123a469-3756-402f-a5c4-5c0a81b8cd74" providerId="ADAL" clId="{81D664D9-FDBC-49B0-BC67-BF2BE5212250}" dt="2025-09-18T21:36:11.442" v="7602" actId="47"/>
        <pc:sldMkLst>
          <pc:docMk/>
          <pc:sldMk cId="1153943828" sldId="981"/>
        </pc:sldMkLst>
      </pc:sldChg>
      <pc:sldChg chg="del">
        <pc:chgData name="Crystal Farh" userId="6123a469-3756-402f-a5c4-5c0a81b8cd74" providerId="ADAL" clId="{81D664D9-FDBC-49B0-BC67-BF2BE5212250}" dt="2025-09-18T21:36:11.442" v="7602" actId="47"/>
        <pc:sldMkLst>
          <pc:docMk/>
          <pc:sldMk cId="2018390400" sldId="984"/>
        </pc:sldMkLst>
      </pc:sldChg>
      <pc:sldChg chg="del">
        <pc:chgData name="Crystal Farh" userId="6123a469-3756-402f-a5c4-5c0a81b8cd74" providerId="ADAL" clId="{81D664D9-FDBC-49B0-BC67-BF2BE5212250}" dt="2025-09-18T21:36:11.442" v="7602" actId="47"/>
        <pc:sldMkLst>
          <pc:docMk/>
          <pc:sldMk cId="2874826338" sldId="986"/>
        </pc:sldMkLst>
      </pc:sldChg>
      <pc:sldChg chg="modSp del mod ord">
        <pc:chgData name="Crystal Farh" userId="6123a469-3756-402f-a5c4-5c0a81b8cd74" providerId="ADAL" clId="{81D664D9-FDBC-49B0-BC67-BF2BE5212250}" dt="2025-09-18T21:41:39.999" v="7629" actId="2696"/>
        <pc:sldMkLst>
          <pc:docMk/>
          <pc:sldMk cId="3126487346" sldId="987"/>
        </pc:sldMkLst>
      </pc:sldChg>
      <pc:sldChg chg="addSp modSp add mod">
        <pc:chgData name="Crystal Farh" userId="6123a469-3756-402f-a5c4-5c0a81b8cd74" providerId="ADAL" clId="{81D664D9-FDBC-49B0-BC67-BF2BE5212250}" dt="2025-09-18T21:54:47.778" v="8531" actId="20577"/>
        <pc:sldMkLst>
          <pc:docMk/>
          <pc:sldMk cId="3727374883" sldId="987"/>
        </pc:sldMkLst>
        <pc:spChg chg="mod">
          <ac:chgData name="Crystal Farh" userId="6123a469-3756-402f-a5c4-5c0a81b8cd74" providerId="ADAL" clId="{81D664D9-FDBC-49B0-BC67-BF2BE5212250}" dt="2025-09-18T21:48:47.650" v="8213" actId="6549"/>
          <ac:spMkLst>
            <pc:docMk/>
            <pc:sldMk cId="3727374883" sldId="987"/>
            <ac:spMk id="2" creationId="{00000000-0000-0000-0000-000000000000}"/>
          </ac:spMkLst>
        </pc:spChg>
        <pc:spChg chg="mod">
          <ac:chgData name="Crystal Farh" userId="6123a469-3756-402f-a5c4-5c0a81b8cd74" providerId="ADAL" clId="{81D664D9-FDBC-49B0-BC67-BF2BE5212250}" dt="2025-09-18T21:54:47.778" v="8531" actId="20577"/>
          <ac:spMkLst>
            <pc:docMk/>
            <pc:sldMk cId="3727374883" sldId="987"/>
            <ac:spMk id="3" creationId="{6ED16C44-4A0E-23AD-52ED-C8E306A883ED}"/>
          </ac:spMkLst>
        </pc:spChg>
        <pc:spChg chg="add mod">
          <ac:chgData name="Crystal Farh" userId="6123a469-3756-402f-a5c4-5c0a81b8cd74" providerId="ADAL" clId="{81D664D9-FDBC-49B0-BC67-BF2BE5212250}" dt="2025-09-18T21:49:27.625" v="8221" actId="1582"/>
          <ac:spMkLst>
            <pc:docMk/>
            <pc:sldMk cId="3727374883" sldId="987"/>
            <ac:spMk id="5" creationId="{374BD314-B84B-CB1E-552B-A587BC3248D6}"/>
          </ac:spMkLst>
        </pc:spChg>
        <pc:picChg chg="mod">
          <ac:chgData name="Crystal Farh" userId="6123a469-3756-402f-a5c4-5c0a81b8cd74" providerId="ADAL" clId="{81D664D9-FDBC-49B0-BC67-BF2BE5212250}" dt="2025-09-18T21:46:54.413" v="8185" actId="1076"/>
          <ac:picMkLst>
            <pc:docMk/>
            <pc:sldMk cId="3727374883" sldId="987"/>
            <ac:picMk id="9" creationId="{AA622FF3-78D4-FBB5-E3A0-70ADF4AEC423}"/>
          </ac:picMkLst>
        </pc:picChg>
      </pc:sldChg>
      <pc:sldChg chg="modNotesTx">
        <pc:chgData name="Crystal Farh" userId="6123a469-3756-402f-a5c4-5c0a81b8cd74" providerId="ADAL" clId="{81D664D9-FDBC-49B0-BC67-BF2BE5212250}" dt="2025-09-18T19:27:53.508" v="4020" actId="20577"/>
        <pc:sldMkLst>
          <pc:docMk/>
          <pc:sldMk cId="2759194256" sldId="989"/>
        </pc:sldMkLst>
      </pc:sldChg>
      <pc:sldChg chg="modSp new del mod">
        <pc:chgData name="Crystal Farh" userId="6123a469-3756-402f-a5c4-5c0a81b8cd74" providerId="ADAL" clId="{81D664D9-FDBC-49B0-BC67-BF2BE5212250}" dt="2025-09-18T19:43:55.177" v="5050" actId="47"/>
        <pc:sldMkLst>
          <pc:docMk/>
          <pc:sldMk cId="161457491" sldId="990"/>
        </pc:sldMkLst>
      </pc:sldChg>
      <pc:sldChg chg="addSp delSp new del mod">
        <pc:chgData name="Crystal Farh" userId="6123a469-3756-402f-a5c4-5c0a81b8cd74" providerId="ADAL" clId="{81D664D9-FDBC-49B0-BC67-BF2BE5212250}" dt="2025-09-18T19:27:56.861" v="4021" actId="47"/>
        <pc:sldMkLst>
          <pc:docMk/>
          <pc:sldMk cId="1514938926" sldId="990"/>
        </pc:sldMkLst>
      </pc:sldChg>
      <pc:sldChg chg="new del">
        <pc:chgData name="Crystal Farh" userId="6123a469-3756-402f-a5c4-5c0a81b8cd74" providerId="ADAL" clId="{81D664D9-FDBC-49B0-BC67-BF2BE5212250}" dt="2025-09-18T20:04:30.966" v="5271" actId="47"/>
        <pc:sldMkLst>
          <pc:docMk/>
          <pc:sldMk cId="3193737251" sldId="990"/>
        </pc:sldMkLst>
      </pc:sldChg>
      <pc:sldChg chg="modSp add del mod modAnim">
        <pc:chgData name="Crystal Farh" userId="6123a469-3756-402f-a5c4-5c0a81b8cd74" providerId="ADAL" clId="{81D664D9-FDBC-49B0-BC67-BF2BE5212250}" dt="2025-09-18T20:18:49.882" v="5490" actId="47"/>
        <pc:sldMkLst>
          <pc:docMk/>
          <pc:sldMk cId="1473088716" sldId="991"/>
        </pc:sldMkLst>
      </pc:sldChg>
      <pc:sldChg chg="addSp delSp modSp add mod">
        <pc:chgData name="Crystal Farh" userId="6123a469-3756-402f-a5c4-5c0a81b8cd74" providerId="ADAL" clId="{81D664D9-FDBC-49B0-BC67-BF2BE5212250}" dt="2025-09-18T20:18:42.541" v="5488"/>
        <pc:sldMkLst>
          <pc:docMk/>
          <pc:sldMk cId="2422618888" sldId="992"/>
        </pc:sldMkLst>
        <pc:spChg chg="add mod">
          <ac:chgData name="Crystal Farh" userId="6123a469-3756-402f-a5c4-5c0a81b8cd74" providerId="ADAL" clId="{81D664D9-FDBC-49B0-BC67-BF2BE5212250}" dt="2025-09-18T20:18:42.541" v="5488"/>
          <ac:spMkLst>
            <pc:docMk/>
            <pc:sldMk cId="2422618888" sldId="992"/>
            <ac:spMk id="2" creationId="{F513E69D-BA18-8909-8D5F-78B3CF718F12}"/>
          </ac:spMkLst>
        </pc:spChg>
        <pc:spChg chg="mod">
          <ac:chgData name="Crystal Farh" userId="6123a469-3756-402f-a5c4-5c0a81b8cd74" providerId="ADAL" clId="{81D664D9-FDBC-49B0-BC67-BF2BE5212250}" dt="2025-09-18T20:18:29.112" v="5485" actId="1076"/>
          <ac:spMkLst>
            <pc:docMk/>
            <pc:sldMk cId="2422618888" sldId="992"/>
            <ac:spMk id="8" creationId="{697D5007-16D4-0D1E-FFF4-E610827C0DC1}"/>
          </ac:spMkLst>
        </pc:spChg>
        <pc:spChg chg="mod">
          <ac:chgData name="Crystal Farh" userId="6123a469-3756-402f-a5c4-5c0a81b8cd74" providerId="ADAL" clId="{81D664D9-FDBC-49B0-BC67-BF2BE5212250}" dt="2025-09-18T20:18:23.669" v="5484" actId="20577"/>
          <ac:spMkLst>
            <pc:docMk/>
            <pc:sldMk cId="2422618888" sldId="992"/>
            <ac:spMk id="13" creationId="{B94B990A-649A-228E-C958-3687C668EB2D}"/>
          </ac:spMkLst>
        </pc:spChg>
        <pc:spChg chg="mod">
          <ac:chgData name="Crystal Farh" userId="6123a469-3756-402f-a5c4-5c0a81b8cd74" providerId="ADAL" clId="{81D664D9-FDBC-49B0-BC67-BF2BE5212250}" dt="2025-09-18T20:18:20.200" v="5481" actId="20577"/>
          <ac:spMkLst>
            <pc:docMk/>
            <pc:sldMk cId="2422618888" sldId="992"/>
            <ac:spMk id="14" creationId="{CD4D9D79-590E-E5CE-B849-627F812EE91F}"/>
          </ac:spMkLst>
        </pc:spChg>
        <pc:spChg chg="mod">
          <ac:chgData name="Crystal Farh" userId="6123a469-3756-402f-a5c4-5c0a81b8cd74" providerId="ADAL" clId="{81D664D9-FDBC-49B0-BC67-BF2BE5212250}" dt="2025-09-18T20:18:14.091" v="5479" actId="20577"/>
          <ac:spMkLst>
            <pc:docMk/>
            <pc:sldMk cId="2422618888" sldId="992"/>
            <ac:spMk id="16" creationId="{03E19FA3-340E-7008-CAF9-FB000231EABB}"/>
          </ac:spMkLst>
        </pc:spChg>
      </pc:sldChg>
      <pc:sldChg chg="modSp add mod">
        <pc:chgData name="Crystal Farh" userId="6123a469-3756-402f-a5c4-5c0a81b8cd74" providerId="ADAL" clId="{81D664D9-FDBC-49B0-BC67-BF2BE5212250}" dt="2025-09-18T21:35:44.844" v="7600" actId="20577"/>
        <pc:sldMkLst>
          <pc:docMk/>
          <pc:sldMk cId="2633575494" sldId="993"/>
        </pc:sldMkLst>
        <pc:spChg chg="mod">
          <ac:chgData name="Crystal Farh" userId="6123a469-3756-402f-a5c4-5c0a81b8cd74" providerId="ADAL" clId="{81D664D9-FDBC-49B0-BC67-BF2BE5212250}" dt="2025-09-18T21:35:44.844" v="7600" actId="20577"/>
          <ac:spMkLst>
            <pc:docMk/>
            <pc:sldMk cId="2633575494" sldId="993"/>
            <ac:spMk id="13" creationId="{C55D9CD6-0682-C4BE-228B-93E31D6571C8}"/>
          </ac:spMkLst>
        </pc:spChg>
      </pc:sldChg>
      <pc:sldChg chg="add del">
        <pc:chgData name="Crystal Farh" userId="6123a469-3756-402f-a5c4-5c0a81b8cd74" providerId="ADAL" clId="{81D664D9-FDBC-49B0-BC67-BF2BE5212250}" dt="2025-09-18T21:36:04.482" v="7601" actId="47"/>
        <pc:sldMkLst>
          <pc:docMk/>
          <pc:sldMk cId="1855049730" sldId="994"/>
        </pc:sldMkLst>
      </pc:sldChg>
      <pc:sldChg chg="modSp add del mod">
        <pc:chgData name="Crystal Farh" userId="6123a469-3756-402f-a5c4-5c0a81b8cd74" providerId="ADAL" clId="{81D664D9-FDBC-49B0-BC67-BF2BE5212250}" dt="2025-09-18T21:39:41.606" v="7620" actId="47"/>
        <pc:sldMkLst>
          <pc:docMk/>
          <pc:sldMk cId="2414492870" sldId="994"/>
        </pc:sldMkLst>
      </pc:sldChg>
      <pc:sldChg chg="add">
        <pc:chgData name="Crystal Farh" userId="6123a469-3756-402f-a5c4-5c0a81b8cd74" providerId="ADAL" clId="{81D664D9-FDBC-49B0-BC67-BF2BE5212250}" dt="2025-09-18T21:38:49.854" v="7613"/>
        <pc:sldMkLst>
          <pc:docMk/>
          <pc:sldMk cId="3451259227" sldId="995"/>
        </pc:sldMkLst>
      </pc:sldChg>
      <pc:sldChg chg="modSp add mod">
        <pc:chgData name="Crystal Farh" userId="6123a469-3756-402f-a5c4-5c0a81b8cd74" providerId="ADAL" clId="{81D664D9-FDBC-49B0-BC67-BF2BE5212250}" dt="2025-09-18T21:39:38.042" v="7619" actId="1076"/>
        <pc:sldMkLst>
          <pc:docMk/>
          <pc:sldMk cId="921500487" sldId="996"/>
        </pc:sldMkLst>
        <pc:spChg chg="mod">
          <ac:chgData name="Crystal Farh" userId="6123a469-3756-402f-a5c4-5c0a81b8cd74" providerId="ADAL" clId="{81D664D9-FDBC-49B0-BC67-BF2BE5212250}" dt="2025-09-18T21:39:38.042" v="7619" actId="1076"/>
          <ac:spMkLst>
            <pc:docMk/>
            <pc:sldMk cId="921500487" sldId="996"/>
            <ac:spMk id="4" creationId="{21E93846-DCDF-966D-07C8-1E55E7DC8A8E}"/>
          </ac:spMkLst>
        </pc:spChg>
      </pc:sldChg>
      <pc:sldChg chg="modSp add mod">
        <pc:chgData name="Crystal Farh" userId="6123a469-3756-402f-a5c4-5c0a81b8cd74" providerId="ADAL" clId="{81D664D9-FDBC-49B0-BC67-BF2BE5212250}" dt="2025-09-18T21:39:30.226" v="7618" actId="1076"/>
        <pc:sldMkLst>
          <pc:docMk/>
          <pc:sldMk cId="1653678534" sldId="997"/>
        </pc:sldMkLst>
        <pc:spChg chg="mod">
          <ac:chgData name="Crystal Farh" userId="6123a469-3756-402f-a5c4-5c0a81b8cd74" providerId="ADAL" clId="{81D664D9-FDBC-49B0-BC67-BF2BE5212250}" dt="2025-09-18T21:39:30.226" v="7618" actId="1076"/>
          <ac:spMkLst>
            <pc:docMk/>
            <pc:sldMk cId="1653678534" sldId="997"/>
            <ac:spMk id="4" creationId="{2763C759-1677-31C5-5F0C-0381EDA948EE}"/>
          </ac:spMkLst>
        </pc:spChg>
      </pc:sldChg>
      <pc:sldChg chg="modSp add mod">
        <pc:chgData name="Crystal Farh" userId="6123a469-3756-402f-a5c4-5c0a81b8cd74" providerId="ADAL" clId="{81D664D9-FDBC-49B0-BC67-BF2BE5212250}" dt="2025-09-18T21:49:44.786" v="8244" actId="20577"/>
        <pc:sldMkLst>
          <pc:docMk/>
          <pc:sldMk cId="478376165" sldId="998"/>
        </pc:sldMkLst>
        <pc:spChg chg="mod">
          <ac:chgData name="Crystal Farh" userId="6123a469-3756-402f-a5c4-5c0a81b8cd74" providerId="ADAL" clId="{81D664D9-FDBC-49B0-BC67-BF2BE5212250}" dt="2025-09-18T21:49:44.786" v="8244" actId="20577"/>
          <ac:spMkLst>
            <pc:docMk/>
            <pc:sldMk cId="478376165" sldId="998"/>
            <ac:spMk id="2" creationId="{58D15BFC-2989-7591-38E0-2D3202C76D76}"/>
          </ac:spMkLst>
        </pc:spChg>
      </pc:sldChg>
      <pc:sldChg chg="modSp add mod modNotesTx">
        <pc:chgData name="Crystal Farh" userId="6123a469-3756-402f-a5c4-5c0a81b8cd74" providerId="ADAL" clId="{81D664D9-FDBC-49B0-BC67-BF2BE5212250}" dt="2025-09-18T22:33:59.371" v="10562" actId="20577"/>
        <pc:sldMkLst>
          <pc:docMk/>
          <pc:sldMk cId="4177256270" sldId="999"/>
        </pc:sldMkLst>
        <pc:spChg chg="mod">
          <ac:chgData name="Crystal Farh" userId="6123a469-3756-402f-a5c4-5c0a81b8cd74" providerId="ADAL" clId="{81D664D9-FDBC-49B0-BC67-BF2BE5212250}" dt="2025-09-18T22:33:59.371" v="10562" actId="20577"/>
          <ac:spMkLst>
            <pc:docMk/>
            <pc:sldMk cId="4177256270" sldId="999"/>
            <ac:spMk id="58" creationId="{E0A04CE3-19B0-1604-CBD1-FA95FBFDD2E5}"/>
          </ac:spMkLst>
        </pc:spChg>
        <pc:spChg chg="mod">
          <ac:chgData name="Crystal Farh" userId="6123a469-3756-402f-a5c4-5c0a81b8cd74" providerId="ADAL" clId="{81D664D9-FDBC-49B0-BC67-BF2BE5212250}" dt="2025-09-18T21:54:13.636" v="8518" actId="1076"/>
          <ac:spMkLst>
            <pc:docMk/>
            <pc:sldMk cId="4177256270" sldId="999"/>
            <ac:spMk id="77" creationId="{8570CFE4-B54A-8160-B82F-226A22037BCC}"/>
          </ac:spMkLst>
        </pc:spChg>
        <pc:spChg chg="mod">
          <ac:chgData name="Crystal Farh" userId="6123a469-3756-402f-a5c4-5c0a81b8cd74" providerId="ADAL" clId="{81D664D9-FDBC-49B0-BC67-BF2BE5212250}" dt="2025-09-18T21:54:19.552" v="8520" actId="1076"/>
          <ac:spMkLst>
            <pc:docMk/>
            <pc:sldMk cId="4177256270" sldId="999"/>
            <ac:spMk id="127" creationId="{8BB99004-E059-6F7E-A19D-6857630EE0D2}"/>
          </ac:spMkLst>
        </pc:spChg>
        <pc:grpChg chg="mod ord">
          <ac:chgData name="Crystal Farh" userId="6123a469-3756-402f-a5c4-5c0a81b8cd74" providerId="ADAL" clId="{81D664D9-FDBC-49B0-BC67-BF2BE5212250}" dt="2025-09-18T21:54:30.590" v="8524" actId="166"/>
          <ac:grpSpMkLst>
            <pc:docMk/>
            <pc:sldMk cId="4177256270" sldId="999"/>
            <ac:grpSpMk id="78" creationId="{A819F159-A413-1F0F-DB2F-1646587BE168}"/>
          </ac:grpSpMkLst>
        </pc:grpChg>
        <pc:grpChg chg="mod ord">
          <ac:chgData name="Crystal Farh" userId="6123a469-3756-402f-a5c4-5c0a81b8cd74" providerId="ADAL" clId="{81D664D9-FDBC-49B0-BC67-BF2BE5212250}" dt="2025-09-18T21:54:32.849" v="8525" actId="166"/>
          <ac:grpSpMkLst>
            <pc:docMk/>
            <pc:sldMk cId="4177256270" sldId="999"/>
            <ac:grpSpMk id="97" creationId="{0899D558-BB02-7131-EC3C-350557D3AE7F}"/>
          </ac:grpSpMkLst>
        </pc:grpChg>
        <pc:graphicFrameChg chg="mod">
          <ac:chgData name="Crystal Farh" userId="6123a469-3756-402f-a5c4-5c0a81b8cd74" providerId="ADAL" clId="{81D664D9-FDBC-49B0-BC67-BF2BE5212250}" dt="2025-09-18T21:54:03.580" v="8517" actId="1076"/>
          <ac:graphicFrameMkLst>
            <pc:docMk/>
            <pc:sldMk cId="4177256270" sldId="999"/>
            <ac:graphicFrameMk id="75" creationId="{5AD6808C-061F-D247-FE82-D82CB3BA68BE}"/>
          </ac:graphicFrameMkLst>
        </pc:graphicFrameChg>
        <pc:graphicFrameChg chg="mod">
          <ac:chgData name="Crystal Farh" userId="6123a469-3756-402f-a5c4-5c0a81b8cd74" providerId="ADAL" clId="{81D664D9-FDBC-49B0-BC67-BF2BE5212250}" dt="2025-09-18T21:54:03.580" v="8517" actId="1076"/>
          <ac:graphicFrameMkLst>
            <pc:docMk/>
            <pc:sldMk cId="4177256270" sldId="999"/>
            <ac:graphicFrameMk id="76" creationId="{633185E8-4235-1D4E-A0BA-5ACF02DE3464}"/>
          </ac:graphicFrameMkLst>
        </pc:graphicFrameChg>
      </pc:sldChg>
      <pc:sldChg chg="modSp add mod modAnim modNotesTx">
        <pc:chgData name="Crystal Farh" userId="6123a469-3756-402f-a5c4-5c0a81b8cd74" providerId="ADAL" clId="{81D664D9-FDBC-49B0-BC67-BF2BE5212250}" dt="2025-09-18T22:32:24.561" v="10434" actId="27636"/>
        <pc:sldMkLst>
          <pc:docMk/>
          <pc:sldMk cId="2027559372" sldId="1000"/>
        </pc:sldMkLst>
        <pc:spChg chg="mod">
          <ac:chgData name="Crystal Farh" userId="6123a469-3756-402f-a5c4-5c0a81b8cd74" providerId="ADAL" clId="{81D664D9-FDBC-49B0-BC67-BF2BE5212250}" dt="2025-09-18T22:32:24.561" v="10434" actId="27636"/>
          <ac:spMkLst>
            <pc:docMk/>
            <pc:sldMk cId="2027559372" sldId="1000"/>
            <ac:spMk id="2" creationId="{687CCF75-D92C-8ED4-8D46-9AC1F3194081}"/>
          </ac:spMkLst>
        </pc:spChg>
        <pc:spChg chg="mod">
          <ac:chgData name="Crystal Farh" userId="6123a469-3756-402f-a5c4-5c0a81b8cd74" providerId="ADAL" clId="{81D664D9-FDBC-49B0-BC67-BF2BE5212250}" dt="2025-09-18T22:05:48.770" v="8875" actId="6549"/>
          <ac:spMkLst>
            <pc:docMk/>
            <pc:sldMk cId="2027559372" sldId="1000"/>
            <ac:spMk id="188" creationId="{8529DE12-8F9E-B3EC-3297-CBE1AFDEDD7F}"/>
          </ac:spMkLst>
        </pc:spChg>
        <pc:spChg chg="mod">
          <ac:chgData name="Crystal Farh" userId="6123a469-3756-402f-a5c4-5c0a81b8cd74" providerId="ADAL" clId="{81D664D9-FDBC-49B0-BC67-BF2BE5212250}" dt="2025-09-18T22:00:53.212" v="8766" actId="20577"/>
          <ac:spMkLst>
            <pc:docMk/>
            <pc:sldMk cId="2027559372" sldId="1000"/>
            <ac:spMk id="190" creationId="{EB69353A-1EA7-5B2D-A44B-C8B5B305EE16}"/>
          </ac:spMkLst>
        </pc:spChg>
        <pc:spChg chg="mod">
          <ac:chgData name="Crystal Farh" userId="6123a469-3756-402f-a5c4-5c0a81b8cd74" providerId="ADAL" clId="{81D664D9-FDBC-49B0-BC67-BF2BE5212250}" dt="2025-09-18T22:02:52.759" v="8843" actId="20577"/>
          <ac:spMkLst>
            <pc:docMk/>
            <pc:sldMk cId="2027559372" sldId="1000"/>
            <ac:spMk id="192" creationId="{FE69E7CD-411D-30F2-91DB-13B614A66258}"/>
          </ac:spMkLst>
        </pc:spChg>
        <pc:spChg chg="mod">
          <ac:chgData name="Crystal Farh" userId="6123a469-3756-402f-a5c4-5c0a81b8cd74" providerId="ADAL" clId="{81D664D9-FDBC-49B0-BC67-BF2BE5212250}" dt="2025-09-18T22:08:57.826" v="8995" actId="6549"/>
          <ac:spMkLst>
            <pc:docMk/>
            <pc:sldMk cId="2027559372" sldId="1000"/>
            <ac:spMk id="194" creationId="{D93D09B6-750C-1B19-7E83-512A212CAE4E}"/>
          </ac:spMkLst>
        </pc:spChg>
      </pc:sldChg>
      <pc:sldChg chg="modSp add mod">
        <pc:chgData name="Crystal Farh" userId="6123a469-3756-402f-a5c4-5c0a81b8cd74" providerId="ADAL" clId="{81D664D9-FDBC-49B0-BC67-BF2BE5212250}" dt="2025-09-18T22:14:00.206" v="9207" actId="1076"/>
        <pc:sldMkLst>
          <pc:docMk/>
          <pc:sldMk cId="3839370164" sldId="1001"/>
        </pc:sldMkLst>
      </pc:sldChg>
      <pc:sldChg chg="add del">
        <pc:chgData name="Crystal Farh" userId="6123a469-3756-402f-a5c4-5c0a81b8cd74" providerId="ADAL" clId="{81D664D9-FDBC-49B0-BC67-BF2BE5212250}" dt="2025-09-18T22:28:36.751" v="10192" actId="2696"/>
        <pc:sldMkLst>
          <pc:docMk/>
          <pc:sldMk cId="2277006794" sldId="1002"/>
        </pc:sldMkLst>
      </pc:sldChg>
      <pc:sldChg chg="modSp add mod modNotesTx">
        <pc:chgData name="Crystal Farh" userId="6123a469-3756-402f-a5c4-5c0a81b8cd74" providerId="ADAL" clId="{81D664D9-FDBC-49B0-BC67-BF2BE5212250}" dt="2025-09-18T22:34:08.923" v="10563" actId="1076"/>
        <pc:sldMkLst>
          <pc:docMk/>
          <pc:sldMk cId="2592478702" sldId="1002"/>
        </pc:sldMkLst>
        <pc:spChg chg="mod">
          <ac:chgData name="Crystal Farh" userId="6123a469-3756-402f-a5c4-5c0a81b8cd74" providerId="ADAL" clId="{81D664D9-FDBC-49B0-BC67-BF2BE5212250}" dt="2025-09-18T22:33:41.967" v="10529" actId="1076"/>
          <ac:spMkLst>
            <pc:docMk/>
            <pc:sldMk cId="2592478702" sldId="1002"/>
            <ac:spMk id="2" creationId="{D51914C3-748F-AD81-0013-D4EE1355538D}"/>
          </ac:spMkLst>
        </pc:spChg>
        <pc:spChg chg="mod">
          <ac:chgData name="Crystal Farh" userId="6123a469-3756-402f-a5c4-5c0a81b8cd74" providerId="ADAL" clId="{81D664D9-FDBC-49B0-BC67-BF2BE5212250}" dt="2025-09-18T22:34:08.923" v="10563" actId="1076"/>
          <ac:spMkLst>
            <pc:docMk/>
            <pc:sldMk cId="2592478702" sldId="1002"/>
            <ac:spMk id="14" creationId="{CE1C41A7-1AD7-3077-738A-5F6A497313F9}"/>
          </ac:spMkLst>
        </pc:spChg>
        <pc:picChg chg="mod">
          <ac:chgData name="Crystal Farh" userId="6123a469-3756-402f-a5c4-5c0a81b8cd74" providerId="ADAL" clId="{81D664D9-FDBC-49B0-BC67-BF2BE5212250}" dt="2025-09-18T22:33:40.327" v="10528" actId="1076"/>
          <ac:picMkLst>
            <pc:docMk/>
            <pc:sldMk cId="2592478702" sldId="1002"/>
            <ac:picMk id="8" creationId="{85B5DEA6-8866-016E-A351-BC2F0D000E7E}"/>
          </ac:picMkLst>
        </pc:picChg>
      </pc:sldChg>
      <pc:sldChg chg="add">
        <pc:chgData name="Crystal Farh" userId="6123a469-3756-402f-a5c4-5c0a81b8cd74" providerId="ADAL" clId="{81D664D9-FDBC-49B0-BC67-BF2BE5212250}" dt="2025-09-18T22:28:52.700" v="10193"/>
        <pc:sldMkLst>
          <pc:docMk/>
          <pc:sldMk cId="232547080" sldId="1003"/>
        </pc:sldMkLst>
      </pc:sldChg>
      <pc:sldChg chg="add del">
        <pc:chgData name="Crystal Farh" userId="6123a469-3756-402f-a5c4-5c0a81b8cd74" providerId="ADAL" clId="{81D664D9-FDBC-49B0-BC67-BF2BE5212250}" dt="2025-09-18T22:28:36.751" v="10192" actId="2696"/>
        <pc:sldMkLst>
          <pc:docMk/>
          <pc:sldMk cId="1057714831" sldId="1003"/>
        </pc:sldMkLst>
      </pc:sldChg>
      <pc:sldChg chg="add">
        <pc:chgData name="Crystal Farh" userId="6123a469-3756-402f-a5c4-5c0a81b8cd74" providerId="ADAL" clId="{81D664D9-FDBC-49B0-BC67-BF2BE5212250}" dt="2025-09-18T22:28:52.700" v="10193"/>
        <pc:sldMkLst>
          <pc:docMk/>
          <pc:sldMk cId="2381813454" sldId="1004"/>
        </pc:sldMkLst>
      </pc:sldChg>
      <pc:sldChg chg="add del">
        <pc:chgData name="Crystal Farh" userId="6123a469-3756-402f-a5c4-5c0a81b8cd74" providerId="ADAL" clId="{81D664D9-FDBC-49B0-BC67-BF2BE5212250}" dt="2025-09-18T22:28:36.751" v="10192" actId="2696"/>
        <pc:sldMkLst>
          <pc:docMk/>
          <pc:sldMk cId="3379711317" sldId="1004"/>
        </pc:sldMkLst>
      </pc:sldChg>
      <pc:sldChg chg="add del">
        <pc:chgData name="Crystal Farh" userId="6123a469-3756-402f-a5c4-5c0a81b8cd74" providerId="ADAL" clId="{81D664D9-FDBC-49B0-BC67-BF2BE5212250}" dt="2025-09-18T22:32:06.482" v="10394"/>
        <pc:sldMkLst>
          <pc:docMk/>
          <pc:sldMk cId="4239745345" sldId="1005"/>
        </pc:sldMkLst>
      </pc:sldChg>
      <pc:sldMasterChg chg="delSldLayout">
        <pc:chgData name="Crystal Farh" userId="6123a469-3756-402f-a5c4-5c0a81b8cd74" providerId="ADAL" clId="{81D664D9-FDBC-49B0-BC67-BF2BE5212250}" dt="2025-09-18T22:38:15.457" v="10670" actId="47"/>
        <pc:sldMasterMkLst>
          <pc:docMk/>
          <pc:sldMasterMk cId="4292845018" sldId="2147483679"/>
        </pc:sldMasterMkLst>
        <pc:sldLayoutChg chg="del">
          <pc:chgData name="Crystal Farh" userId="6123a469-3756-402f-a5c4-5c0a81b8cd74" providerId="ADAL" clId="{81D664D9-FDBC-49B0-BC67-BF2BE5212250}" dt="2025-09-18T22:38:15.457" v="10670" actId="47"/>
          <pc:sldLayoutMkLst>
            <pc:docMk/>
            <pc:sldMasterMk cId="4292845018" sldId="2147483679"/>
            <pc:sldLayoutMk cId="4240455109" sldId="214748387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742"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1"/>
            <a:ext cx="2982742" cy="466725"/>
          </a:xfrm>
          <a:prstGeom prst="rect">
            <a:avLst/>
          </a:prstGeom>
        </p:spPr>
        <p:txBody>
          <a:bodyPr vert="horz" lIns="91440" tIns="45720" rIns="91440" bIns="45720" rtlCol="0"/>
          <a:lstStyle>
            <a:lvl1pPr algn="r">
              <a:defRPr sz="1200"/>
            </a:lvl1pPr>
          </a:lstStyle>
          <a:p>
            <a:fld id="{B61CA049-04D1-4723-BE1B-1A5D1B417ED8}" type="datetimeFigureOut">
              <a:rPr lang="en-US" smtClean="0"/>
              <a:t>9/24/2025</a:t>
            </a:fld>
            <a:endParaRPr lang="en-US"/>
          </a:p>
        </p:txBody>
      </p:sp>
      <p:sp>
        <p:nvSpPr>
          <p:cNvPr id="4" name="Footer Placeholder 3"/>
          <p:cNvSpPr>
            <a:spLocks noGrp="1"/>
          </p:cNvSpPr>
          <p:nvPr>
            <p:ph type="ftr" sz="quarter" idx="2"/>
          </p:nvPr>
        </p:nvSpPr>
        <p:spPr>
          <a:xfrm>
            <a:off x="1" y="8829676"/>
            <a:ext cx="2982742"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6"/>
            <a:ext cx="2982742" cy="466725"/>
          </a:xfrm>
          <a:prstGeom prst="rect">
            <a:avLst/>
          </a:prstGeom>
        </p:spPr>
        <p:txBody>
          <a:bodyPr vert="horz" lIns="91440" tIns="45720" rIns="91440" bIns="45720" rtlCol="0" anchor="b"/>
          <a:lstStyle>
            <a:lvl1pPr algn="r">
              <a:defRPr sz="1200"/>
            </a:lvl1pPr>
          </a:lstStyle>
          <a:p>
            <a:fld id="{215A0AF4-132A-4D18-AEDF-2A8411036E2D}" type="slidenum">
              <a:rPr lang="en-US" smtClean="0"/>
              <a:t>‹#›</a:t>
            </a:fld>
            <a:endParaRPr lang="en-US"/>
          </a:p>
        </p:txBody>
      </p:sp>
    </p:spTree>
    <p:extLst>
      <p:ext uri="{BB962C8B-B14F-4D97-AF65-F5344CB8AC3E}">
        <p14:creationId xmlns:p14="http://schemas.microsoft.com/office/powerpoint/2010/main" val="331738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F6A4F0D6-0459-42A2-B220-B2D29E08FD38}" type="datetimeFigureOut">
              <a:rPr lang="en-US" smtClean="0"/>
              <a:t>9/24/2025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A8DC74E6-8D34-4E3D-B7BC-49E9DC6925B9}" type="slidenum">
              <a:rPr lang="en-US" smtClean="0"/>
              <a:t>‹#›</a:t>
            </a:fld>
            <a:endParaRPr lang="en-US"/>
          </a:p>
        </p:txBody>
      </p:sp>
    </p:spTree>
    <p:extLst>
      <p:ext uri="{BB962C8B-B14F-4D97-AF65-F5344CB8AC3E}">
        <p14:creationId xmlns:p14="http://schemas.microsoft.com/office/powerpoint/2010/main" val="106128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ruity.com/test/big-five-personality-te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theglobeandmail.com/report-on-business/economy/growth/how-outsiders-solve-problems-that-stump-experts/article4104220/?page=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Excited to be here to talk about leadership</a:t>
            </a:r>
          </a:p>
          <a:p>
            <a:r>
              <a:rPr lang="en-US"/>
              <a:t>For the past 15 years, I’ve studied and taught and consulted on various facets of this topic</a:t>
            </a:r>
          </a:p>
          <a:p>
            <a:r>
              <a:rPr lang="en-US"/>
              <a:t>Including authentic leadership, team leadership, creative leadership</a:t>
            </a:r>
          </a:p>
          <a:p>
            <a:r>
              <a:rPr lang="en-US"/>
              <a:t>But what that bio does not tell you is my own experience with scaling came right from home</a:t>
            </a:r>
          </a:p>
          <a:p>
            <a:endParaRPr lang="en-US"/>
          </a:p>
        </p:txBody>
      </p:sp>
      <p:sp>
        <p:nvSpPr>
          <p:cNvPr id="4" name="Slide Number Placeholder 3"/>
          <p:cNvSpPr>
            <a:spLocks noGrp="1"/>
          </p:cNvSpPr>
          <p:nvPr>
            <p:ph type="sldNum" sz="quarter" idx="5"/>
          </p:nvPr>
        </p:nvSpPr>
        <p:spPr/>
        <p:txBody>
          <a:bodyPr/>
          <a:lstStyle/>
          <a:p>
            <a:fld id="{A8DC74E6-8D34-4E3D-B7BC-49E9DC6925B9}" type="slidenum">
              <a:rPr lang="en-US" smtClean="0"/>
              <a:t>1</a:t>
            </a:fld>
            <a:endParaRPr lang="en-US"/>
          </a:p>
        </p:txBody>
      </p:sp>
    </p:spTree>
    <p:extLst>
      <p:ext uri="{BB962C8B-B14F-4D97-AF65-F5344CB8AC3E}">
        <p14:creationId xmlns:p14="http://schemas.microsoft.com/office/powerpoint/2010/main" val="156446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27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Research has also shown that when one of the reasons for getting entrepreneurship is the “kingdom” motivation, growth can be hard… because most of the time, growth means giving up control in order to attain more riches. This can present a real barrier to growth, unless you come to terms with the fact that you might have to give up control.</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1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700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“Rich”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build wealth (greater financial gains, lesser control)</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“King”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enable them to maintain control o the startup (greater control, lesser financial gains)</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Which are you?</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7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“Rich”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build wealth (greater financial gains, lesser control)</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“King”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enable them to maintain control o the startup (greater control, lesser financial gains)</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Which are you?</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65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“Rich”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build wealth (greater financial gains, lesser control)</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“King”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enable them to maintain control o the startup (greater control, lesser financial gains)</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Which are you?</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86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“Rich”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build wealth (greater financial gains, lesser control)</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“King”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enable them to maintain control o the startup (greater control, lesser financial gains)</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Which are you?</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689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“Rich”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build wealth (greater financial gains, lesser control)</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“King” – </a:t>
            </a: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founders who consistently make decisions that enable them to maintain control o the startup (greater control, lesser financial gains)</a:t>
            </a: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lang="en-US" sz="1200" b="1">
              <a:solidFill>
                <a:srgbClr val="33006F"/>
              </a:solidFill>
              <a:latin typeface="Californian FB" pitchFamily="18" charset="0"/>
              <a:cs typeface="Arial" pitchFamily="34" charset="0"/>
            </a:endParaRPr>
          </a:p>
          <a:p>
            <a:pPr marL="0" marR="0" lvl="0" indent="0" algn="just"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12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Which are you?</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11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32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9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Folks often talk about entrepreneurs and their businesses like parents and their babies.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I hope you won’t mind if I share these family photos.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Because as I was putting together the materials for today’s session, I couldn’t help but notice how many parallels there were between scaling a business and growing a family.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 forced me to grow as a parent/leader: no more undivided attention and resources for one child; I had to be willing to shift my mindset from being person-centric to system-centric, establishing routines, responsibilities, and systems to manage the household. Scaling a business similarly requires shifting from doing all the work to building a system that others can operate. That involves putting processes into place, delegating tasks, and shifting from tactics to strategy.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 forced me to grow my team: I needed to get childcare providers, tutors and coaches, and grandparents involved. I needed to figure out which team members were best positioned to meet each individual’s unique needs, which by the way, evolve; and I needed to work through inevitable conflict between parties (e.g., husband and in-laws) and get everyone to play as a team. Scaling a business similarly requires building your team, plugging skill gaps with new hires, and managing potential </a:t>
            </a:r>
            <a:r>
              <a:rPr lang="en-US" sz="1800" err="1">
                <a:effectLst/>
                <a:latin typeface="Calibri" panose="020F0502020204030204" pitchFamily="34" charset="0"/>
                <a:ea typeface="Calibri" panose="020F0502020204030204" pitchFamily="34" charset="0"/>
                <a:cs typeface="Times New Roman" panose="02020603050405020304" pitchFamily="18" charset="0"/>
              </a:rPr>
              <a:t>faultlines</a:t>
            </a:r>
            <a:r>
              <a:rPr lang="en-US" sz="1800">
                <a:effectLst/>
                <a:latin typeface="Calibri" panose="020F0502020204030204" pitchFamily="34" charset="0"/>
                <a:ea typeface="Calibri" panose="020F0502020204030204" pitchFamily="34" charset="0"/>
                <a:cs typeface="Times New Roman" panose="02020603050405020304" pitchFamily="18" charset="0"/>
              </a:rPr>
              <a:t> between the existing “old guard” and “new blood.”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 it forced me to constantly be in a place of continuous learning and adaptation: Kids grow up, their needs change. That means as a family we have to constantly reinvest to stay healthy and functional, while also retaining a “family brand” of values, rituals, and shared culture that is core to our identity. Scaling a business requires constantly innovating, being ready to adjust structures and priorities to meet new challenges and stay competitive in the market, while also defining and reinforcing a company culture that serves as a moral compass for decision-making and help the company grow cohesively as new employees join.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045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563C1"/>
                </a:solidFill>
                <a:effectLst/>
                <a:latin typeface="Calibri" panose="020F0502020204030204" pitchFamily="34" charset="0"/>
                <a:hlinkClick r:id="rId3"/>
              </a:rPr>
              <a:t>https://www.truity.com/test/big-five-personality-test</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269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F618-8D7D-02FD-0513-0AA714FA1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2A596-9E68-66A8-BDFB-688BB8CC4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7CA13-AB07-E580-4A58-6C9EFD18EFB1}"/>
              </a:ext>
            </a:extLst>
          </p:cNvPr>
          <p:cNvSpPr>
            <a:spLocks noGrp="1"/>
          </p:cNvSpPr>
          <p:nvPr>
            <p:ph type="body" idx="1"/>
          </p:nvPr>
        </p:nvSpPr>
        <p:spPr/>
        <p:txBody>
          <a:bodyPr/>
          <a:lstStyle/>
          <a:p>
            <a:r>
              <a:rPr lang="en-US"/>
              <a:t>Email all material a week before (printouts etc., </a:t>
            </a:r>
            <a:r>
              <a:rPr lang="en-US" err="1"/>
              <a:t>powerpoints</a:t>
            </a:r>
            <a:r>
              <a:rPr lang="en-US"/>
              <a:t>)</a:t>
            </a:r>
          </a:p>
          <a:p>
            <a:r>
              <a:rPr lang="en-US"/>
              <a:t>9 a.m. actual content start but be there at 8</a:t>
            </a:r>
          </a:p>
          <a:p>
            <a:r>
              <a:rPr lang="en-US"/>
              <a:t>Take an hour ½ lunch somewhere in there</a:t>
            </a:r>
          </a:p>
          <a:p>
            <a:r>
              <a:rPr lang="en-US"/>
              <a:t>End at 5 </a:t>
            </a:r>
          </a:p>
          <a:p>
            <a:r>
              <a:rPr lang="en-US"/>
              <a:t>N = 50</a:t>
            </a:r>
          </a:p>
          <a:p>
            <a:endParaRPr lang="en-US"/>
          </a:p>
          <a:p>
            <a:r>
              <a:rPr lang="en-US"/>
              <a:t>I’m going there are at least three ways in which your mindset has to shift, has to grow.</a:t>
            </a:r>
          </a:p>
          <a:p>
            <a:r>
              <a:rPr lang="en-US"/>
              <a:t>One is, growing who you are as a leader.</a:t>
            </a:r>
          </a:p>
          <a:p>
            <a:r>
              <a:rPr lang="en-US"/>
              <a:t>Two is, growing your team. </a:t>
            </a:r>
          </a:p>
          <a:p>
            <a:r>
              <a:rPr lang="en-US"/>
              <a:t>Three is, growing  </a:t>
            </a:r>
          </a:p>
        </p:txBody>
      </p:sp>
      <p:sp>
        <p:nvSpPr>
          <p:cNvPr id="4" name="Slide Number Placeholder 3">
            <a:extLst>
              <a:ext uri="{FF2B5EF4-FFF2-40B4-BE49-F238E27FC236}">
                <a16:creationId xmlns:a16="http://schemas.microsoft.com/office/drawing/2014/main" id="{886EFF2F-745A-9DF1-3760-385850948B47}"/>
              </a:ext>
            </a:extLst>
          </p:cNvPr>
          <p:cNvSpPr>
            <a:spLocks noGrp="1"/>
          </p:cNvSpPr>
          <p:nvPr>
            <p:ph type="sldNum" sz="quarter" idx="10"/>
          </p:nvPr>
        </p:nvSpPr>
        <p:spPr/>
        <p:txBody>
          <a:bodyPr/>
          <a:lstStyle/>
          <a:p>
            <a:fld id="{A8DC74E6-8D34-4E3D-B7BC-49E9DC6925B9}" type="slidenum">
              <a:rPr lang="en-US" smtClean="0"/>
              <a:t>21</a:t>
            </a:fld>
            <a:endParaRPr lang="en-US"/>
          </a:p>
        </p:txBody>
      </p:sp>
    </p:spTree>
    <p:extLst>
      <p:ext uri="{BB962C8B-B14F-4D97-AF65-F5344CB8AC3E}">
        <p14:creationId xmlns:p14="http://schemas.microsoft.com/office/powerpoint/2010/main" val="53613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815A-7E50-6F18-6C0A-29BA70553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02A60-73C5-1657-4DE3-E69F7554F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108EF-02FA-0BF4-FA3A-CC4EEDEC3EBC}"/>
              </a:ext>
            </a:extLst>
          </p:cNvPr>
          <p:cNvSpPr>
            <a:spLocks noGrp="1"/>
          </p:cNvSpPr>
          <p:nvPr>
            <p:ph type="body" idx="1"/>
          </p:nvPr>
        </p:nvSpPr>
        <p:spPr/>
        <p:txBody>
          <a:bodyPr/>
          <a:lstStyle/>
          <a:p>
            <a:r>
              <a:rPr lang="en-US"/>
              <a:t>Human capital includes the explicit knowledge derived from formal education and the tacit skills derived from prior experience. Relevant skills might be technical know-how, sales, marketing, business development, financial knowledge, and industry experience.</a:t>
            </a:r>
          </a:p>
          <a:p>
            <a:endParaRPr lang="en-US"/>
          </a:p>
          <a:p>
            <a:r>
              <a:rPr lang="en-US"/>
              <a:t>Social capital refers to the benefits derived from one’s place in information and communication networks. New startups need to reach out to recruit employees, establish relationships with potential partners, meet potential investors, and gain access to many outside resources. </a:t>
            </a:r>
          </a:p>
          <a:p>
            <a:endParaRPr lang="en-US"/>
          </a:p>
          <a:p>
            <a:r>
              <a:rPr lang="en-US"/>
              <a:t>Financial capital refers to the money or other tangible resources that can be used in the founding process. Bringing on team members who have their own financial capital to invest can help. </a:t>
            </a:r>
          </a:p>
        </p:txBody>
      </p:sp>
      <p:sp>
        <p:nvSpPr>
          <p:cNvPr id="4" name="Slide Number Placeholder 3">
            <a:extLst>
              <a:ext uri="{FF2B5EF4-FFF2-40B4-BE49-F238E27FC236}">
                <a16:creationId xmlns:a16="http://schemas.microsoft.com/office/drawing/2014/main" id="{F8A59F17-303A-4183-681B-1C2BBECAD03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0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fornian FB" pitchFamily="18" charset="0"/>
                <a:cs typeface="Arial" pitchFamily="34" charset="0"/>
              </a:rPr>
              <a:t>“It is crucial for founder-CEOs not only to diagnose and correct the problems that arise from hiring the wrong person, but also to anticipate when a hiring decision that was good at the time may need to be rethought because the startup has arrived at a new stage of development.”</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88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fornian FB" pitchFamily="18" charset="0"/>
                <a:cs typeface="Arial" pitchFamily="34" charset="0"/>
              </a:rPr>
              <a:t>5 minutes - Simplex Solutions Worksheet 3</a:t>
            </a:r>
          </a:p>
          <a:p>
            <a:endParaRPr lang="en-US"/>
          </a:p>
          <a:p>
            <a:r>
              <a:rPr lang="en-US"/>
              <a:t>Research on diversity suggests that it has opposing effects. On the plus</a:t>
            </a:r>
            <a:r>
              <a:rPr lang="en-US" baseline="0"/>
              <a:t> side, diversity helps teams process information. It increases the amount of available information and thus can help teams achieve better and more creative solutions.</a:t>
            </a:r>
          </a:p>
          <a:p>
            <a:endParaRPr lang="en-US" baseline="0"/>
          </a:p>
          <a:p>
            <a:r>
              <a:rPr lang="en-US" baseline="0"/>
              <a:t>On the minus side, diversity can cause people in teams to categorize each other into social groups. This makes it difficult for teams to communicate and cooperate because they don’t really trust the team members that they perceive to be in different social categories from themselves.</a:t>
            </a:r>
            <a:endParaRPr lang="en-US"/>
          </a:p>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24</a:t>
            </a:fld>
            <a:endParaRPr lang="en-US"/>
          </a:p>
        </p:txBody>
      </p:sp>
    </p:spTree>
    <p:extLst>
      <p:ext uri="{BB962C8B-B14F-4D97-AF65-F5344CB8AC3E}">
        <p14:creationId xmlns:p14="http://schemas.microsoft.com/office/powerpoint/2010/main" val="247490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25</a:t>
            </a:fld>
            <a:endParaRPr lang="en-US"/>
          </a:p>
        </p:txBody>
      </p:sp>
    </p:spTree>
    <p:extLst>
      <p:ext uri="{BB962C8B-B14F-4D97-AF65-F5344CB8AC3E}">
        <p14:creationId xmlns:p14="http://schemas.microsoft.com/office/powerpoint/2010/main" val="4170111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D5156"/>
                </a:solidFill>
                <a:effectLst/>
                <a:latin typeface="Roboto" panose="02000000000000000000" pitchFamily="2" charset="0"/>
              </a:rPr>
              <a:t>Birchbox is a New York City-based online monthly subscription service that sends its subscribers a box of four to five selected samples of makeup, or other beauty related products. The products include skincare items, perfumes, organic based products, and various other cosmetics.</a:t>
            </a:r>
            <a:endParaRPr lang="en-US"/>
          </a:p>
        </p:txBody>
      </p:sp>
      <p:sp>
        <p:nvSpPr>
          <p:cNvPr id="4" name="Slide Number Placeholder 3"/>
          <p:cNvSpPr>
            <a:spLocks noGrp="1"/>
          </p:cNvSpPr>
          <p:nvPr>
            <p:ph type="sldNum" sz="quarter" idx="5"/>
          </p:nvPr>
        </p:nvSpPr>
        <p:spPr/>
        <p:txBody>
          <a:bodyPr/>
          <a:lstStyle/>
          <a:p>
            <a:fld id="{A8DC74E6-8D34-4E3D-B7BC-49E9DC6925B9}" type="slidenum">
              <a:rPr lang="en-US" smtClean="0"/>
              <a:t>26</a:t>
            </a:fld>
            <a:endParaRPr lang="en-US"/>
          </a:p>
        </p:txBody>
      </p:sp>
    </p:spTree>
    <p:extLst>
      <p:ext uri="{BB962C8B-B14F-4D97-AF65-F5344CB8AC3E}">
        <p14:creationId xmlns:p14="http://schemas.microsoft.com/office/powerpoint/2010/main" val="3939715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27</a:t>
            </a:fld>
            <a:endParaRPr lang="en-US"/>
          </a:p>
        </p:txBody>
      </p:sp>
    </p:spTree>
    <p:extLst>
      <p:ext uri="{BB962C8B-B14F-4D97-AF65-F5344CB8AC3E}">
        <p14:creationId xmlns:p14="http://schemas.microsoft.com/office/powerpoint/2010/main" val="2837349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28</a:t>
            </a:fld>
            <a:endParaRPr lang="en-US"/>
          </a:p>
        </p:txBody>
      </p:sp>
    </p:spTree>
    <p:extLst>
      <p:ext uri="{BB962C8B-B14F-4D97-AF65-F5344CB8AC3E}">
        <p14:creationId xmlns:p14="http://schemas.microsoft.com/office/powerpoint/2010/main" val="393335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29</a:t>
            </a:fld>
            <a:endParaRPr lang="en-US"/>
          </a:p>
        </p:txBody>
      </p:sp>
    </p:spTree>
    <p:extLst>
      <p:ext uri="{BB962C8B-B14F-4D97-AF65-F5344CB8AC3E}">
        <p14:creationId xmlns:p14="http://schemas.microsoft.com/office/powerpoint/2010/main" val="316711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757E5-4242-041D-DB85-3A9D1FDCA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75E43-2F29-8D4D-6384-506AD5022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56A2F-12B8-9DDF-023D-3B883F4CEF18}"/>
              </a:ext>
            </a:extLst>
          </p:cNvPr>
          <p:cNvSpPr>
            <a:spLocks noGrp="1"/>
          </p:cNvSpPr>
          <p:nvPr>
            <p:ph type="body" idx="1"/>
          </p:nvPr>
        </p:nvSpPr>
        <p:spPr/>
        <p:txBody>
          <a:bodyPr/>
          <a:lstStyle/>
          <a:p>
            <a:r>
              <a:rPr lang="en-US"/>
              <a:t>Email all material a week before (printouts etc., </a:t>
            </a:r>
            <a:r>
              <a:rPr lang="en-US" err="1"/>
              <a:t>powerpoints</a:t>
            </a:r>
            <a:r>
              <a:rPr lang="en-US"/>
              <a:t>)</a:t>
            </a:r>
          </a:p>
          <a:p>
            <a:r>
              <a:rPr lang="en-US"/>
              <a:t>9 a.m. actual content start but be there at 8</a:t>
            </a:r>
          </a:p>
          <a:p>
            <a:r>
              <a:rPr lang="en-US"/>
              <a:t>Take an hour ½ lunch somewhere in there</a:t>
            </a:r>
          </a:p>
          <a:p>
            <a:r>
              <a:rPr lang="en-US"/>
              <a:t>End at 5 </a:t>
            </a:r>
          </a:p>
          <a:p>
            <a:r>
              <a:rPr lang="en-US"/>
              <a:t>N = 50</a:t>
            </a:r>
          </a:p>
          <a:p>
            <a:endParaRPr lang="en-US"/>
          </a:p>
          <a:p>
            <a:r>
              <a:rPr lang="en-US"/>
              <a:t>I’m going there are at least three ways in which your mindset has to shift, has to grow.</a:t>
            </a:r>
          </a:p>
          <a:p>
            <a:r>
              <a:rPr lang="en-US"/>
              <a:t>One is, growing who you are as a leader.</a:t>
            </a:r>
          </a:p>
          <a:p>
            <a:r>
              <a:rPr lang="en-US"/>
              <a:t>Two is, growing your team. </a:t>
            </a:r>
          </a:p>
          <a:p>
            <a:r>
              <a:rPr lang="en-US"/>
              <a:t>Three is, growing  </a:t>
            </a:r>
          </a:p>
        </p:txBody>
      </p:sp>
      <p:sp>
        <p:nvSpPr>
          <p:cNvPr id="4" name="Slide Number Placeholder 3">
            <a:extLst>
              <a:ext uri="{FF2B5EF4-FFF2-40B4-BE49-F238E27FC236}">
                <a16:creationId xmlns:a16="http://schemas.microsoft.com/office/drawing/2014/main" id="{A7DD906D-E10E-94AA-862D-A0AB31BE2792}"/>
              </a:ext>
            </a:extLst>
          </p:cNvPr>
          <p:cNvSpPr>
            <a:spLocks noGrp="1"/>
          </p:cNvSpPr>
          <p:nvPr>
            <p:ph type="sldNum" sz="quarter" idx="10"/>
          </p:nvPr>
        </p:nvSpPr>
        <p:spPr/>
        <p:txBody>
          <a:bodyPr/>
          <a:lstStyle/>
          <a:p>
            <a:fld id="{A8DC74E6-8D34-4E3D-B7BC-49E9DC6925B9}" type="slidenum">
              <a:rPr lang="en-US" smtClean="0"/>
              <a:t>3</a:t>
            </a:fld>
            <a:endParaRPr lang="en-US"/>
          </a:p>
        </p:txBody>
      </p:sp>
    </p:spTree>
    <p:extLst>
      <p:ext uri="{BB962C8B-B14F-4D97-AF65-F5344CB8AC3E}">
        <p14:creationId xmlns:p14="http://schemas.microsoft.com/office/powerpoint/2010/main" val="426018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3806-99C3-D79E-BD01-4741EFE16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FF9FD-EDE2-7127-7C17-92EF7E6CE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BA5FE-07A3-3725-42CF-3E4AAC889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989B76-9D78-ADAF-1AFA-38E633A5227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093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48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F7C1D-1051-B8E8-7E6D-994770FD1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D5405-60B6-78D9-28A1-22B1AE2AE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7450C-927A-3D2A-0617-1F8C956A9A33}"/>
              </a:ext>
            </a:extLst>
          </p:cNvPr>
          <p:cNvSpPr>
            <a:spLocks noGrp="1"/>
          </p:cNvSpPr>
          <p:nvPr>
            <p:ph type="body" idx="1"/>
          </p:nvPr>
        </p:nvSpPr>
        <p:spPr/>
        <p:txBody>
          <a:bodyPr/>
          <a:lstStyle/>
          <a:p>
            <a:r>
              <a:rPr lang="en-US"/>
              <a:t>Email all material a week before (printouts etc., </a:t>
            </a:r>
            <a:r>
              <a:rPr lang="en-US" err="1"/>
              <a:t>powerpoints</a:t>
            </a:r>
            <a:r>
              <a:rPr lang="en-US"/>
              <a:t>)</a:t>
            </a:r>
          </a:p>
          <a:p>
            <a:r>
              <a:rPr lang="en-US"/>
              <a:t>9 a.m. actual content start but be there at 8</a:t>
            </a:r>
          </a:p>
          <a:p>
            <a:r>
              <a:rPr lang="en-US"/>
              <a:t>Take an hour ½ lunch somewhere in there</a:t>
            </a:r>
          </a:p>
          <a:p>
            <a:r>
              <a:rPr lang="en-US"/>
              <a:t>End at 5 </a:t>
            </a:r>
          </a:p>
          <a:p>
            <a:r>
              <a:rPr lang="en-US"/>
              <a:t>N = 50</a:t>
            </a:r>
          </a:p>
          <a:p>
            <a:endParaRPr lang="en-US"/>
          </a:p>
          <a:p>
            <a:r>
              <a:rPr lang="en-US"/>
              <a:t>I’m going there are at least three ways in which your mindset has to shift, has to grow.</a:t>
            </a:r>
          </a:p>
          <a:p>
            <a:r>
              <a:rPr lang="en-US"/>
              <a:t>One is, growing who you are as a leader.</a:t>
            </a:r>
          </a:p>
          <a:p>
            <a:r>
              <a:rPr lang="en-US"/>
              <a:t>Two is, growing your team. </a:t>
            </a:r>
          </a:p>
          <a:p>
            <a:r>
              <a:rPr lang="en-US"/>
              <a:t>Three is, growing  </a:t>
            </a:r>
          </a:p>
        </p:txBody>
      </p:sp>
      <p:sp>
        <p:nvSpPr>
          <p:cNvPr id="4" name="Slide Number Placeholder 3">
            <a:extLst>
              <a:ext uri="{FF2B5EF4-FFF2-40B4-BE49-F238E27FC236}">
                <a16:creationId xmlns:a16="http://schemas.microsoft.com/office/drawing/2014/main" id="{EFD398D2-66DE-80A6-6054-D7E536C62F7E}"/>
              </a:ext>
            </a:extLst>
          </p:cNvPr>
          <p:cNvSpPr>
            <a:spLocks noGrp="1"/>
          </p:cNvSpPr>
          <p:nvPr>
            <p:ph type="sldNum" sz="quarter" idx="10"/>
          </p:nvPr>
        </p:nvSpPr>
        <p:spPr/>
        <p:txBody>
          <a:bodyPr/>
          <a:lstStyle/>
          <a:p>
            <a:fld id="{A8DC74E6-8D34-4E3D-B7BC-49E9DC6925B9}" type="slidenum">
              <a:rPr lang="en-US" smtClean="0"/>
              <a:t>32</a:t>
            </a:fld>
            <a:endParaRPr lang="en-US"/>
          </a:p>
        </p:txBody>
      </p:sp>
    </p:spTree>
    <p:extLst>
      <p:ext uri="{BB962C8B-B14F-4D97-AF65-F5344CB8AC3E}">
        <p14:creationId xmlns:p14="http://schemas.microsoft.com/office/powerpoint/2010/main" val="3425467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Clr>
                <a:schemeClr val="tx1"/>
              </a:buClr>
              <a:buFont typeface="Wingdings" pitchFamily="2" charset="2"/>
              <a:buChar char="v"/>
            </a:pPr>
            <a:r>
              <a:rPr lang="en-US" sz="1200">
                <a:solidFill>
                  <a:schemeClr val="tx1"/>
                </a:solidFill>
                <a:latin typeface="Californian FB" pitchFamily="18" charset="0"/>
                <a:cs typeface="Arial" pitchFamily="34" charset="0"/>
              </a:rPr>
              <a:t>Occurs in individuals</a:t>
            </a:r>
          </a:p>
          <a:p>
            <a:pPr marL="457200" indent="-457200" algn="l">
              <a:buClr>
                <a:schemeClr val="tx1"/>
              </a:buClr>
              <a:buFont typeface="Wingdings" pitchFamily="2" charset="2"/>
              <a:buChar char="v"/>
            </a:pPr>
            <a:r>
              <a:rPr lang="en-US" sz="1200">
                <a:solidFill>
                  <a:schemeClr val="tx1"/>
                </a:solidFill>
                <a:latin typeface="Californian FB" pitchFamily="18" charset="0"/>
                <a:cs typeface="Arial" pitchFamily="34" charset="0"/>
              </a:rPr>
              <a:t>Catalyzed in teams </a:t>
            </a:r>
          </a:p>
          <a:p>
            <a:pPr marL="457200" indent="-457200" algn="l">
              <a:buClr>
                <a:schemeClr val="tx1"/>
              </a:buClr>
              <a:buFont typeface="Wingdings" pitchFamily="2" charset="2"/>
              <a:buChar char="v"/>
            </a:pPr>
            <a:r>
              <a:rPr lang="en-US" sz="1200">
                <a:solidFill>
                  <a:schemeClr val="tx1"/>
                </a:solidFill>
                <a:latin typeface="Californian FB" pitchFamily="18" charset="0"/>
                <a:cs typeface="Arial" pitchFamily="34" charset="0"/>
              </a:rPr>
              <a:t>Nurtured by leaders</a:t>
            </a:r>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4485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This challenge has been conducted by tens of thousands of people in every continent, from the CFOs of the Fortune 50 to Students at all levels. The lessons learned are universal.</a:t>
            </a:r>
          </a:p>
          <a:p>
            <a:r>
              <a:rPr lang="en-US">
                <a:effectLst/>
              </a:rPr>
              <a:t>Prizes: standing ovation</a:t>
            </a:r>
          </a:p>
          <a:p>
            <a:r>
              <a:rPr lang="en-US">
                <a:effectLst/>
              </a:rPr>
              <a:t>Play music</a:t>
            </a:r>
            <a:r>
              <a:rPr lang="en-US" baseline="0">
                <a:effectLst/>
              </a:rPr>
              <a:t> when they’re playing: https://www.youtube.com/watch?v=soXQiu5Nrn4</a:t>
            </a:r>
          </a:p>
          <a:p>
            <a:r>
              <a:rPr lang="en-US" baseline="0">
                <a:effectLst/>
              </a:rPr>
              <a:t>Display timer as they’re going: https://www.youtube.com/watch?v=tJan3T4h5ok</a:t>
            </a:r>
          </a:p>
          <a:p>
            <a:endParaRPr lang="en-US" baseline="0">
              <a:effectLst/>
            </a:endParaRPr>
          </a:p>
          <a:p>
            <a:r>
              <a:rPr lang="en-US" baseline="0">
                <a:effectLst/>
              </a:rPr>
              <a:t>17 people = 3 + 3 + 3 + 4 + 4</a:t>
            </a:r>
          </a:p>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34</a:t>
            </a:fld>
            <a:endParaRPr lang="en-US"/>
          </a:p>
        </p:txBody>
      </p:sp>
    </p:spTree>
    <p:extLst>
      <p:ext uri="{BB962C8B-B14F-4D97-AF65-F5344CB8AC3E}">
        <p14:creationId xmlns:p14="http://schemas.microsoft.com/office/powerpoint/2010/main" val="1501659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http://www.threestonesconsulting.com/lessons-learned-from-the-marshmallow-challenge/</a:t>
            </a:r>
          </a:p>
          <a:p>
            <a:endParaRPr lang="en-US"/>
          </a:p>
          <a:p>
            <a:endParaRPr lang="en-US"/>
          </a:p>
          <a:p>
            <a:r>
              <a:rPr lang="en-US" err="1"/>
              <a:t>Dell’Acqua</a:t>
            </a:r>
            <a:r>
              <a:rPr lang="en-US"/>
              <a:t> et al. (2025): </a:t>
            </a:r>
            <a:r>
              <a:rPr lang="en-US" sz="1200" b="0" i="0" kern="1200">
                <a:solidFill>
                  <a:schemeClr val="tx1"/>
                </a:solidFill>
                <a:effectLst/>
                <a:latin typeface="+mn-lt"/>
                <a:ea typeface="+mn-ea"/>
                <a:cs typeface="+mn-cs"/>
              </a:rPr>
              <a:t>We examine how artificial intelligence transforms the core pillars of collaboration—performance, expertise sharing, and social engagement—through a pre-registered field experiment with 776 professionals at Procter &amp; Gamble, a global consumer packaged goods company. Working on real product innovation challenges, professionals were randomly assigned to work either with or without AI, and either individually or with another professional in new product development teams. Our findings reveal that AI significantly enhances performance: individuals with AI matched the performance of teams without AI, demonstrating that AI can effectively replicate certain benefits of human collaboration. Moreover, AI breaks down functional silos. Without AI, R&amp;D professionals tended to suggest more technical solutions, while Commercial professionals leaned towards commercially-oriented proposals. Professionals using AI produced balanced solutions, regardless of their professional background. Finally, AI’s language-based interface prompted more positive self-reported emotional responses among participants, suggesting it can fulfill part of the social and motivational role traditionally offered by human teammates. Our results suggest that AI adoption at scale in knowledge work reshapes not only performance but also how expertise and social connectivity manifest within teams, compelling organizations to rethink the very structure of collaborative work.</a:t>
            </a:r>
          </a:p>
          <a:p>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Dell’Acqua</a:t>
            </a:r>
            <a:r>
              <a:rPr lang="en-US" sz="1200" b="0" i="0" kern="1200">
                <a:solidFill>
                  <a:schemeClr val="tx1"/>
                </a:solidFill>
                <a:effectLst/>
                <a:latin typeface="+mn-lt"/>
                <a:ea typeface="+mn-ea"/>
                <a:cs typeface="+mn-cs"/>
              </a:rPr>
              <a:t> et al. (2023): The public release of Large Language Models (LLMs) has sparked tremendous interest in how humans will use Artificial Intelligence (AI) to accomplish a variety of tasks. In our study conducted with Boston Consulting Group, a global management consulting firm, we examine the performance implications of AI on realistic, complex, and knowledge-intensive tasks. The pre-registered experiment involved 758 consultants comprising about 7% of the individual contributor-level consultants at the company. After establishing a performance baseline on a similar task, subjects were randomly assigned to one of three conditions: no AI access, GPT-4 AI access, or GPT-4 AI access with a prompt engineering overview. We suggest that the capabilities of AI create a “jagged technological frontier” where some tasks are easily done by AI, while others, though seemingly similar in difficulty level, are outside the current capability of AI. For each one of a set of 18 realistic consulting tasks within the frontier of AI capabilities, consultants using AI were significantly more productive (they completed 12.2% more tasks on average, and completed task 25.1% more quickly), and produced significantly higher quality results (more than 40% higher quality compared to a control group). Consultants across the skills distribution benefited significantly from having AI augmentation, with those below the average performance threshold increasing by 43% and those above increasing by 17% compared to their own scores. </a:t>
            </a:r>
            <a:r>
              <a:rPr lang="en-US" sz="1200" b="0" i="0" u="none" strike="noStrike" kern="1200" baseline="0">
                <a:solidFill>
                  <a:schemeClr val="tx1"/>
                </a:solidFill>
                <a:latin typeface="+mn-lt"/>
                <a:ea typeface="+mn-ea"/>
                <a:cs typeface="+mn-cs"/>
              </a:rPr>
              <a:t>For a task selected to be outside the frontier,</a:t>
            </a:r>
          </a:p>
          <a:p>
            <a:r>
              <a:rPr lang="en-US" sz="1200" b="0" i="0" u="none" strike="noStrike" kern="1200" baseline="0">
                <a:solidFill>
                  <a:schemeClr val="tx1"/>
                </a:solidFill>
                <a:latin typeface="+mn-lt"/>
                <a:ea typeface="+mn-ea"/>
                <a:cs typeface="+mn-cs"/>
              </a:rPr>
              <a:t>however, consultants using AI were 19 percentage points less likely to produce correct</a:t>
            </a:r>
          </a:p>
          <a:p>
            <a:r>
              <a:rPr lang="en-US" sz="1200" b="0" i="0" u="none" strike="noStrike" kern="1200" baseline="0">
                <a:solidFill>
                  <a:schemeClr val="tx1"/>
                </a:solidFill>
                <a:latin typeface="+mn-lt"/>
                <a:ea typeface="+mn-ea"/>
                <a:cs typeface="+mn-cs"/>
              </a:rPr>
              <a:t>solutions compared to those without AI. Further, our analysis shows the emergence of</a:t>
            </a:r>
          </a:p>
          <a:p>
            <a:r>
              <a:rPr lang="en-US" sz="1200" b="0" i="0" u="none" strike="noStrike" kern="1200" baseline="0">
                <a:solidFill>
                  <a:schemeClr val="tx1"/>
                </a:solidFill>
                <a:latin typeface="+mn-lt"/>
                <a:ea typeface="+mn-ea"/>
                <a:cs typeface="+mn-cs"/>
              </a:rPr>
              <a:t>two distinctive patterns of successful AI use by humans along a spectrum of human-</a:t>
            </a:r>
          </a:p>
          <a:p>
            <a:r>
              <a:rPr lang="en-US" sz="1200" b="0" i="0" u="none" strike="noStrike" kern="1200" baseline="0">
                <a:solidFill>
                  <a:schemeClr val="tx1"/>
                </a:solidFill>
                <a:latin typeface="+mn-lt"/>
                <a:ea typeface="+mn-ea"/>
                <a:cs typeface="+mn-cs"/>
              </a:rPr>
              <a:t>AI integration. One set of consultants acted as “Centaurs,” like the mythical </a:t>
            </a:r>
            <a:r>
              <a:rPr lang="en-US" sz="1200" b="0" i="0" u="none" strike="noStrike" kern="1200" baseline="0" err="1">
                <a:solidFill>
                  <a:schemeClr val="tx1"/>
                </a:solidFill>
                <a:latin typeface="+mn-lt"/>
                <a:ea typeface="+mn-ea"/>
                <a:cs typeface="+mn-cs"/>
              </a:rPr>
              <a:t>halfhorse</a:t>
            </a:r>
            <a:r>
              <a:rPr lang="en-US" sz="1200" b="0" i="0" u="none" strike="noStrike" kern="1200" baseline="0">
                <a:solidFill>
                  <a:schemeClr val="tx1"/>
                </a:solidFill>
                <a:latin typeface="+mn-lt"/>
                <a:ea typeface="+mn-ea"/>
                <a:cs typeface="+mn-cs"/>
              </a:rPr>
              <a:t>/</a:t>
            </a:r>
          </a:p>
          <a:p>
            <a:r>
              <a:rPr lang="en-US" sz="1200" b="0" i="0" u="none" strike="noStrike" kern="1200" baseline="0">
                <a:solidFill>
                  <a:schemeClr val="tx1"/>
                </a:solidFill>
                <a:latin typeface="+mn-lt"/>
                <a:ea typeface="+mn-ea"/>
                <a:cs typeface="+mn-cs"/>
              </a:rPr>
              <a:t>half-human creature, dividing and delegating their solution-creation activities</a:t>
            </a:r>
          </a:p>
          <a:p>
            <a:r>
              <a:rPr lang="en-US" sz="1200" b="0" i="0" u="none" strike="noStrike" kern="1200" baseline="0">
                <a:solidFill>
                  <a:schemeClr val="tx1"/>
                </a:solidFill>
                <a:latin typeface="+mn-lt"/>
                <a:ea typeface="+mn-ea"/>
                <a:cs typeface="+mn-cs"/>
              </a:rPr>
              <a:t>to the AI or to themselves. Another set of consultants acted more like “Cyborgs,”</a:t>
            </a:r>
          </a:p>
          <a:p>
            <a:r>
              <a:rPr lang="en-US" sz="1200" b="0" i="0" u="none" strike="noStrike" kern="1200" baseline="0">
                <a:solidFill>
                  <a:schemeClr val="tx1"/>
                </a:solidFill>
                <a:latin typeface="+mn-lt"/>
                <a:ea typeface="+mn-ea"/>
                <a:cs typeface="+mn-cs"/>
              </a:rPr>
              <a:t>completely integrating their task flow with the AI and continually interacting with</a:t>
            </a:r>
          </a:p>
          <a:p>
            <a:r>
              <a:rPr lang="en-US" sz="1200" b="0" i="0" u="none" strike="noStrike" kern="1200" baseline="0">
                <a:solidFill>
                  <a:schemeClr val="tx1"/>
                </a:solidFill>
                <a:latin typeface="+mn-lt"/>
                <a:ea typeface="+mn-ea"/>
                <a:cs typeface="+mn-cs"/>
              </a:rPr>
              <a:t>the technology.</a:t>
            </a:r>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52760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fornian FB" panose="0207040306080B030204" pitchFamily="18" charset="0"/>
              </a:rPr>
              <a:t>Known as the godfather of social entrepreneurship (innovative solutions to society’s most pressing social problems), elected as one of the early MacArthur Fellows for his work, including founding Ashoka: Innovators for the Public.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737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what are the key ingredients to creativity in action? Let’s go behind the scenes in this video showing how IDEO, an award winning global design firm, approaches their creative process. </a:t>
            </a:r>
          </a:p>
          <a:p>
            <a:endParaRPr lang="en-US"/>
          </a:p>
        </p:txBody>
      </p:sp>
      <p:sp>
        <p:nvSpPr>
          <p:cNvPr id="4" name="Slide Number Placeholder 3"/>
          <p:cNvSpPr>
            <a:spLocks noGrp="1"/>
          </p:cNvSpPr>
          <p:nvPr>
            <p:ph type="sldNum" sz="quarter" idx="10"/>
          </p:nvPr>
        </p:nvSpPr>
        <p:spPr/>
        <p:txBody>
          <a:bodyPr/>
          <a:lstStyle/>
          <a:p>
            <a:fld id="{0D91B2B1-7426-40F1-8E8F-3941EB0E28E4}"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85710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9 minutes</a:t>
            </a:r>
          </a:p>
          <a:p>
            <a:endParaRPr lang="en-US"/>
          </a:p>
          <a:p>
            <a:r>
              <a:rPr lang="en-US"/>
              <a:t>https://www.youtube.com/watch?v=M66ZU2PCIcM</a:t>
            </a:r>
          </a:p>
          <a:p>
            <a:endParaRPr lang="en-US"/>
          </a:p>
          <a:p>
            <a:r>
              <a:rPr lang="en-US"/>
              <a:t>Use white</a:t>
            </a:r>
            <a:r>
              <a:rPr lang="en-US" baseline="0"/>
              <a:t> board to discuss:</a:t>
            </a:r>
          </a:p>
          <a:p>
            <a:r>
              <a:rPr lang="en-US" baseline="0"/>
              <a:t>-creative people</a:t>
            </a:r>
          </a:p>
          <a:p>
            <a:r>
              <a:rPr lang="en-US" baseline="0"/>
              <a:t>-creative process</a:t>
            </a:r>
          </a:p>
          <a:p>
            <a:r>
              <a:rPr lang="en-US" baseline="0"/>
              <a:t>-creative leadership</a:t>
            </a:r>
            <a:endParaRPr lang="en-US"/>
          </a:p>
        </p:txBody>
      </p:sp>
      <p:sp>
        <p:nvSpPr>
          <p:cNvPr id="4" name="Slide Number Placeholder 3"/>
          <p:cNvSpPr>
            <a:spLocks noGrp="1"/>
          </p:cNvSpPr>
          <p:nvPr>
            <p:ph type="sldNum" sz="quarter" idx="10"/>
          </p:nvPr>
        </p:nvSpPr>
        <p:spPr/>
        <p:txBody>
          <a:bodyPr/>
          <a:lstStyle/>
          <a:p>
            <a:pPr>
              <a:defRPr/>
            </a:pPr>
            <a:fld id="{D456A894-E7B9-412A-83E4-1F7EFF34B2D8}"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757608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09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 anyone familiar with the metaphor? They used to age wine in wineskins; but the aging and fermenting process would stretch the skins; so if you try to put new wine into an old wine skin, it would break. Rather, you had to put new wine into new skin.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 that’s the premise of today’s session: To grow your business, you have to be prepared to grow yourself, and possibly shift the mindset you’ve carried with you for a very long time.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066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73AB0-2AB0-6210-6754-1A8587325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EE93A-926A-B848-DECA-6759FE313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1323A-8A13-DD28-FC50-BCFCD8B0ACC0}"/>
              </a:ext>
            </a:extLst>
          </p:cNvPr>
          <p:cNvSpPr>
            <a:spLocks noGrp="1"/>
          </p:cNvSpPr>
          <p:nvPr>
            <p:ph type="body" idx="1"/>
          </p:nvPr>
        </p:nvSpPr>
        <p:spPr/>
        <p:txBody>
          <a:bodyPr/>
          <a:lstStyle/>
          <a:p>
            <a:r>
              <a:rPr lang="en-US" sz="1200" b="0" i="0" u="none" strike="noStrike" kern="1200" baseline="0">
                <a:solidFill>
                  <a:schemeClr val="tx1"/>
                </a:solidFill>
                <a:latin typeface="+mn-lt"/>
                <a:ea typeface="+mn-ea"/>
                <a:cs typeface="+mn-cs"/>
              </a:rPr>
              <a:t>Not just your experiences, but also the people who you exchange ideas with!</a:t>
            </a:r>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5B8FAB16-2F65-543E-8369-DFBF3A3FE3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773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D1DC-C402-C433-1975-A58882DC7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796BC-AEC9-9480-E9B9-46691C5A6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14D68-4CEC-C2BB-9A65-31FF8D24D321}"/>
              </a:ext>
            </a:extLst>
          </p:cNvPr>
          <p:cNvSpPr>
            <a:spLocks noGrp="1"/>
          </p:cNvSpPr>
          <p:nvPr>
            <p:ph type="body" idx="1"/>
          </p:nvPr>
        </p:nvSpPr>
        <p:spPr/>
        <p:txBody>
          <a:bodyPr/>
          <a:lstStyle/>
          <a:p>
            <a:r>
              <a:rPr lang="en-US" baseline="0"/>
              <a:t>In cases where everyone is connected to everyone else (i.e., a clique network), those mutual relationships foster cooperation and loyalty. But they also mean that no one has any unique information. In contrast, when you have an entrepreneurial network, you are the one who connects otherwise unconnected individuals and their networks. Because they are not connected to each other, you are able to access diverse information, which in turn facilitates your associative ability.</a:t>
            </a:r>
            <a:endParaRPr lang="en-US"/>
          </a:p>
        </p:txBody>
      </p:sp>
      <p:sp>
        <p:nvSpPr>
          <p:cNvPr id="4" name="Slide Number Placeholder 3">
            <a:extLst>
              <a:ext uri="{FF2B5EF4-FFF2-40B4-BE49-F238E27FC236}">
                <a16:creationId xmlns:a16="http://schemas.microsoft.com/office/drawing/2014/main" id="{C91A5623-418D-F8C1-1C8E-794440D9F5F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533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C1630-E685-987F-D644-946693DA2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05FE0-1D29-12CD-968A-6EC532821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9393F-865A-1DD1-8269-ED8431253C17}"/>
              </a:ext>
            </a:extLst>
          </p:cNvPr>
          <p:cNvSpPr>
            <a:spLocks noGrp="1"/>
          </p:cNvSpPr>
          <p:nvPr>
            <p:ph type="body" idx="1"/>
          </p:nvPr>
        </p:nvSpPr>
        <p:spPr/>
        <p:txBody>
          <a:bodyPr/>
          <a:lstStyle/>
          <a:p>
            <a:pPr marL="0" indent="0" algn="l">
              <a:buFont typeface="Wingdings" panose="05000000000000000000" pitchFamily="2" charset="2"/>
              <a:buNone/>
            </a:pPr>
            <a:r>
              <a:rPr lang="en-US" b="1" u="sng"/>
              <a:t>First strategy: Bring in outsiders</a:t>
            </a:r>
          </a:p>
          <a:p>
            <a:pPr marL="342900" indent="-342900" algn="l">
              <a:buFont typeface="Wingdings" panose="05000000000000000000" pitchFamily="2" charset="2"/>
              <a:buChar char="§"/>
            </a:pPr>
            <a:endParaRPr lang="en-US" b="1"/>
          </a:p>
          <a:p>
            <a:pPr marL="342900" indent="-342900" algn="l">
              <a:buFont typeface="Wingdings" panose="05000000000000000000" pitchFamily="2" charset="2"/>
              <a:buChar char="§"/>
            </a:pPr>
            <a:r>
              <a:rPr lang="en-US" b="1"/>
              <a:t>But my research suggests that minority voices are essential for creative problem-solving</a:t>
            </a:r>
          </a:p>
          <a:p>
            <a:pPr marL="800100" lvl="1" indent="-342900" algn="l">
              <a:buFont typeface="Wingdings" panose="05000000000000000000" pitchFamily="2" charset="2"/>
              <a:buChar char="§"/>
            </a:pPr>
            <a:r>
              <a:rPr lang="en-US"/>
              <a:t>Tell you about some work I’ve done on token women’s voices in the Marine Corps</a:t>
            </a:r>
          </a:p>
          <a:p>
            <a:pPr marL="800100" lvl="1" indent="-342900" algn="l">
              <a:buFont typeface="Wingdings" panose="05000000000000000000" pitchFamily="2" charset="2"/>
              <a:buChar char="§"/>
            </a:pPr>
            <a:r>
              <a:rPr lang="en-US"/>
              <a:t>USMC traditionally male dominated, women scrutinized for their physical strength, combat readiness, and leadership capabilities</a:t>
            </a:r>
          </a:p>
          <a:p>
            <a:pPr marL="800100" lvl="1" indent="-342900" algn="l">
              <a:buFont typeface="Wingdings" panose="05000000000000000000" pitchFamily="2" charset="2"/>
              <a:buChar char="§"/>
            </a:pPr>
            <a:r>
              <a:rPr lang="en-US"/>
              <a:t>Makes it harder for women to speak.</a:t>
            </a:r>
          </a:p>
          <a:p>
            <a:pPr marL="800100" lvl="1" indent="-342900" algn="l">
              <a:buFont typeface="Wingdings" panose="05000000000000000000" pitchFamily="2" charset="2"/>
              <a:buChar char="§"/>
            </a:pPr>
            <a:r>
              <a:rPr lang="en-US"/>
              <a:t>Against this backdrop, we conducted a study to better understand the conditions the enabled a lone woman in a team of males to speak up and the impact of her voice on team performance.</a:t>
            </a:r>
          </a:p>
          <a:p>
            <a:pPr marL="800100" lvl="1" indent="-342900" algn="l">
              <a:buFont typeface="Wingdings" panose="05000000000000000000" pitchFamily="2" charset="2"/>
              <a:buChar char="§"/>
            </a:pPr>
            <a:r>
              <a:rPr lang="en-US"/>
              <a:t>We observed “fire teams”… in a series of realistic team challenges.</a:t>
            </a:r>
          </a:p>
          <a:p>
            <a:pPr marL="800100" lvl="1" indent="-342900" algn="l">
              <a:buFont typeface="Wingdings" panose="05000000000000000000" pitchFamily="2" charset="2"/>
              <a:buChar char="§"/>
            </a:pPr>
            <a:endParaRPr lang="en-US"/>
          </a:p>
        </p:txBody>
      </p:sp>
      <p:sp>
        <p:nvSpPr>
          <p:cNvPr id="4" name="Slide Number Placeholder 3">
            <a:extLst>
              <a:ext uri="{FF2B5EF4-FFF2-40B4-BE49-F238E27FC236}">
                <a16:creationId xmlns:a16="http://schemas.microsoft.com/office/drawing/2014/main" id="{4E46FE13-D9F1-DD3A-3CB9-99CCBD729A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749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A03C-55CA-0EF9-E99C-AF917C86A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75E73-F06B-E5E4-B6E2-30FB9B85B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BF09B-AC93-2CB9-BCBE-97FAF97FD56A}"/>
              </a:ext>
            </a:extLst>
          </p:cNvPr>
          <p:cNvSpPr>
            <a:spLocks noGrp="1"/>
          </p:cNvSpPr>
          <p:nvPr>
            <p:ph type="body" idx="1"/>
          </p:nvPr>
        </p:nvSpPr>
        <p:spPr/>
        <p:txBody>
          <a:bodyPr/>
          <a:lstStyle/>
          <a:p>
            <a:r>
              <a:rPr lang="en-US"/>
              <a:t>Here’s an example of a low and high complexity task.</a:t>
            </a:r>
          </a:p>
        </p:txBody>
      </p:sp>
      <p:sp>
        <p:nvSpPr>
          <p:cNvPr id="4" name="Slide Number Placeholder 3">
            <a:extLst>
              <a:ext uri="{FF2B5EF4-FFF2-40B4-BE49-F238E27FC236}">
                <a16:creationId xmlns:a16="http://schemas.microsoft.com/office/drawing/2014/main" id="{454A513D-8724-A457-17CD-DB171AC283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864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9FB8-B3CE-2F55-BA9E-1F74E878A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E389A-053A-1BF7-3867-AD724D5B7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C36ED-9CFD-3D67-56D8-FB54575C29BB}"/>
              </a:ext>
            </a:extLst>
          </p:cNvPr>
          <p:cNvSpPr>
            <a:spLocks noGrp="1"/>
          </p:cNvSpPr>
          <p:nvPr>
            <p:ph type="body" idx="1"/>
          </p:nvPr>
        </p:nvSpPr>
        <p:spPr/>
        <p:txBody>
          <a:bodyPr/>
          <a:lstStyle/>
          <a:p>
            <a:pPr marL="800100" lvl="1" indent="-342900" algn="l">
              <a:buFont typeface="Wingdings" panose="05000000000000000000" pitchFamily="2" charset="2"/>
              <a:buChar char="§"/>
            </a:pPr>
            <a:r>
              <a:rPr lang="en-US"/>
              <a:t>Our results showed the vital importance of hearing and acting on minority voices.</a:t>
            </a:r>
          </a:p>
          <a:p>
            <a:pPr marL="800100" lvl="1" indent="-342900" algn="l">
              <a:buFont typeface="Wingdings" panose="05000000000000000000" pitchFamily="2" charset="2"/>
              <a:buChar char="§"/>
            </a:pPr>
            <a:r>
              <a:rPr lang="en-US"/>
              <a:t>Although it was hard to get her voice heard, when teams with a token female DID act on her ideas, the team achieved higher performance on complex tasks (i.e., tasks with no obvious solution that required problem-solving and creativity); in fact, the team achieved higher performance on such tasks than when the team acted on the suggestions of her male counterparts.</a:t>
            </a:r>
          </a:p>
          <a:p>
            <a:pPr marL="800100" lvl="1" indent="-342900" algn="l">
              <a:buFont typeface="Wingdings" panose="05000000000000000000" pitchFamily="2" charset="2"/>
              <a:buChar char="§"/>
            </a:pPr>
            <a:r>
              <a:rPr lang="en-US"/>
              <a:t>Why? Because she had a different perspective. Acting on her ideas enabled the team to think out of the box, which enabled them to reach a creative solution more quickly than when her ideas were not enacted.</a:t>
            </a:r>
          </a:p>
          <a:p>
            <a:pPr marL="800100" lvl="1" indent="-342900" algn="l">
              <a:buFont typeface="Wingdings" panose="05000000000000000000" pitchFamily="2" charset="2"/>
              <a:buChar char="§"/>
            </a:pPr>
            <a:r>
              <a:rPr lang="en-US" b="1"/>
              <a:t>[CLICK] </a:t>
            </a:r>
            <a:r>
              <a:rPr lang="en-US"/>
              <a:t>In contrast, when it was a low complexity task – meaning, creativity and divergent perspectives were not needed – acting on the male majority’s voice led to higher performance. </a:t>
            </a:r>
          </a:p>
          <a:p>
            <a:endParaRPr lang="en-US"/>
          </a:p>
        </p:txBody>
      </p:sp>
      <p:sp>
        <p:nvSpPr>
          <p:cNvPr id="4" name="Slide Number Placeholder 3">
            <a:extLst>
              <a:ext uri="{FF2B5EF4-FFF2-40B4-BE49-F238E27FC236}">
                <a16:creationId xmlns:a16="http://schemas.microsoft.com/office/drawing/2014/main" id="{1EF4D6D3-F933-3114-7E04-14CDB9CA5B2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650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60C3-43F2-CC58-245C-F062B6470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E9846-40A1-C804-91FE-550CD2F9B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287C8-3C60-5894-8A1B-99A21B2BC5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Second strategy: Send Insiders Out</a:t>
            </a:r>
          </a:p>
          <a:p>
            <a:endParaRPr lang="en-US"/>
          </a:p>
          <a:p>
            <a:r>
              <a:rPr lang="en-US"/>
              <a:t>Doesn’t mean clique networks aren’t helpful. They are.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http://www.theglobeandmail.com/report-on-business/economy/growth/how-outsiders-solve-problems-that-stump-experts/article4104220/?page=1</a:t>
            </a:r>
            <a:endParaRPr lang="en-US"/>
          </a:p>
          <a:p>
            <a:endParaRPr lang="en-US"/>
          </a:p>
        </p:txBody>
      </p:sp>
      <p:sp>
        <p:nvSpPr>
          <p:cNvPr id="4" name="Slide Number Placeholder 3">
            <a:extLst>
              <a:ext uri="{FF2B5EF4-FFF2-40B4-BE49-F238E27FC236}">
                <a16:creationId xmlns:a16="http://schemas.microsoft.com/office/drawing/2014/main" id="{6F43BD51-F51E-63E4-67FC-8F08D7C5096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485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Wingdings" panose="05000000000000000000" pitchFamily="2" charset="2"/>
              <a:buChar char="§"/>
            </a:pPr>
            <a:r>
              <a:rPr lang="en-US" b="1"/>
              <a:t>What does it look like to create a system that fosters individual creativity?</a:t>
            </a:r>
          </a:p>
          <a:p>
            <a:pPr marL="342900" indent="-342900" algn="l">
              <a:buFont typeface="Wingdings" panose="05000000000000000000" pitchFamily="2" charset="2"/>
              <a:buChar char="§"/>
            </a:pPr>
            <a:endParaRPr lang="en-US" b="1"/>
          </a:p>
          <a:p>
            <a:pPr marL="342900" indent="-342900" algn="l">
              <a:buFont typeface="Wingdings" panose="05000000000000000000" pitchFamily="2" charset="2"/>
              <a:buChar char="§"/>
            </a:pPr>
            <a:r>
              <a:rPr lang="en-US" b="1"/>
              <a:t>A few years ago, I won the Paccar Award for teaching excellence from MBA class of 2019</a:t>
            </a:r>
          </a:p>
          <a:p>
            <a:pPr marL="800100" lvl="1" indent="-342900" algn="l">
              <a:buFont typeface="Wingdings" panose="05000000000000000000" pitchFamily="2" charset="2"/>
              <a:buChar char="§"/>
            </a:pPr>
            <a:r>
              <a:rPr lang="en-US"/>
              <a:t>PACCAR – leading truck manufacturer HQ in Bellevue</a:t>
            </a:r>
          </a:p>
          <a:p>
            <a:pPr marL="800100" lvl="1" indent="-342900" algn="l">
              <a:buFont typeface="Wingdings" panose="05000000000000000000" pitchFamily="2" charset="2"/>
              <a:buChar char="§"/>
            </a:pPr>
            <a:r>
              <a:rPr lang="en-US"/>
              <a:t>Perk of winning the award was a tour of one of their part distribution centers</a:t>
            </a:r>
          </a:p>
          <a:p>
            <a:pPr marL="800100" lvl="1" indent="-342900" algn="l">
              <a:buFont typeface="Wingdings" panose="05000000000000000000" pitchFamily="2" charset="2"/>
              <a:buChar char="§"/>
            </a:pPr>
            <a:r>
              <a:rPr lang="en-US"/>
              <a:t>What I saw amazed me!</a:t>
            </a:r>
          </a:p>
          <a:p>
            <a:pPr marL="800100" lvl="1" indent="-342900" algn="l">
              <a:buFont typeface="Wingdings" panose="05000000000000000000" pitchFamily="2" charset="2"/>
              <a:buChar char="§"/>
            </a:pPr>
            <a:r>
              <a:rPr lang="en-US"/>
              <a:t>Employees asked to generate ideas every two weeks to their peers and to leadership.</a:t>
            </a:r>
          </a:p>
          <a:p>
            <a:pPr lvl="2" algn="l"/>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033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u="sng"/>
              <a:t>Third strategy: Turn Insiders into Outsiders </a:t>
            </a:r>
          </a:p>
          <a:p>
            <a:pPr marL="0" indent="0" algn="l">
              <a:buFont typeface="Wingdings" panose="05000000000000000000" pitchFamily="2" charset="2"/>
              <a:buNone/>
            </a:pPr>
            <a:endParaRPr lang="en-US" b="1"/>
          </a:p>
          <a:p>
            <a:pPr marL="342900" indent="-342900" algn="l">
              <a:buFont typeface="Wingdings" panose="05000000000000000000" pitchFamily="2" charset="2"/>
              <a:buChar char="§"/>
            </a:pPr>
            <a:r>
              <a:rPr lang="en-US" b="1"/>
              <a:t>How did they enhance novelty? Rotation.</a:t>
            </a:r>
          </a:p>
          <a:p>
            <a:pPr marL="342900" indent="-342900" algn="l">
              <a:buFont typeface="Wingdings" panose="05000000000000000000" pitchFamily="2" charset="2"/>
              <a:buChar char="§"/>
            </a:pPr>
            <a:endParaRPr lang="en-US" b="1"/>
          </a:p>
          <a:p>
            <a:pPr marL="342900" indent="-342900" algn="l">
              <a:buFont typeface="Wingdings" panose="05000000000000000000" pitchFamily="2" charset="2"/>
              <a:buChar char="§"/>
            </a:pPr>
            <a:r>
              <a:rPr lang="en-US" b="1"/>
              <a:t>How did they enhance usefulness? Guidelines</a:t>
            </a:r>
          </a:p>
          <a:p>
            <a:pPr marL="800100" lvl="1" indent="-342900" algn="l">
              <a:buFont typeface="Wingdings" panose="05000000000000000000" pitchFamily="2" charset="2"/>
              <a:buChar char="§"/>
            </a:pPr>
            <a:r>
              <a:rPr lang="en-US" b="1"/>
              <a:t>[CLICK] I</a:t>
            </a:r>
            <a:r>
              <a:rPr lang="en-US"/>
              <a:t>f anyone had an idea, they had to articulate how their idea addressed a problem related to three key metrics that mattered for the bottom line: </a:t>
            </a:r>
            <a:r>
              <a:rPr lang="en-US" b="1"/>
              <a:t>[CLICK]</a:t>
            </a:r>
            <a:r>
              <a:rPr lang="en-US"/>
              <a:t>safety, quality, and productivity</a:t>
            </a:r>
          </a:p>
          <a:p>
            <a:pPr marL="800100" lvl="1" indent="-342900" algn="l">
              <a:buFont typeface="Wingdings" panose="05000000000000000000" pitchFamily="2" charset="2"/>
              <a:buChar char="§"/>
            </a:pPr>
            <a:r>
              <a:rPr lang="en-US"/>
              <a:t>Their peers then voted on whether an idea should be implemented, and </a:t>
            </a:r>
            <a:r>
              <a:rPr lang="en-US" b="1"/>
              <a:t>[CLICK] </a:t>
            </a:r>
            <a:r>
              <a:rPr lang="en-US"/>
              <a:t>then the person with the idea was paired with a member of leadership to implement the idea</a:t>
            </a:r>
          </a:p>
          <a:p>
            <a:pPr marL="800100" lvl="1" indent="-342900" algn="l">
              <a:buFont typeface="Wingdings" panose="05000000000000000000" pitchFamily="2" charset="2"/>
              <a:buChar char="§"/>
            </a:pPr>
            <a:r>
              <a:rPr lang="en-US"/>
              <a:t>And that’s not all. They had a system for follow up and maintained a history of ideas that worked or did not work, valuable information that could be used to benchmark future ideas.</a:t>
            </a:r>
          </a:p>
          <a:p>
            <a:pPr marL="800100" lvl="1" indent="-342900" algn="l">
              <a:buFont typeface="Wingdings" panose="05000000000000000000" pitchFamily="2" charset="2"/>
              <a:buChar char="§"/>
            </a:pPr>
            <a:r>
              <a:rPr lang="en-US"/>
              <a:t>Do you see what’s happening here? They created a system that essentially “coached” employees to produce novel and useful ideas</a:t>
            </a:r>
          </a:p>
          <a:p>
            <a:pPr lvl="2" algn="l"/>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627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Especially in a diverse team where jargon etc. and information may not be readily shared.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SHARE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Not doing so would be like hoping people will give input but not inviting them to the meeting.</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599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21AEC-A448-B089-763B-A9925FB1D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881DD-A993-B6D8-75F0-0D9B736F0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622F1-4316-F3C9-B278-F5323D9F4F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16EDF4-9EE1-8985-24F4-49821B38C8C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2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00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you’ve empowered people to come up with game-changing ideas, then you might think they will speak up and share those ideas so that they’ll be enacted…</a:t>
            </a:r>
          </a:p>
          <a:p>
            <a:r>
              <a:rPr lang="en-US"/>
              <a:t>BUT…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07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51</a:t>
            </a:fld>
            <a:endParaRPr lang="en-US"/>
          </a:p>
        </p:txBody>
      </p:sp>
    </p:spTree>
    <p:extLst>
      <p:ext uri="{BB962C8B-B14F-4D97-AF65-F5344CB8AC3E}">
        <p14:creationId xmlns:p14="http://schemas.microsoft.com/office/powerpoint/2010/main" val="1126591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265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Especially in a diverse team where jargon etc. and information may not be readily shared.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SHARE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Not doing so would be like hoping people will give input but not inviting them to the meeting.</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87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23765-072C-69C2-03D2-78F9603D6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63423-FA71-8AAB-1BE5-C60BAA731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95EC7-2FBE-4886-FA5B-DB5A7AE565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1AAB9A-0348-E7AD-E773-81B6AE8DFA1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0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 often have this experience when we are conveying a new concept to others that we want them to adopt or implement.</a:t>
            </a:r>
          </a:p>
          <a:p>
            <a:pPr marL="0" marR="0" indent="0" algn="l" defTabSz="914400" rtl="0" eaLnBrk="1" fontAlgn="auto" latinLnBrk="0" hangingPunct="1">
              <a:lnSpc>
                <a:spcPct val="100000"/>
              </a:lnSpc>
              <a:spcBef>
                <a:spcPts val="0"/>
              </a:spcBef>
              <a:spcAft>
                <a:spcPts val="0"/>
              </a:spcAft>
              <a:buClrTx/>
              <a:buSzTx/>
              <a:buFontTx/>
              <a:buNone/>
              <a:tabLst/>
              <a:defRPr/>
            </a:pPr>
            <a:r>
              <a:rPr lang="en-US"/>
              <a:t>Exercise shows that</a:t>
            </a:r>
            <a:r>
              <a:rPr lang="en-US" baseline="0"/>
              <a:t> it’s especially hard when people have different ideas in their minds. Only you know the tune in your head, but conveying that to someone else is extremely difficult.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This is also one of the central challenges of leadership – aligning people to your vision and bringing them to action.</a:t>
            </a:r>
          </a:p>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55</a:t>
            </a:fld>
            <a:endParaRPr lang="en-US"/>
          </a:p>
        </p:txBody>
      </p:sp>
    </p:spTree>
    <p:extLst>
      <p:ext uri="{BB962C8B-B14F-4D97-AF65-F5344CB8AC3E}">
        <p14:creationId xmlns:p14="http://schemas.microsoft.com/office/powerpoint/2010/main" val="2828816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639BA-BA9E-F070-BEBF-5256D2B02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ACE31-B63E-9F26-E687-B34BFF6D0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E6FAE-C7E0-32CA-ED0A-379DD7EDA6B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alifornian FB" pitchFamily="18" charset="0"/>
                <a:cs typeface="Arial" pitchFamily="34" charset="0"/>
              </a:rPr>
              <a:t>5 minutes - Simplex Solutions Worksheet 3</a:t>
            </a:r>
          </a:p>
          <a:p>
            <a:endParaRPr lang="en-US"/>
          </a:p>
          <a:p>
            <a:r>
              <a:rPr lang="en-US"/>
              <a:t>Research on diversity suggests that it has opposing effects. On the plus</a:t>
            </a:r>
            <a:r>
              <a:rPr lang="en-US" baseline="0"/>
              <a:t> side, diversity helps teams process information. It increases the amount of available information and thus can help teams achieve better and more creative solutions.</a:t>
            </a:r>
          </a:p>
          <a:p>
            <a:endParaRPr lang="en-US" baseline="0"/>
          </a:p>
          <a:p>
            <a:r>
              <a:rPr lang="en-US" baseline="0"/>
              <a:t>On the minus side, diversity can cause people in teams to categorize each other into social groups. This makes it difficult for teams to communicate and cooperate because they don’t really trust the team members that they perceive to be in different social categories from themselves.</a:t>
            </a:r>
            <a:endParaRPr lang="en-US"/>
          </a:p>
          <a:p>
            <a:endParaRPr lang="en-US"/>
          </a:p>
        </p:txBody>
      </p:sp>
      <p:sp>
        <p:nvSpPr>
          <p:cNvPr id="4" name="Slide Number Placeholder 3">
            <a:extLst>
              <a:ext uri="{FF2B5EF4-FFF2-40B4-BE49-F238E27FC236}">
                <a16:creationId xmlns:a16="http://schemas.microsoft.com/office/drawing/2014/main" id="{486709EE-7AAC-3522-A32F-E6B2A5713DDC}"/>
              </a:ext>
            </a:extLst>
          </p:cNvPr>
          <p:cNvSpPr>
            <a:spLocks noGrp="1"/>
          </p:cNvSpPr>
          <p:nvPr>
            <p:ph type="sldNum" sz="quarter" idx="10"/>
          </p:nvPr>
        </p:nvSpPr>
        <p:spPr/>
        <p:txBody>
          <a:bodyPr/>
          <a:lstStyle/>
          <a:p>
            <a:fld id="{A8DC74E6-8D34-4E3D-B7BC-49E9DC6925B9}" type="slidenum">
              <a:rPr lang="en-US" smtClean="0"/>
              <a:t>56</a:t>
            </a:fld>
            <a:endParaRPr lang="en-US"/>
          </a:p>
        </p:txBody>
      </p:sp>
    </p:spTree>
    <p:extLst>
      <p:ext uri="{BB962C8B-B14F-4D97-AF65-F5344CB8AC3E}">
        <p14:creationId xmlns:p14="http://schemas.microsoft.com/office/powerpoint/2010/main" val="2383109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tips keep the conversation constructive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a:latin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57</a:t>
            </a:fld>
            <a:endParaRPr lang="en-US"/>
          </a:p>
        </p:txBody>
      </p:sp>
    </p:spTree>
    <p:extLst>
      <p:ext uri="{BB962C8B-B14F-4D97-AF65-F5344CB8AC3E}">
        <p14:creationId xmlns:p14="http://schemas.microsoft.com/office/powerpoint/2010/main" val="2983376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58529-CC05-4812-873E-306266601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94AAC-2065-B8F3-6EEB-F5C23DCD8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64984-F0BE-8A3D-D0A6-1FB6923B4B2A}"/>
              </a:ext>
            </a:extLst>
          </p:cNvPr>
          <p:cNvSpPr>
            <a:spLocks noGrp="1"/>
          </p:cNvSpPr>
          <p:nvPr>
            <p:ph type="body" idx="1"/>
          </p:nvPr>
        </p:nvSpPr>
        <p:spPr/>
        <p:txBody>
          <a:bodyPr/>
          <a:lstStyle/>
          <a:p>
            <a:r>
              <a:rPr lang="en-US"/>
              <a:t>Creative</a:t>
            </a:r>
            <a:r>
              <a:rPr lang="en-US" baseline="0"/>
              <a:t> director – </a:t>
            </a:r>
            <a:r>
              <a:rPr lang="en-US" sz="1200" b="0" i="0" kern="1200">
                <a:solidFill>
                  <a:schemeClr val="tx1"/>
                </a:solidFill>
                <a:effectLst/>
                <a:latin typeface="+mn-lt"/>
                <a:ea typeface="+mn-ea"/>
                <a:cs typeface="+mn-cs"/>
              </a:rPr>
              <a:t>It’s the laid-back brew that wants us (the hardworking adult) to find our beach and enjoy the </a:t>
            </a:r>
            <a:r>
              <a:rPr lang="en-US" sz="1200" b="0" i="0" kern="1200" baseline="0">
                <a:solidFill>
                  <a:schemeClr val="tx1"/>
                </a:solidFill>
                <a:effectLst/>
                <a:latin typeface="+mn-lt"/>
                <a:ea typeface="+mn-ea"/>
                <a:cs typeface="+mn-cs"/>
              </a:rPr>
              <a:t>relaxing, </a:t>
            </a:r>
            <a:r>
              <a:rPr lang="en-US" sz="1200" b="0" i="0" kern="1200">
                <a:solidFill>
                  <a:schemeClr val="tx1"/>
                </a:solidFill>
                <a:effectLst/>
                <a:latin typeface="+mn-lt"/>
                <a:ea typeface="+mn-ea"/>
                <a:cs typeface="+mn-cs"/>
              </a:rPr>
              <a:t>refreshing feeling after drinking (with</a:t>
            </a:r>
            <a:r>
              <a:rPr lang="en-US" sz="1200" b="0" i="0" kern="1200" baseline="0">
                <a:solidFill>
                  <a:schemeClr val="tx1"/>
                </a:solidFill>
                <a:effectLst/>
                <a:latin typeface="+mn-lt"/>
                <a:ea typeface="+mn-ea"/>
                <a:cs typeface="+mn-cs"/>
              </a:rPr>
              <a:t> the requisite lime)</a:t>
            </a:r>
            <a:r>
              <a:rPr lang="en-US" sz="1200" b="0" i="0" kern="1200">
                <a:solidFill>
                  <a:schemeClr val="tx1"/>
                </a:solidFill>
                <a:effectLst/>
                <a:latin typeface="+mn-lt"/>
                <a:ea typeface="+mn-ea"/>
                <a:cs typeface="+mn-cs"/>
              </a:rPr>
              <a:t>.</a:t>
            </a:r>
          </a:p>
          <a:p>
            <a:endParaRPr lang="en-US" baseline="0"/>
          </a:p>
          <a:p>
            <a:r>
              <a:rPr lang="en-US" baseline="0"/>
              <a:t>Account manager – Wants to appeal to millennials who are physically active and high-octane seeking millennials who might enjoy a beer while engaged in everyday life (as opposed to waiting to go on vacation or b</a:t>
            </a:r>
            <a:r>
              <a:rPr lang="en-US" sz="1200" b="0" i="0" kern="1200" baseline="0">
                <a:solidFill>
                  <a:schemeClr val="tx1"/>
                </a:solidFill>
                <a:effectLst/>
                <a:latin typeface="+mn-lt"/>
                <a:ea typeface="+mn-ea"/>
                <a:cs typeface="+mn-cs"/>
              </a:rPr>
              <a:t>eing sedentary on the beach).</a:t>
            </a:r>
          </a:p>
        </p:txBody>
      </p:sp>
      <p:sp>
        <p:nvSpPr>
          <p:cNvPr id="4" name="Slide Number Placeholder 3">
            <a:extLst>
              <a:ext uri="{FF2B5EF4-FFF2-40B4-BE49-F238E27FC236}">
                <a16:creationId xmlns:a16="http://schemas.microsoft.com/office/drawing/2014/main" id="{78F47E7F-FFF8-73FC-E92A-9F3F8DE9882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636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C657F-2564-C731-9AA4-BEFF80AE2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47339-E60E-5DBC-2935-AFCC6AE57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B7E22-5942-239E-B66A-276D77755C38}"/>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1C9142AC-54A0-DDB0-DA49-A1D94E38BB2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19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Before we know how we need to adapt our leadership, we need to know how we are currently operating as a leader. Here’s a helpful map.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is the authentic leadership grid. Authentic leadership hinges on the idea that every leader has core values that are actualized in the form of a purpose statement. One’s authentic leadership is not just the purpose statement, but also how you rely on your greatest motivators and strengths to carry it out. Therefore, someone with the same core values can result in a very different purpose statement and enact that statement very differently on account of those unique motivations and strengths.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07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32582-A79D-51F5-CA6C-FBCD8C0E6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5724E-B1AA-6598-F23F-B74373995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B72FF-6888-CD2D-44E9-1B88ACC12DD3}"/>
              </a:ext>
            </a:extLst>
          </p:cNvPr>
          <p:cNvSpPr>
            <a:spLocks noGrp="1"/>
          </p:cNvSpPr>
          <p:nvPr>
            <p:ph type="body" idx="1"/>
          </p:nvPr>
        </p:nvSpPr>
        <p:spPr/>
        <p:txBody>
          <a:bodyPr/>
          <a:lstStyle/>
          <a:p>
            <a:r>
              <a:rPr lang="en-US" baseline="0"/>
              <a:t>Yes and facilitates creativity, flow, and allows an idea to evolve and grow!!!</a:t>
            </a:r>
          </a:p>
        </p:txBody>
      </p:sp>
      <p:sp>
        <p:nvSpPr>
          <p:cNvPr id="4" name="Slide Number Placeholder 3">
            <a:extLst>
              <a:ext uri="{FF2B5EF4-FFF2-40B4-BE49-F238E27FC236}">
                <a16:creationId xmlns:a16="http://schemas.microsoft.com/office/drawing/2014/main" id="{DEF3059C-CF4B-BD46-F9EF-63571E08F2F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277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Especially in a diverse team where jargon etc. and information may not be readily shared.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SHARE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Not doing so would be like hoping people will give input but not inviting them to the meeting.</a:t>
            </a:r>
          </a:p>
          <a:p>
            <a:endParaRPr lang="en-US"/>
          </a:p>
        </p:txBody>
      </p:sp>
      <p:sp>
        <p:nvSpPr>
          <p:cNvPr id="4" name="Slide Number Placeholder 3"/>
          <p:cNvSpPr>
            <a:spLocks noGrp="1"/>
          </p:cNvSpPr>
          <p:nvPr>
            <p:ph type="sldNum" sz="quarter" idx="10"/>
          </p:nvPr>
        </p:nvSpPr>
        <p:spPr/>
        <p:txBody>
          <a:bodyPr/>
          <a:lstStyle/>
          <a:p>
            <a:fld id="{A8DC74E6-8D34-4E3D-B7BC-49E9DC6925B9}" type="slidenum">
              <a:rPr lang="en-US" smtClean="0"/>
              <a:t>61</a:t>
            </a:fld>
            <a:endParaRPr lang="en-US"/>
          </a:p>
        </p:txBody>
      </p:sp>
    </p:spTree>
    <p:extLst>
      <p:ext uri="{BB962C8B-B14F-4D97-AF65-F5344CB8AC3E}">
        <p14:creationId xmlns:p14="http://schemas.microsoft.com/office/powerpoint/2010/main" val="3983620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 recent Financial Times article tells the story of the diverse team that gave rise to the generative AI revolution.</a:t>
            </a:r>
          </a:p>
          <a:p>
            <a:r>
              <a:rPr lang="en-US" sz="1800">
                <a:effectLst/>
                <a:latin typeface="Calibri" panose="020F0502020204030204" pitchFamily="34" charset="0"/>
                <a:ea typeface="Calibri" panose="020F0502020204030204" pitchFamily="34" charset="0"/>
                <a:cs typeface="Times New Roman" panose="02020603050405020304" pitchFamily="18" charset="0"/>
              </a:rPr>
              <a:t>Individuals from eight different countries. One woman, seven men. A range of ages and backgrounds. It all started with a couple of Google scientists trying to figure out how to improve the language processing capabilities of Google Translate. </a:t>
            </a:r>
          </a:p>
          <a:p>
            <a:endParaRPr lang="en-US" sz="18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According to the article, someone by the name of Illia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Polosukhin</a:t>
            </a:r>
            <a:r>
              <a:rPr lang="en-US" sz="1800" kern="100">
                <a:effectLst/>
                <a:latin typeface="Calibri" panose="020F0502020204030204" pitchFamily="34" charset="0"/>
                <a:ea typeface="Calibri" panose="020F0502020204030204" pitchFamily="34" charset="0"/>
                <a:cs typeface="Times New Roman" panose="02020603050405020304" pitchFamily="18" charset="0"/>
              </a:rPr>
              <a:t> (pa-LAH-</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shu</a:t>
            </a:r>
            <a:r>
              <a:rPr lang="en-US" sz="1800" kern="100">
                <a:effectLst/>
                <a:latin typeface="Calibri" panose="020F0502020204030204" pitchFamily="34" charset="0"/>
                <a:ea typeface="Calibri" panose="020F0502020204030204" pitchFamily="34" charset="0"/>
                <a:cs typeface="Times New Roman" panose="02020603050405020304" pitchFamily="18" charset="0"/>
              </a:rPr>
              <a:t>-kin)– a science fiction fan from Kharkiv (car-KEEV) in Ukraine – had the idea that if only he could teach the AI technology behind Google Translate to analyze and decode entire sentences, as opposed to scanning each word and translating them sequentially, the translation process would not only be vastly sped up; it would also be more contextually accurate. Where did Illia get this idea? Science fiction. In fact, this new translation process was a lot like how human linguists translated the alien language in the film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Arrival</a:t>
            </a:r>
            <a:r>
              <a:rPr lang="en-US" sz="1800" kern="100">
                <a:effectLst/>
                <a:latin typeface="Calibri" panose="020F0502020204030204" pitchFamily="34" charset="0"/>
                <a:ea typeface="Calibri" panose="020F0502020204030204" pitchFamily="34" charset="0"/>
                <a:cs typeface="Times New Roman" panose="02020603050405020304" pitchFamily="18" charset="0"/>
              </a:rPr>
              <a:t>, a sci-fi box office hit at the time.</a:t>
            </a:r>
          </a:p>
          <a:p>
            <a:endParaRPr lang="en-US" sz="18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Research suggests that Illia, an immigrant from Eastern Europe, would have probably been better off keeping his wild, fiction-fueled ideas to himself. Yet astonishingly, the article goes on to report that Illia, alongside two other AI researchers, Ashish (ah-SHEESH) Vaswani and Jakob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Uszkoreit</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OOz</a:t>
            </a:r>
            <a:r>
              <a:rPr lang="en-US" sz="1800" kern="100">
                <a:effectLst/>
                <a:latin typeface="Calibri" panose="020F0502020204030204" pitchFamily="34" charset="0"/>
                <a:ea typeface="Calibri" panose="020F0502020204030204" pitchFamily="34" charset="0"/>
                <a:cs typeface="Times New Roman" panose="02020603050405020304" pitchFamily="18" charset="0"/>
              </a:rPr>
              <a:t>-kor-</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ite</a:t>
            </a:r>
            <a:r>
              <a:rPr lang="en-US" sz="1800" kern="100">
                <a:effectLst/>
                <a:latin typeface="Calibri" panose="020F0502020204030204" pitchFamily="34" charset="0"/>
                <a:ea typeface="Calibri" panose="020F0502020204030204" pitchFamily="34" charset="0"/>
                <a:cs typeface="Times New Roman" panose="02020603050405020304" pitchFamily="18" charset="0"/>
              </a:rPr>
              <a:t>), decided to test out some early prototypes on English-German translations and found that it actually worked. At that point, Noam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Shazeer</a:t>
            </a:r>
            <a:r>
              <a:rPr lang="en-US" sz="1800" kern="100">
                <a:effectLst/>
                <a:latin typeface="Calibri" panose="020F0502020204030204" pitchFamily="34" charset="0"/>
                <a:ea typeface="Calibri" panose="020F0502020204030204" pitchFamily="34" charset="0"/>
                <a:cs typeface="Times New Roman" panose="02020603050405020304" pitchFamily="18" charset="0"/>
              </a:rPr>
              <a:t> (sha-ZEER), a Google veteran and leader figure, to jump in, saying “I’m with you… let’s do it, this is going to make life much, much better for all AI researchers.” His buy-in resulted in a formalized, months-long collaboration that eventually produced “the transformer” which went on to become the cornerstone of most cutting-edge applications of AI in development today. And the rest is now history in the 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When it comes to evaluating creative ideas, managers are shown to be allergic to novelty and tend to be most threatened by ideas that disrupt the status quo. Managers in Noam’s position are often more interested in championing their own ideas or at least ideas from someone who shares their credentials; not the ideas of someone who is more junior, from a different culture, from a different division… essentially someone who sits on the other side of a great, interpersonal divide. So why was Noam ready to jump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Maybe it’s because he understood, that as a long-timer, he wasn’t going to be the one bringing the novelty. Maybe he knew, that as a long-timer, his secret sauce was to make novel ideas </a:t>
            </a:r>
            <a:r>
              <a:rPr lang="en-US" sz="1800" i="1">
                <a:effectLst/>
                <a:latin typeface="Calibri" panose="020F0502020204030204" pitchFamily="34" charset="0"/>
                <a:ea typeface="Calibri" panose="020F0502020204030204" pitchFamily="34" charset="0"/>
                <a:cs typeface="Times New Roman" panose="02020603050405020304" pitchFamily="18" charset="0"/>
              </a:rPr>
              <a:t>useful</a:t>
            </a:r>
            <a:r>
              <a:rPr lang="en-US" sz="1800">
                <a:effectLst/>
                <a:latin typeface="Calibri" panose="020F0502020204030204" pitchFamily="34" charset="0"/>
                <a:ea typeface="Calibri" panose="020F0502020204030204" pitchFamily="34" charset="0"/>
                <a:cs typeface="Times New Roman" panose="02020603050405020304" pitchFamily="18" charset="0"/>
              </a:rPr>
              <a:t> and make the impossible </a:t>
            </a:r>
            <a:r>
              <a:rPr lang="en-US" sz="1800" i="1">
                <a:effectLst/>
                <a:latin typeface="Calibri" panose="020F0502020204030204" pitchFamily="34" charset="0"/>
                <a:ea typeface="Calibri" panose="020F0502020204030204" pitchFamily="34" charset="0"/>
                <a:cs typeface="Times New Roman" panose="02020603050405020304" pitchFamily="18" charset="0"/>
              </a:rPr>
              <a:t>feasible. </a:t>
            </a:r>
            <a:r>
              <a:rPr lang="en-US" sz="1800">
                <a:effectLst/>
                <a:latin typeface="Calibri" panose="020F0502020204030204" pitchFamily="34" charset="0"/>
                <a:ea typeface="Calibri" panose="020F0502020204030204" pitchFamily="34" charset="0"/>
                <a:cs typeface="Times New Roman" panose="02020603050405020304" pitchFamily="18" charset="0"/>
              </a:rPr>
              <a:t>He was an “idea coach” whose job it was to provide whatever advice, resources, and access that was needed to make the idea not just a reality but truly value-adding. </a:t>
            </a:r>
            <a:r>
              <a:rPr lang="en-US" sz="1800" kern="100">
                <a:effectLst/>
                <a:latin typeface="Calibri" panose="020F0502020204030204" pitchFamily="34" charset="0"/>
                <a:ea typeface="Calibri" panose="020F0502020204030204" pitchFamily="34" charset="0"/>
                <a:cs typeface="Times New Roman" panose="02020603050405020304" pitchFamily="18" charset="0"/>
              </a:rPr>
              <a:t>A coach’s mentality is all about growth. And a coach understands that best ideas often don’t start that way, but rather are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molded</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become more and more valuable over time. </a:t>
            </a:r>
          </a:p>
          <a:p>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8DC74E6-8D34-4E3D-B7BC-49E9DC6925B9}" type="slidenum">
              <a:rPr lang="en-US" smtClean="0"/>
              <a:t>62</a:t>
            </a:fld>
            <a:endParaRPr lang="en-US"/>
          </a:p>
        </p:txBody>
      </p:sp>
    </p:spTree>
    <p:extLst>
      <p:ext uri="{BB962C8B-B14F-4D97-AF65-F5344CB8AC3E}">
        <p14:creationId xmlns:p14="http://schemas.microsoft.com/office/powerpoint/2010/main" val="666775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DBA3-BBAE-D5D2-2995-452CDA3D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5BED-EABA-7DC9-E6B4-FBFAD83EB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A241B-5E1F-6608-19BA-4682DDBB97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4A3BE9-F369-D318-A345-3181A0FCA61C}"/>
              </a:ext>
            </a:extLst>
          </p:cNvPr>
          <p:cNvSpPr>
            <a:spLocks noGrp="1"/>
          </p:cNvSpPr>
          <p:nvPr>
            <p:ph type="sldNum" sz="quarter" idx="10"/>
          </p:nvPr>
        </p:nvSpPr>
        <p:spPr/>
        <p:txBody>
          <a:bodyPr/>
          <a:lstStyle/>
          <a:p>
            <a:fld id="{A8DC74E6-8D34-4E3D-B7BC-49E9DC6925B9}" type="slidenum">
              <a:rPr lang="en-US" smtClean="0"/>
              <a:t>63</a:t>
            </a:fld>
            <a:endParaRPr lang="en-US"/>
          </a:p>
        </p:txBody>
      </p:sp>
    </p:spTree>
    <p:extLst>
      <p:ext uri="{BB962C8B-B14F-4D97-AF65-F5344CB8AC3E}">
        <p14:creationId xmlns:p14="http://schemas.microsoft.com/office/powerpoint/2010/main" val="107487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53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Exercise:</a:t>
            </a:r>
          </a:p>
          <a:p>
            <a:r>
              <a:rPr lang="en-US"/>
              <a:t>-Have everyone articulate their leadership purpose and where it comes from</a:t>
            </a:r>
          </a:p>
          <a:p>
            <a:r>
              <a:rPr lang="en-US"/>
              <a:t>-Have everyone identify what their entrepreneurial leadership has been so far</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28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might not be changing your core values, but you’re adjusting the way they translate into action. You might be actualizing a different aspect of your purpose than you used to. You might be leveraging your leadership strengths in a different way and possibly discovering new strengths you did not previously rely on. You might be reframing your motivations.</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C74E6-8D34-4E3D-B7BC-49E9DC692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056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3006F"/>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sp>
        <p:nvSpPr>
          <p:cNvPr id="6"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15" name="Picture 14"/>
          <p:cNvPicPr>
            <a:picLocks noChangeAspect="1"/>
          </p:cNvPicPr>
          <p:nvPr userDrawn="1"/>
        </p:nvPicPr>
        <p:blipFill>
          <a:blip r:embed="rId4"/>
          <a:stretch>
            <a:fillRect/>
          </a:stretch>
        </p:blipFill>
        <p:spPr>
          <a:xfrm>
            <a:off x="779463" y="3973980"/>
            <a:ext cx="1600200" cy="139700"/>
          </a:xfrm>
          <a:prstGeom prst="rect">
            <a:avLst/>
          </a:prstGeom>
        </p:spPr>
      </p:pic>
    </p:spTree>
    <p:extLst>
      <p:ext uri="{BB962C8B-B14F-4D97-AF65-F5344CB8AC3E}">
        <p14:creationId xmlns:p14="http://schemas.microsoft.com/office/powerpoint/2010/main" val="237349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77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49891"/>
            <a:ext cx="8170606" cy="66172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435E66D7-2141-45F8-8AF7-938EBBBC648E}" type="datetimeFigureOut">
              <a:rPr lang="en-US">
                <a:solidFill>
                  <a:prstClr val="black"/>
                </a:solidFill>
                <a:latin typeface="Arial" charset="0"/>
                <a:cs typeface="Arial" charset="0"/>
              </a:rPr>
              <a:pPr fontAlgn="base">
                <a:spcBef>
                  <a:spcPct val="0"/>
                </a:spcBef>
                <a:spcAft>
                  <a:spcPct val="0"/>
                </a:spcAft>
                <a:defRPr/>
              </a:pPr>
              <a:t>9/24/2025</a:t>
            </a:fld>
            <a:endParaRPr lang="en-US">
              <a:solidFill>
                <a:prstClr val="black"/>
              </a:solidFill>
              <a:latin typeface="Arial" charset="0"/>
              <a:cs typeface="Arial" charset="0"/>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5" name="Slide Number Placeholder 5"/>
          <p:cNvSpPr>
            <a:spLocks noGrp="1"/>
          </p:cNvSpPr>
          <p:nvPr>
            <p:ph type="sldNum" sz="quarter" idx="12"/>
          </p:nvPr>
        </p:nvSpPr>
        <p:spPr>
          <a:xfrm>
            <a:off x="457200" y="6366983"/>
            <a:ext cx="510363" cy="365125"/>
          </a:xfrm>
          <a:prstGeom prst="rect">
            <a:avLst/>
          </a:prstGeom>
        </p:spPr>
        <p:txBody>
          <a:bodyPr/>
          <a:lstStyle>
            <a:lvl1pPr>
              <a:defRPr/>
            </a:lvl1pPr>
          </a:lstStyle>
          <a:p>
            <a:pPr>
              <a:defRPr/>
            </a:pPr>
            <a:fld id="{475D4BB6-DD83-4E78-9B24-285262F7ACF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230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3" name="Picture 2"/>
          <p:cNvPicPr>
            <a:picLocks noChangeAspect="1"/>
          </p:cNvPicPr>
          <p:nvPr userDrawn="1"/>
        </p:nvPicPr>
        <p:blipFill>
          <a:blip r:embed="rId2"/>
          <a:stretch>
            <a:fillRect/>
          </a:stretch>
        </p:blipFill>
        <p:spPr>
          <a:xfrm>
            <a:off x="779463" y="3973980"/>
            <a:ext cx="1600200" cy="139700"/>
          </a:xfrm>
          <a:prstGeom prst="rect">
            <a:avLst/>
          </a:prstGeom>
        </p:spPr>
      </p:pic>
      <p:pic>
        <p:nvPicPr>
          <p:cNvPr id="4" name="Picture 3"/>
          <p:cNvPicPr>
            <a:picLocks noChangeAspect="1"/>
          </p:cNvPicPr>
          <p:nvPr userDrawn="1"/>
        </p:nvPicPr>
        <p:blipFill>
          <a:blip r:embed="rId3"/>
          <a:stretch>
            <a:fillRect/>
          </a:stretch>
        </p:blipFill>
        <p:spPr>
          <a:xfrm>
            <a:off x="7483915" y="5945854"/>
            <a:ext cx="1371600" cy="927100"/>
          </a:xfrm>
          <a:prstGeom prst="rect">
            <a:avLst/>
          </a:prstGeom>
        </p:spPr>
      </p:pic>
      <p:pic>
        <p:nvPicPr>
          <p:cNvPr id="5" name="Picture 4"/>
          <p:cNvPicPr>
            <a:picLocks noChangeAspect="1"/>
          </p:cNvPicPr>
          <p:nvPr userDrawn="1"/>
        </p:nvPicPr>
        <p:blipFill>
          <a:blip r:embed="rId4"/>
          <a:stretch>
            <a:fillRect/>
          </a:stretch>
        </p:blipFill>
        <p:spPr>
          <a:xfrm>
            <a:off x="792039" y="6450899"/>
            <a:ext cx="2425295" cy="162965"/>
          </a:xfrm>
          <a:prstGeom prst="rect">
            <a:avLst/>
          </a:prstGeom>
        </p:spPr>
      </p:pic>
    </p:spTree>
    <p:extLst>
      <p:ext uri="{BB962C8B-B14F-4D97-AF65-F5344CB8AC3E}">
        <p14:creationId xmlns:p14="http://schemas.microsoft.com/office/powerpoint/2010/main" val="397744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7" name="Picture 6"/>
          <p:cNvPicPr>
            <a:picLocks noChangeAspect="1"/>
          </p:cNvPicPr>
          <p:nvPr userDrawn="1"/>
        </p:nvPicPr>
        <p:blipFill>
          <a:blip r:embed="rId3"/>
          <a:stretch>
            <a:fillRect/>
          </a:stretch>
        </p:blipFill>
        <p:spPr>
          <a:xfrm>
            <a:off x="6363105" y="6450899"/>
            <a:ext cx="2425295" cy="162965"/>
          </a:xfrm>
          <a:prstGeom prst="rect">
            <a:avLst/>
          </a:prstGeom>
        </p:spPr>
      </p:pic>
    </p:spTree>
    <p:extLst>
      <p:ext uri="{BB962C8B-B14F-4D97-AF65-F5344CB8AC3E}">
        <p14:creationId xmlns:p14="http://schemas.microsoft.com/office/powerpoint/2010/main" val="4112770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7" name="Picture 6"/>
          <p:cNvPicPr>
            <a:picLocks noChangeAspect="1"/>
          </p:cNvPicPr>
          <p:nvPr userDrawn="1"/>
        </p:nvPicPr>
        <p:blipFill>
          <a:blip r:embed="rId2"/>
          <a:stretch>
            <a:fillRect/>
          </a:stretch>
        </p:blipFill>
        <p:spPr>
          <a:xfrm>
            <a:off x="766763" y="1363508"/>
            <a:ext cx="1103781" cy="96362"/>
          </a:xfrm>
          <a:prstGeom prst="rect">
            <a:avLst/>
          </a:prstGeom>
        </p:spPr>
      </p:pic>
      <p:pic>
        <p:nvPicPr>
          <p:cNvPr id="8" name="Picture 7"/>
          <p:cNvPicPr>
            <a:picLocks noChangeAspect="1"/>
          </p:cNvPicPr>
          <p:nvPr userDrawn="1"/>
        </p:nvPicPr>
        <p:blipFill>
          <a:blip r:embed="rId3"/>
          <a:stretch>
            <a:fillRect/>
          </a:stretch>
        </p:blipFill>
        <p:spPr>
          <a:xfrm>
            <a:off x="7483915" y="5945854"/>
            <a:ext cx="1371600" cy="927100"/>
          </a:xfrm>
          <a:prstGeom prst="rect">
            <a:avLst/>
          </a:prstGeom>
        </p:spPr>
      </p:pic>
    </p:spTree>
    <p:extLst>
      <p:ext uri="{BB962C8B-B14F-4D97-AF65-F5344CB8AC3E}">
        <p14:creationId xmlns:p14="http://schemas.microsoft.com/office/powerpoint/2010/main" val="111101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0" baseline="0">
                <a:solidFill>
                  <a:srgbClr val="999999"/>
                </a:solidFill>
                <a:latin typeface="Open Sans Light"/>
                <a:cs typeface="Open Sans Light"/>
              </a:defRPr>
            </a:lvl1pPr>
          </a:lstStyle>
          <a:p>
            <a:r>
              <a:rPr lang="en-US"/>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16" name="Picture 15"/>
          <p:cNvPicPr>
            <a:picLocks noChangeAspect="1"/>
          </p:cNvPicPr>
          <p:nvPr userDrawn="1"/>
        </p:nvPicPr>
        <p:blipFill>
          <a:blip r:embed="rId2"/>
          <a:stretch>
            <a:fillRect/>
          </a:stretch>
        </p:blipFill>
        <p:spPr>
          <a:xfrm>
            <a:off x="6363105" y="6450899"/>
            <a:ext cx="2425295" cy="162965"/>
          </a:xfrm>
          <a:prstGeom prst="rect">
            <a:avLst/>
          </a:prstGeom>
        </p:spPr>
      </p:pic>
      <p:pic>
        <p:nvPicPr>
          <p:cNvPr id="17" name="Picture 16"/>
          <p:cNvPicPr>
            <a:picLocks noChangeAspect="1"/>
          </p:cNvPicPr>
          <p:nvPr userDrawn="1"/>
        </p:nvPicPr>
        <p:blipFill>
          <a:blip r:embed="rId3"/>
          <a:stretch>
            <a:fillRect/>
          </a:stretch>
        </p:blipFill>
        <p:spPr>
          <a:xfrm>
            <a:off x="766763" y="1363508"/>
            <a:ext cx="1103781" cy="96362"/>
          </a:xfrm>
          <a:prstGeom prst="rect">
            <a:avLst/>
          </a:prstGeom>
        </p:spPr>
      </p:pic>
    </p:spTree>
    <p:extLst>
      <p:ext uri="{BB962C8B-B14F-4D97-AF65-F5344CB8AC3E}">
        <p14:creationId xmlns:p14="http://schemas.microsoft.com/office/powerpoint/2010/main" val="211074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3" name="Picture 2"/>
          <p:cNvPicPr>
            <a:picLocks noChangeAspect="1"/>
          </p:cNvPicPr>
          <p:nvPr userDrawn="1"/>
        </p:nvPicPr>
        <p:blipFill>
          <a:blip r:embed="rId2"/>
          <a:stretch>
            <a:fillRect/>
          </a:stretch>
        </p:blipFill>
        <p:spPr>
          <a:xfrm>
            <a:off x="779463" y="3973980"/>
            <a:ext cx="1600200" cy="139700"/>
          </a:xfrm>
          <a:prstGeom prst="rect">
            <a:avLst/>
          </a:prstGeom>
        </p:spPr>
      </p:pic>
      <p:pic>
        <p:nvPicPr>
          <p:cNvPr id="4" name="Picture 3"/>
          <p:cNvPicPr>
            <a:picLocks noChangeAspect="1"/>
          </p:cNvPicPr>
          <p:nvPr userDrawn="1"/>
        </p:nvPicPr>
        <p:blipFill>
          <a:blip r:embed="rId3"/>
          <a:stretch>
            <a:fillRect/>
          </a:stretch>
        </p:blipFill>
        <p:spPr>
          <a:xfrm>
            <a:off x="7483915" y="5945854"/>
            <a:ext cx="1371600" cy="927100"/>
          </a:xfrm>
          <a:prstGeom prst="rect">
            <a:avLst/>
          </a:prstGeom>
        </p:spPr>
      </p:pic>
      <p:pic>
        <p:nvPicPr>
          <p:cNvPr id="5" name="Picture 4"/>
          <p:cNvPicPr>
            <a:picLocks noChangeAspect="1"/>
          </p:cNvPicPr>
          <p:nvPr userDrawn="1"/>
        </p:nvPicPr>
        <p:blipFill>
          <a:blip r:embed="rId4"/>
          <a:stretch>
            <a:fillRect/>
          </a:stretch>
        </p:blipFill>
        <p:spPr>
          <a:xfrm>
            <a:off x="792039" y="6450899"/>
            <a:ext cx="2425295" cy="162965"/>
          </a:xfrm>
          <a:prstGeom prst="rect">
            <a:avLst/>
          </a:prstGeom>
        </p:spPr>
      </p:pic>
    </p:spTree>
    <p:extLst>
      <p:ext uri="{BB962C8B-B14F-4D97-AF65-F5344CB8AC3E}">
        <p14:creationId xmlns:p14="http://schemas.microsoft.com/office/powerpoint/2010/main" val="361390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7" name="Picture 6"/>
          <p:cNvPicPr>
            <a:picLocks noChangeAspect="1"/>
          </p:cNvPicPr>
          <p:nvPr userDrawn="1"/>
        </p:nvPicPr>
        <p:blipFill>
          <a:blip r:embed="rId3"/>
          <a:stretch>
            <a:fillRect/>
          </a:stretch>
        </p:blipFill>
        <p:spPr>
          <a:xfrm>
            <a:off x="6363105" y="6450899"/>
            <a:ext cx="2425295" cy="162965"/>
          </a:xfrm>
          <a:prstGeom prst="rect">
            <a:avLst/>
          </a:prstGeom>
        </p:spPr>
      </p:pic>
    </p:spTree>
    <p:extLst>
      <p:ext uri="{BB962C8B-B14F-4D97-AF65-F5344CB8AC3E}">
        <p14:creationId xmlns:p14="http://schemas.microsoft.com/office/powerpoint/2010/main" val="202008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7" name="Picture 6"/>
          <p:cNvPicPr>
            <a:picLocks noChangeAspect="1"/>
          </p:cNvPicPr>
          <p:nvPr userDrawn="1"/>
        </p:nvPicPr>
        <p:blipFill>
          <a:blip r:embed="rId2"/>
          <a:stretch>
            <a:fillRect/>
          </a:stretch>
        </p:blipFill>
        <p:spPr>
          <a:xfrm>
            <a:off x="766763" y="1363508"/>
            <a:ext cx="1103781" cy="96362"/>
          </a:xfrm>
          <a:prstGeom prst="rect">
            <a:avLst/>
          </a:prstGeom>
        </p:spPr>
      </p:pic>
      <p:pic>
        <p:nvPicPr>
          <p:cNvPr id="8" name="Picture 7"/>
          <p:cNvPicPr>
            <a:picLocks noChangeAspect="1"/>
          </p:cNvPicPr>
          <p:nvPr userDrawn="1"/>
        </p:nvPicPr>
        <p:blipFill>
          <a:blip r:embed="rId3"/>
          <a:stretch>
            <a:fillRect/>
          </a:stretch>
        </p:blipFill>
        <p:spPr>
          <a:xfrm>
            <a:off x="7483915" y="5945854"/>
            <a:ext cx="1371600" cy="927100"/>
          </a:xfrm>
          <a:prstGeom prst="rect">
            <a:avLst/>
          </a:prstGeom>
        </p:spPr>
      </p:pic>
    </p:spTree>
    <p:extLst>
      <p:ext uri="{BB962C8B-B14F-4D97-AF65-F5344CB8AC3E}">
        <p14:creationId xmlns:p14="http://schemas.microsoft.com/office/powerpoint/2010/main" val="4016282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0" baseline="0">
                <a:solidFill>
                  <a:srgbClr val="999999"/>
                </a:solidFill>
                <a:latin typeface="Open Sans Light"/>
                <a:cs typeface="Open Sans Light"/>
              </a:defRPr>
            </a:lvl1pPr>
          </a:lstStyle>
          <a:p>
            <a:r>
              <a:rPr lang="en-US"/>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16" name="Picture 15"/>
          <p:cNvPicPr>
            <a:picLocks noChangeAspect="1"/>
          </p:cNvPicPr>
          <p:nvPr userDrawn="1"/>
        </p:nvPicPr>
        <p:blipFill>
          <a:blip r:embed="rId2"/>
          <a:stretch>
            <a:fillRect/>
          </a:stretch>
        </p:blipFill>
        <p:spPr>
          <a:xfrm>
            <a:off x="6363105" y="6450899"/>
            <a:ext cx="2425295" cy="162965"/>
          </a:xfrm>
          <a:prstGeom prst="rect">
            <a:avLst/>
          </a:prstGeom>
        </p:spPr>
      </p:pic>
      <p:pic>
        <p:nvPicPr>
          <p:cNvPr id="17" name="Picture 16"/>
          <p:cNvPicPr>
            <a:picLocks noChangeAspect="1"/>
          </p:cNvPicPr>
          <p:nvPr userDrawn="1"/>
        </p:nvPicPr>
        <p:blipFill>
          <a:blip r:embed="rId3"/>
          <a:stretch>
            <a:fillRect/>
          </a:stretch>
        </p:blipFill>
        <p:spPr>
          <a:xfrm>
            <a:off x="766763" y="1363508"/>
            <a:ext cx="1103781" cy="96362"/>
          </a:xfrm>
          <a:prstGeom prst="rect">
            <a:avLst/>
          </a:prstGeom>
        </p:spPr>
      </p:pic>
    </p:spTree>
    <p:extLst>
      <p:ext uri="{BB962C8B-B14F-4D97-AF65-F5344CB8AC3E}">
        <p14:creationId xmlns:p14="http://schemas.microsoft.com/office/powerpoint/2010/main" val="400392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0" i="0" baseline="0">
                <a:solidFill>
                  <a:srgbClr val="E8D3A2"/>
                </a:solidFill>
                <a:latin typeface="Open Sans Light"/>
                <a:cs typeface="Open Sans Light"/>
              </a:defRPr>
            </a:lvl1pPr>
            <a:lvl2pPr>
              <a:defRPr sz="2000" b="0" i="0" baseline="0">
                <a:solidFill>
                  <a:srgbClr val="E8D3A2"/>
                </a:solidFill>
                <a:latin typeface="Open Sans Light"/>
                <a:cs typeface="Open Sans Light"/>
              </a:defRPr>
            </a:lvl2pPr>
            <a:lvl3pPr marL="1143000" indent="-228600">
              <a:buSzPct val="100000"/>
              <a:buFont typeface="Lucida Grande"/>
              <a:buChar char="&gt;"/>
              <a:defRPr sz="1800" b="0" i="0" baseline="0">
                <a:solidFill>
                  <a:srgbClr val="E8D3A2"/>
                </a:solidFill>
                <a:latin typeface="Open Sans Light"/>
                <a:cs typeface="Open Sans Light"/>
              </a:defRPr>
            </a:lvl3pPr>
            <a:lvl4pPr>
              <a:defRPr sz="1600" b="0" i="0" baseline="0">
                <a:solidFill>
                  <a:srgbClr val="E8D3A2"/>
                </a:solidFill>
                <a:latin typeface="Open Sans Light"/>
                <a:cs typeface="Open Sans Light"/>
              </a:defRPr>
            </a:lvl4pPr>
            <a:lvl5pPr marL="2057400" indent="-228600">
              <a:buFont typeface="Lucida Grande"/>
              <a:buChar char="&gt;"/>
              <a:defRPr sz="1400" b="0" i="0" baseline="0">
                <a:solidFill>
                  <a:srgbClr val="E8D3A2"/>
                </a:solidFill>
                <a:latin typeface="Open Sans Light"/>
                <a:cs typeface="Open Sans Light"/>
              </a:defRPr>
            </a:lvl5pPr>
          </a:lstStyle>
          <a:p>
            <a:pPr lvl="0"/>
            <a:r>
              <a:rPr lang="en-US"/>
              <a:t>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E8D3A2"/>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6" name="Picture 5"/>
          <p:cNvPicPr>
            <a:picLocks noChangeAspect="1"/>
          </p:cNvPicPr>
          <p:nvPr userDrawn="1"/>
        </p:nvPicPr>
        <p:blipFill>
          <a:blip r:embed="rId2"/>
          <a:stretch>
            <a:fillRect/>
          </a:stretch>
        </p:blipFill>
        <p:spPr>
          <a:xfrm>
            <a:off x="766763" y="1364403"/>
            <a:ext cx="1103781" cy="96361"/>
          </a:xfrm>
          <a:prstGeom prst="rect">
            <a:avLst/>
          </a:prstGeom>
        </p:spPr>
      </p:pic>
      <p:pic>
        <p:nvPicPr>
          <p:cNvPr id="7" name="Picture 6"/>
          <p:cNvPicPr>
            <a:picLocks noChangeAspect="1"/>
          </p:cNvPicPr>
          <p:nvPr userDrawn="1"/>
        </p:nvPicPr>
        <p:blipFill>
          <a:blip r:embed="rId3"/>
          <a:stretch>
            <a:fillRect/>
          </a:stretch>
        </p:blipFill>
        <p:spPr>
          <a:xfrm>
            <a:off x="6248401" y="6354234"/>
            <a:ext cx="2540000" cy="266700"/>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33006F"/>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0" i="0" baseline="0">
                <a:solidFill>
                  <a:schemeClr val="bg1"/>
                </a:solidFill>
                <a:latin typeface="Open Sans Light"/>
                <a:cs typeface="Open Sans Light"/>
              </a:defRPr>
            </a:lvl1pPr>
            <a:lvl2pPr>
              <a:defRPr sz="2000" b="0" i="0" baseline="0">
                <a:solidFill>
                  <a:schemeClr val="bg1"/>
                </a:solidFill>
                <a:latin typeface="Open Sans Light"/>
                <a:cs typeface="Open Sans Light"/>
              </a:defRPr>
            </a:lvl2pPr>
            <a:lvl3pPr marL="1143000" indent="-228600">
              <a:buSzPct val="100000"/>
              <a:buFont typeface="Lucida Grande"/>
              <a:buChar char="&gt;"/>
              <a:defRPr sz="1800" b="0" i="0" baseline="0">
                <a:solidFill>
                  <a:schemeClr val="bg1"/>
                </a:solidFill>
                <a:latin typeface="Open Sans Light"/>
                <a:cs typeface="Open Sans Light"/>
              </a:defRPr>
            </a:lvl3pPr>
            <a:lvl4pPr>
              <a:defRPr sz="1600" b="0" i="0" baseline="0">
                <a:solidFill>
                  <a:schemeClr val="bg1"/>
                </a:solidFill>
                <a:latin typeface="Open Sans Light"/>
                <a:cs typeface="Open Sans Light"/>
              </a:defRPr>
            </a:lvl4pPr>
            <a:lvl5pPr marL="2057400" indent="-228600">
              <a:buFont typeface="Lucida Grande"/>
              <a:buChar char="&gt;"/>
              <a:defRPr sz="1400" b="0" i="0" baseline="0">
                <a:solidFill>
                  <a:schemeClr val="bg1"/>
                </a:solidFill>
                <a:latin typeface="Open Sans Light"/>
                <a:cs typeface="Open Sans Light"/>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7" name="Picture 6"/>
          <p:cNvPicPr>
            <a:picLocks noChangeAspect="1"/>
          </p:cNvPicPr>
          <p:nvPr userDrawn="1"/>
        </p:nvPicPr>
        <p:blipFill>
          <a:blip r:embed="rId3"/>
          <a:stretch>
            <a:fillRect/>
          </a:stretch>
        </p:blipFill>
        <p:spPr>
          <a:xfrm>
            <a:off x="766763" y="1364403"/>
            <a:ext cx="1103781" cy="96361"/>
          </a:xfrm>
          <a:prstGeom prst="rect">
            <a:avLst/>
          </a:prstGeom>
        </p:spPr>
      </p:pic>
    </p:spTree>
    <p:extLst>
      <p:ext uri="{BB962C8B-B14F-4D97-AF65-F5344CB8AC3E}">
        <p14:creationId xmlns:p14="http://schemas.microsoft.com/office/powerpoint/2010/main" val="32363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33006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0" baseline="0">
                <a:solidFill>
                  <a:schemeClr val="bg1"/>
                </a:solidFill>
                <a:latin typeface="Open Sans Light"/>
                <a:cs typeface="Open Sans Light"/>
              </a:defRPr>
            </a:lvl1pPr>
          </a:lstStyle>
          <a:p>
            <a:r>
              <a:rPr lang="en-US"/>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7" name="Picture 6"/>
          <p:cNvPicPr>
            <a:picLocks noChangeAspect="1"/>
          </p:cNvPicPr>
          <p:nvPr userDrawn="1"/>
        </p:nvPicPr>
        <p:blipFill>
          <a:blip r:embed="rId3"/>
          <a:stretch>
            <a:fillRect/>
          </a:stretch>
        </p:blipFill>
        <p:spPr>
          <a:xfrm>
            <a:off x="766763" y="1364403"/>
            <a:ext cx="1103781" cy="96361"/>
          </a:xfrm>
          <a:prstGeom prst="rect">
            <a:avLst/>
          </a:prstGeom>
        </p:spPr>
      </p:pic>
    </p:spTree>
    <p:extLst>
      <p:ext uri="{BB962C8B-B14F-4D97-AF65-F5344CB8AC3E}">
        <p14:creationId xmlns:p14="http://schemas.microsoft.com/office/powerpoint/2010/main" val="382856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3" name="Picture 2"/>
          <p:cNvPicPr>
            <a:picLocks noChangeAspect="1"/>
          </p:cNvPicPr>
          <p:nvPr userDrawn="1"/>
        </p:nvPicPr>
        <p:blipFill>
          <a:blip r:embed="rId2"/>
          <a:stretch>
            <a:fillRect/>
          </a:stretch>
        </p:blipFill>
        <p:spPr>
          <a:xfrm>
            <a:off x="779463" y="3973980"/>
            <a:ext cx="1600200" cy="139700"/>
          </a:xfrm>
          <a:prstGeom prst="rect">
            <a:avLst/>
          </a:prstGeom>
        </p:spPr>
      </p:pic>
      <p:pic>
        <p:nvPicPr>
          <p:cNvPr id="4" name="Picture 3"/>
          <p:cNvPicPr>
            <a:picLocks noChangeAspect="1"/>
          </p:cNvPicPr>
          <p:nvPr userDrawn="1"/>
        </p:nvPicPr>
        <p:blipFill>
          <a:blip r:embed="rId3"/>
          <a:stretch>
            <a:fillRect/>
          </a:stretch>
        </p:blipFill>
        <p:spPr>
          <a:xfrm>
            <a:off x="7483915" y="5945854"/>
            <a:ext cx="1371600" cy="927100"/>
          </a:xfrm>
          <a:prstGeom prst="rect">
            <a:avLst/>
          </a:prstGeom>
        </p:spPr>
      </p:pic>
      <p:pic>
        <p:nvPicPr>
          <p:cNvPr id="5" name="Picture 4"/>
          <p:cNvPicPr>
            <a:picLocks noChangeAspect="1"/>
          </p:cNvPicPr>
          <p:nvPr userDrawn="1"/>
        </p:nvPicPr>
        <p:blipFill>
          <a:blip r:embed="rId4"/>
          <a:stretch>
            <a:fillRect/>
          </a:stretch>
        </p:blipFill>
        <p:spPr>
          <a:xfrm>
            <a:off x="792039" y="6450899"/>
            <a:ext cx="2425295" cy="162965"/>
          </a:xfrm>
          <a:prstGeom prst="rect">
            <a:avLst/>
          </a:prstGeom>
        </p:spPr>
      </p:pic>
    </p:spTree>
    <p:extLst>
      <p:ext uri="{BB962C8B-B14F-4D97-AF65-F5344CB8AC3E}">
        <p14:creationId xmlns:p14="http://schemas.microsoft.com/office/powerpoint/2010/main" val="339719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7" name="Picture 6"/>
          <p:cNvPicPr>
            <a:picLocks noChangeAspect="1"/>
          </p:cNvPicPr>
          <p:nvPr userDrawn="1"/>
        </p:nvPicPr>
        <p:blipFill>
          <a:blip r:embed="rId3"/>
          <a:stretch>
            <a:fillRect/>
          </a:stretch>
        </p:blipFill>
        <p:spPr>
          <a:xfrm>
            <a:off x="6363105" y="6450899"/>
            <a:ext cx="2425295" cy="162965"/>
          </a:xfrm>
          <a:prstGeom prst="rect">
            <a:avLst/>
          </a:prstGeom>
        </p:spPr>
      </p:pic>
    </p:spTree>
    <p:extLst>
      <p:ext uri="{BB962C8B-B14F-4D97-AF65-F5344CB8AC3E}">
        <p14:creationId xmlns:p14="http://schemas.microsoft.com/office/powerpoint/2010/main" val="307287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7" name="Picture 6"/>
          <p:cNvPicPr>
            <a:picLocks noChangeAspect="1"/>
          </p:cNvPicPr>
          <p:nvPr userDrawn="1"/>
        </p:nvPicPr>
        <p:blipFill>
          <a:blip r:embed="rId2"/>
          <a:stretch>
            <a:fillRect/>
          </a:stretch>
        </p:blipFill>
        <p:spPr>
          <a:xfrm>
            <a:off x="766763" y="1363508"/>
            <a:ext cx="1103781" cy="96362"/>
          </a:xfrm>
          <a:prstGeom prst="rect">
            <a:avLst/>
          </a:prstGeom>
        </p:spPr>
      </p:pic>
      <p:pic>
        <p:nvPicPr>
          <p:cNvPr id="8" name="Picture 7"/>
          <p:cNvPicPr>
            <a:picLocks noChangeAspect="1"/>
          </p:cNvPicPr>
          <p:nvPr userDrawn="1"/>
        </p:nvPicPr>
        <p:blipFill>
          <a:blip r:embed="rId3"/>
          <a:stretch>
            <a:fillRect/>
          </a:stretch>
        </p:blipFill>
        <p:spPr>
          <a:xfrm>
            <a:off x="7483915" y="5945854"/>
            <a:ext cx="1371600" cy="927100"/>
          </a:xfrm>
          <a:prstGeom prst="rect">
            <a:avLst/>
          </a:prstGeom>
        </p:spPr>
      </p:pic>
    </p:spTree>
    <p:extLst>
      <p:ext uri="{BB962C8B-B14F-4D97-AF65-F5344CB8AC3E}">
        <p14:creationId xmlns:p14="http://schemas.microsoft.com/office/powerpoint/2010/main" val="145022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0" baseline="0">
                <a:solidFill>
                  <a:srgbClr val="999999"/>
                </a:solidFill>
                <a:latin typeface="Open Sans Light"/>
                <a:cs typeface="Open Sans Light"/>
              </a:defRPr>
            </a:lvl1pPr>
          </a:lstStyle>
          <a:p>
            <a:r>
              <a:rPr lang="en-US"/>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16" name="Picture 15"/>
          <p:cNvPicPr>
            <a:picLocks noChangeAspect="1"/>
          </p:cNvPicPr>
          <p:nvPr userDrawn="1"/>
        </p:nvPicPr>
        <p:blipFill>
          <a:blip r:embed="rId2"/>
          <a:stretch>
            <a:fillRect/>
          </a:stretch>
        </p:blipFill>
        <p:spPr>
          <a:xfrm>
            <a:off x="6363105" y="6450899"/>
            <a:ext cx="2425295" cy="162965"/>
          </a:xfrm>
          <a:prstGeom prst="rect">
            <a:avLst/>
          </a:prstGeom>
        </p:spPr>
      </p:pic>
      <p:pic>
        <p:nvPicPr>
          <p:cNvPr id="17" name="Picture 16"/>
          <p:cNvPicPr>
            <a:picLocks noChangeAspect="1"/>
          </p:cNvPicPr>
          <p:nvPr userDrawn="1"/>
        </p:nvPicPr>
        <p:blipFill>
          <a:blip r:embed="rId3"/>
          <a:stretch>
            <a:fillRect/>
          </a:stretch>
        </p:blipFill>
        <p:spPr>
          <a:xfrm>
            <a:off x="766763" y="1363508"/>
            <a:ext cx="1103781" cy="96362"/>
          </a:xfrm>
          <a:prstGeom prst="rect">
            <a:avLst/>
          </a:prstGeom>
        </p:spPr>
      </p:pic>
    </p:spTree>
    <p:extLst>
      <p:ext uri="{BB962C8B-B14F-4D97-AF65-F5344CB8AC3E}">
        <p14:creationId xmlns:p14="http://schemas.microsoft.com/office/powerpoint/2010/main" val="248955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6551-3EA6-4888-B449-580B06546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294FD-D76C-4FB5-A75F-4869F06A2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AA945-6A91-4290-B60A-8CCCDDBE70E3}"/>
              </a:ext>
            </a:extLst>
          </p:cNvPr>
          <p:cNvSpPr>
            <a:spLocks noGrp="1"/>
          </p:cNvSpPr>
          <p:nvPr>
            <p:ph type="dt" sz="half" idx="10"/>
          </p:nvPr>
        </p:nvSpPr>
        <p:spPr/>
        <p:txBody>
          <a:bodyPr/>
          <a:lstStyle/>
          <a:p>
            <a:fld id="{B4AEBF11-CA86-4477-A289-5354CD1407A7}" type="datetimeFigureOut">
              <a:rPr lang="en-US" smtClean="0"/>
              <a:t>9/24/2025</a:t>
            </a:fld>
            <a:endParaRPr lang="en-US"/>
          </a:p>
        </p:txBody>
      </p:sp>
      <p:sp>
        <p:nvSpPr>
          <p:cNvPr id="5" name="Footer Placeholder 4">
            <a:extLst>
              <a:ext uri="{FF2B5EF4-FFF2-40B4-BE49-F238E27FC236}">
                <a16:creationId xmlns:a16="http://schemas.microsoft.com/office/drawing/2014/main" id="{69B8A98B-957C-4516-92B6-94726C2BB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1618B-D97E-4D0C-A3A3-3F9745883681}"/>
              </a:ext>
            </a:extLst>
          </p:cNvPr>
          <p:cNvSpPr>
            <a:spLocks noGrp="1"/>
          </p:cNvSpPr>
          <p:nvPr>
            <p:ph type="sldNum" sz="quarter" idx="12"/>
          </p:nvPr>
        </p:nvSpPr>
        <p:spPr/>
        <p:txBody>
          <a:bodyPr/>
          <a:lstStyle/>
          <a:p>
            <a:fld id="{20B89ED9-1D21-4011-9F17-ED842B9F2570}" type="slidenum">
              <a:rPr lang="en-US" smtClean="0"/>
              <a:t>‹#›</a:t>
            </a:fld>
            <a:endParaRPr lang="en-US"/>
          </a:p>
        </p:txBody>
      </p:sp>
    </p:spTree>
    <p:extLst>
      <p:ext uri="{BB962C8B-B14F-4D97-AF65-F5344CB8AC3E}">
        <p14:creationId xmlns:p14="http://schemas.microsoft.com/office/powerpoint/2010/main" val="22526045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876" r:id="rId5"/>
    <p:sldLayoutId id="2147483877" r:id="rId6"/>
    <p:sldLayoutId id="214748387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7633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96932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farh@uw.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hyperlink" Target="../../../Desktop/Teaching%20Video%20Clips/TomWujec_2010U_480.mp4"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hyperlink" Target="../../Desktop/Teaching%20Video%20Clips/theDeepDive.mp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Desktop/Teaching%20Video%20Clips/theDeepDive%20(1).mp4"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hyperlink" Target="../../Desktop/Teaching%20Video%20Clips/IDEO.mov" TargetMode="Externa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56.pn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3EF29E-C20C-4E63-82F6-2049FFCD74BB}"/>
              </a:ext>
            </a:extLst>
          </p:cNvPr>
          <p:cNvPicPr>
            <a:picLocks noChangeAspect="1"/>
          </p:cNvPicPr>
          <p:nvPr/>
        </p:nvPicPr>
        <p:blipFill>
          <a:blip r:embed="rId3"/>
          <a:stretch>
            <a:fillRect/>
          </a:stretch>
        </p:blipFill>
        <p:spPr>
          <a:xfrm>
            <a:off x="13361" y="0"/>
            <a:ext cx="9117277" cy="6858000"/>
          </a:xfrm>
          <a:prstGeom prst="rect">
            <a:avLst/>
          </a:prstGeom>
        </p:spPr>
      </p:pic>
      <p:sp>
        <p:nvSpPr>
          <p:cNvPr id="11" name="Rectangle 10">
            <a:extLst>
              <a:ext uri="{FF2B5EF4-FFF2-40B4-BE49-F238E27FC236}">
                <a16:creationId xmlns:a16="http://schemas.microsoft.com/office/drawing/2014/main" id="{91084ABC-B967-79D3-6249-E169C909F63C}"/>
              </a:ext>
            </a:extLst>
          </p:cNvPr>
          <p:cNvSpPr/>
          <p:nvPr/>
        </p:nvSpPr>
        <p:spPr>
          <a:xfrm>
            <a:off x="417514" y="1252682"/>
            <a:ext cx="4572000" cy="2800767"/>
          </a:xfrm>
          <a:prstGeom prst="rect">
            <a:avLst/>
          </a:prstGeom>
        </p:spPr>
        <p:txBody>
          <a:bodyPr>
            <a:spAutoFit/>
          </a:bodyPr>
          <a:lstStyle/>
          <a:p>
            <a:endParaRPr lang="en-US" sz="2200">
              <a:latin typeface="Californian FB" pitchFamily="18" charset="0"/>
              <a:cs typeface="Gotham Ultra" pitchFamily="50" charset="0"/>
            </a:endParaRPr>
          </a:p>
          <a:p>
            <a:r>
              <a:rPr lang="en-US" sz="2200">
                <a:latin typeface="Californian FB" pitchFamily="18" charset="0"/>
                <a:cs typeface="Gotham Ultra" pitchFamily="50" charset="0"/>
              </a:rPr>
              <a:t>DAY 2</a:t>
            </a:r>
          </a:p>
          <a:p>
            <a:endParaRPr lang="en-US" sz="2200">
              <a:latin typeface="Californian FB" pitchFamily="18" charset="0"/>
              <a:cs typeface="Gotham Ultra" pitchFamily="50" charset="0"/>
            </a:endParaRPr>
          </a:p>
          <a:p>
            <a:r>
              <a:rPr lang="en-US" sz="2200">
                <a:latin typeface="Californian FB" pitchFamily="18" charset="0"/>
                <a:cs typeface="Gotham Ultra" pitchFamily="50" charset="0"/>
              </a:rPr>
              <a:t>Crystal Farh</a:t>
            </a:r>
          </a:p>
          <a:p>
            <a:r>
              <a:rPr lang="en-US" sz="2200">
                <a:latin typeface="Californian FB" pitchFamily="18" charset="0"/>
                <a:cs typeface="Gotham Ultra" pitchFamily="50" charset="0"/>
                <a:hlinkClick r:id="rId4"/>
              </a:rPr>
              <a:t>farh@uw.edu</a:t>
            </a:r>
            <a:br>
              <a:rPr lang="en-US" sz="2200">
                <a:latin typeface="Californian FB" pitchFamily="18" charset="0"/>
                <a:cs typeface="Gotham Ultra" pitchFamily="50" charset="0"/>
              </a:rPr>
            </a:br>
            <a:br>
              <a:rPr lang="en-US" sz="2200">
                <a:latin typeface="Californian FB" pitchFamily="18" charset="0"/>
                <a:cs typeface="Gotham Ultra" pitchFamily="50" charset="0"/>
              </a:rPr>
            </a:br>
            <a:r>
              <a:rPr lang="en-US" sz="2200">
                <a:latin typeface="Californian FB" pitchFamily="18" charset="0"/>
                <a:cs typeface="Gotham Ultra" pitchFamily="50" charset="0"/>
              </a:rPr>
              <a:t>September 24, 2025</a:t>
            </a:r>
            <a:br>
              <a:rPr lang="en-US" sz="2200">
                <a:latin typeface="Californian FB" pitchFamily="18" charset="0"/>
                <a:cs typeface="Gotham Ultra" pitchFamily="50" charset="0"/>
              </a:rPr>
            </a:br>
            <a:endParaRPr lang="en-US" sz="2200"/>
          </a:p>
        </p:txBody>
      </p:sp>
    </p:spTree>
    <p:extLst>
      <p:ext uri="{BB962C8B-B14F-4D97-AF65-F5344CB8AC3E}">
        <p14:creationId xmlns:p14="http://schemas.microsoft.com/office/powerpoint/2010/main" val="3405790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19C59B5-2CAE-D6C8-3EE2-ADF9573D700D}"/>
              </a:ext>
            </a:extLst>
          </p:cNvPr>
          <p:cNvSpPr txBox="1"/>
          <p:nvPr/>
        </p:nvSpPr>
        <p:spPr>
          <a:xfrm>
            <a:off x="290944" y="80313"/>
            <a:ext cx="8654354" cy="5755422"/>
          </a:xfrm>
          <a:prstGeom prst="rect">
            <a:avLst/>
          </a:prstGeom>
          <a:solidFill>
            <a:schemeClr val="bg2"/>
          </a:solidFill>
        </p:spPr>
        <p:txBody>
          <a:bodyPr wrap="square">
            <a:spAutoFit/>
          </a:bodyPr>
          <a:lstStyle/>
          <a:p>
            <a:pPr algn="ctr"/>
            <a:endParaRPr lang="en-US" sz="2200" b="1">
              <a:latin typeface="Californian FB" panose="0207040306080B030204" pitchFamily="18" charset="0"/>
            </a:endParaRPr>
          </a:p>
          <a:p>
            <a:pPr algn="ctr"/>
            <a:r>
              <a:rPr lang="en-US" sz="2200" b="1">
                <a:latin typeface="Californian FB" panose="0207040306080B030204" pitchFamily="18" charset="0"/>
              </a:rPr>
              <a:t>REFLECT AND APPLY</a:t>
            </a:r>
          </a:p>
          <a:p>
            <a:endParaRPr lang="en-US" sz="2200" b="1">
              <a:latin typeface="Californian FB" panose="0207040306080B030204" pitchFamily="18" charset="0"/>
            </a:endParaRPr>
          </a:p>
          <a:p>
            <a:endParaRPr lang="en-US" sz="2200" b="1">
              <a:latin typeface="Californian FB" panose="0207040306080B030204" pitchFamily="18" charset="0"/>
            </a:endParaRPr>
          </a:p>
          <a:p>
            <a:endParaRPr lang="en-US" sz="2200" b="1">
              <a:latin typeface="Californian FB" panose="0207040306080B030204" pitchFamily="18" charset="0"/>
            </a:endParaRPr>
          </a:p>
          <a:p>
            <a:r>
              <a:rPr lang="en-US" sz="2200" b="1">
                <a:latin typeface="Californian FB" panose="0207040306080B030204" pitchFamily="18" charset="0"/>
              </a:rPr>
              <a:t>10 min:</a:t>
            </a:r>
            <a:r>
              <a:rPr lang="en-US" sz="2200">
                <a:latin typeface="Californian FB" panose="0207040306080B030204" pitchFamily="18" charset="0"/>
              </a:rPr>
              <a:t> Share the leadership identity grid you completed for today. How do your core values shape your leadership purpose? How do you currently leverage your leadership strengths, motivators, and passions to live out your leadership purpose?.</a:t>
            </a:r>
          </a:p>
          <a:p>
            <a:endParaRPr lang="en-US" sz="1600" i="1">
              <a:latin typeface="Californian FB" panose="0207040306080B030204" pitchFamily="18" charset="0"/>
            </a:endParaRPr>
          </a:p>
          <a:p>
            <a:r>
              <a:rPr lang="en-US" sz="2200" b="1">
                <a:latin typeface="Californian FB" panose="0207040306080B030204" pitchFamily="18" charset="0"/>
              </a:rPr>
              <a:t>20 min:</a:t>
            </a:r>
            <a:r>
              <a:rPr lang="en-US" sz="2200">
                <a:latin typeface="Californian FB" panose="0207040306080B030204" pitchFamily="18" charset="0"/>
              </a:rPr>
              <a:t> On the post-it provided, write down one scaling plan that you drafted on Day 1. Place this post-it next to your leadership identity grid. How well does this scaling plan draw on/connect to your current leadership purpose? How can your leadership identity grid be expanded/reframed to support this scaling plan? (E.g., require a new interpretation of your core values, leverage different strengths, or tap into your motivators &amp; passions in new ways?)</a:t>
            </a: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7410" name="Picture 2" descr="Your Turn Rubber Stamp Seal Vector 23484002 Vector Art at Vecteezy">
            <a:extLst>
              <a:ext uri="{FF2B5EF4-FFF2-40B4-BE49-F238E27FC236}">
                <a16:creationId xmlns:a16="http://schemas.microsoft.com/office/drawing/2014/main" id="{2CF58B48-09CA-EAB0-80E8-44D90D200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39" y="18342"/>
            <a:ext cx="2210732" cy="132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1891" y="288382"/>
            <a:ext cx="8396659" cy="991998"/>
          </a:xfrm>
        </p:spPr>
        <p:txBody>
          <a:bodyPr>
            <a:normAutofit/>
          </a:bodyPr>
          <a:lstStyle/>
          <a:p>
            <a:r>
              <a:rPr lang="en-US" sz="3500" b="1">
                <a:solidFill>
                  <a:schemeClr val="tx1"/>
                </a:solidFill>
                <a:latin typeface="Californian FB" panose="0207040306080B030204" pitchFamily="18" charset="0"/>
              </a:rPr>
              <a:t>Leadership Identity </a:t>
            </a:r>
          </a:p>
          <a:p>
            <a:endParaRPr lang="en-US" sz="2000" b="1">
              <a:solidFill>
                <a:schemeClr val="tx1"/>
              </a:solidFill>
              <a:latin typeface="Californian FB" panose="0207040306080B030204" pitchFamily="18"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
        <p:nvSpPr>
          <p:cNvPr id="6" name="Text Placeholder 1">
            <a:extLst>
              <a:ext uri="{FF2B5EF4-FFF2-40B4-BE49-F238E27FC236}">
                <a16:creationId xmlns:a16="http://schemas.microsoft.com/office/drawing/2014/main" id="{FFEF634A-D85F-B152-B33B-94F2F8432DA6}"/>
              </a:ext>
            </a:extLst>
          </p:cNvPr>
          <p:cNvSpPr txBox="1">
            <a:spLocks/>
          </p:cNvSpPr>
          <p:nvPr/>
        </p:nvSpPr>
        <p:spPr>
          <a:xfrm>
            <a:off x="4104407" y="4689181"/>
            <a:ext cx="8396659"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00" b="1">
                <a:solidFill>
                  <a:schemeClr val="tx1"/>
                </a:solidFill>
                <a:latin typeface="Californian FB" panose="0207040306080B030204" pitchFamily="18" charset="0"/>
              </a:rPr>
              <a:t>Entrepreneurial Identity</a:t>
            </a:r>
          </a:p>
        </p:txBody>
      </p:sp>
      <p:pic>
        <p:nvPicPr>
          <p:cNvPr id="2050" name="Picture 2" descr="Scale Up case studies - Engine Shed">
            <a:extLst>
              <a:ext uri="{FF2B5EF4-FFF2-40B4-BE49-F238E27FC236}">
                <a16:creationId xmlns:a16="http://schemas.microsoft.com/office/drawing/2014/main" id="{323363B9-616D-0563-5A3B-425CC2ABD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367" y="1145119"/>
            <a:ext cx="4790210" cy="31934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AD0DA1-AB1A-F8DB-576D-5AAD0B66F223}"/>
              </a:ext>
            </a:extLst>
          </p:cNvPr>
          <p:cNvSpPr txBox="1"/>
          <p:nvPr/>
        </p:nvSpPr>
        <p:spPr>
          <a:xfrm>
            <a:off x="689956" y="892680"/>
            <a:ext cx="3474720" cy="923330"/>
          </a:xfrm>
          <a:prstGeom prst="rect">
            <a:avLst/>
          </a:prstGeom>
          <a:solidFill>
            <a:schemeClr val="bg2"/>
          </a:solidFill>
        </p:spPr>
        <p:txBody>
          <a:bodyPr wrap="square">
            <a:spAutoFit/>
          </a:bodyPr>
          <a:lstStyle/>
          <a:p>
            <a:r>
              <a:rPr kumimoji="0" lang="en-US" sz="18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Your core values</a:t>
            </a:r>
          </a:p>
          <a:p>
            <a:r>
              <a:rPr lang="en-US">
                <a:solidFill>
                  <a:srgbClr val="33006F"/>
                </a:solidFill>
                <a:latin typeface="Californian FB" pitchFamily="18" charset="0"/>
                <a:cs typeface="Arial" pitchFamily="34" charset="0"/>
              </a:rPr>
              <a:t>Your motivators &amp; passions</a:t>
            </a:r>
          </a:p>
          <a:p>
            <a:r>
              <a:rPr lang="en-US">
                <a:solidFill>
                  <a:srgbClr val="33006F"/>
                </a:solidFill>
                <a:latin typeface="Californian FB" pitchFamily="18" charset="0"/>
                <a:cs typeface="Arial" pitchFamily="34" charset="0"/>
              </a:rPr>
              <a:t>Your leadership strengths</a:t>
            </a:r>
          </a:p>
        </p:txBody>
      </p:sp>
      <p:sp>
        <p:nvSpPr>
          <p:cNvPr id="11" name="TextBox 10">
            <a:extLst>
              <a:ext uri="{FF2B5EF4-FFF2-40B4-BE49-F238E27FC236}">
                <a16:creationId xmlns:a16="http://schemas.microsoft.com/office/drawing/2014/main" id="{3989BABB-BD55-ECB3-1A32-FC7BC296975E}"/>
              </a:ext>
            </a:extLst>
          </p:cNvPr>
          <p:cNvSpPr txBox="1"/>
          <p:nvPr/>
        </p:nvSpPr>
        <p:spPr>
          <a:xfrm>
            <a:off x="4473286" y="5232406"/>
            <a:ext cx="4421331" cy="646331"/>
          </a:xfrm>
          <a:prstGeom prst="rect">
            <a:avLst/>
          </a:prstGeom>
          <a:solidFill>
            <a:schemeClr val="bg2"/>
          </a:solidFill>
        </p:spPr>
        <p:txBody>
          <a:bodyPr wrap="square">
            <a:spAutoFit/>
          </a:bodyPr>
          <a:lstStyle/>
          <a:p>
            <a:r>
              <a:rPr kumimoji="0" lang="en-US" sz="18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Your reasons for becoming an entrepreneur</a:t>
            </a:r>
          </a:p>
          <a:p>
            <a:r>
              <a:rPr lang="en-US">
                <a:solidFill>
                  <a:srgbClr val="33006F"/>
                </a:solidFill>
                <a:latin typeface="Californian FB" pitchFamily="18" charset="0"/>
                <a:cs typeface="Arial" pitchFamily="34" charset="0"/>
              </a:rPr>
              <a:t>The way you lead your business</a:t>
            </a:r>
            <a:endParaRPr lang="en-US"/>
          </a:p>
        </p:txBody>
      </p:sp>
      <p:sp>
        <p:nvSpPr>
          <p:cNvPr id="3" name="Oval 2">
            <a:extLst>
              <a:ext uri="{FF2B5EF4-FFF2-40B4-BE49-F238E27FC236}">
                <a16:creationId xmlns:a16="http://schemas.microsoft.com/office/drawing/2014/main" id="{965ADE8C-2BD0-11A8-235D-DE7CD2B17AA7}"/>
              </a:ext>
            </a:extLst>
          </p:cNvPr>
          <p:cNvSpPr/>
          <p:nvPr/>
        </p:nvSpPr>
        <p:spPr>
          <a:xfrm>
            <a:off x="4104407" y="4141033"/>
            <a:ext cx="4790210" cy="2088293"/>
          </a:xfrm>
          <a:prstGeom prst="ellipse">
            <a:avLst/>
          </a:prstGeom>
          <a:noFill/>
          <a:ln w="38100">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2" name="Picture 2" descr="Amazon.com: The Founder's Dilemmas: Anticipating and Avoiding the Pitfalls  That Can Sink a Startup (The Kauffman Foundation Series on Innovation and  Entrepreneurship): 8601404512056: Wasserman, Noam: Books">
            <a:extLst>
              <a:ext uri="{FF2B5EF4-FFF2-40B4-BE49-F238E27FC236}">
                <a16:creationId xmlns:a16="http://schemas.microsoft.com/office/drawing/2014/main" id="{E765BF61-2A98-46FC-589D-69CA5D141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50" y="4311411"/>
            <a:ext cx="1221217" cy="1841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ife Is a Startup - Alumni - Harvard Business School">
            <a:extLst>
              <a:ext uri="{FF2B5EF4-FFF2-40B4-BE49-F238E27FC236}">
                <a16:creationId xmlns:a16="http://schemas.microsoft.com/office/drawing/2014/main" id="{E13BEC21-A469-C3F6-9857-24E8AF6A7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99" y="4311881"/>
            <a:ext cx="1514921" cy="184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7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
        <p:nvSpPr>
          <p:cNvPr id="13" name="TextBox 12">
            <a:extLst>
              <a:ext uri="{FF2B5EF4-FFF2-40B4-BE49-F238E27FC236}">
                <a16:creationId xmlns:a16="http://schemas.microsoft.com/office/drawing/2014/main" id="{619C59B5-2CAE-D6C8-3EE2-ADF9573D700D}"/>
              </a:ext>
            </a:extLst>
          </p:cNvPr>
          <p:cNvSpPr txBox="1"/>
          <p:nvPr/>
        </p:nvSpPr>
        <p:spPr>
          <a:xfrm>
            <a:off x="261295" y="386412"/>
            <a:ext cx="8654354" cy="5632311"/>
          </a:xfrm>
          <a:prstGeom prst="rect">
            <a:avLst/>
          </a:prstGeom>
          <a:solidFill>
            <a:schemeClr val="bg2"/>
          </a:solidFill>
        </p:spPr>
        <p:txBody>
          <a:bodyPr wrap="square">
            <a:spAutoFit/>
          </a:bodyPr>
          <a:lstStyle/>
          <a:p>
            <a:r>
              <a:rPr lang="en-US" b="1">
                <a:latin typeface="Californian FB" panose="0207040306080B030204" pitchFamily="18" charset="0"/>
              </a:rPr>
              <a:t>Instructions: </a:t>
            </a:r>
            <a:r>
              <a:rPr lang="en-US">
                <a:latin typeface="Californian FB" panose="0207040306080B030204" pitchFamily="18" charset="0"/>
              </a:rPr>
              <a:t>For each statement, indicate how much you agree or disagree using the following scale </a:t>
            </a:r>
            <a:r>
              <a:rPr lang="en-US" i="1">
                <a:latin typeface="Californian FB" panose="0207040306080B030204" pitchFamily="18" charset="0"/>
              </a:rPr>
              <a:t>(1 = strongly disagree, 2 = disagree, 3 = neutral, 4 = agree, 5 = strongly agree)</a:t>
            </a:r>
          </a:p>
          <a:p>
            <a:endParaRPr lang="en-US" i="1">
              <a:latin typeface="Californian FB" panose="0207040306080B030204" pitchFamily="18" charset="0"/>
            </a:endParaRPr>
          </a:p>
          <a:p>
            <a:pPr marL="342900" indent="-342900">
              <a:buFont typeface="+mj-lt"/>
              <a:buAutoNum type="arabicPeriod"/>
            </a:pPr>
            <a:r>
              <a:rPr lang="en-US">
                <a:latin typeface="Californian FB" panose="0207040306080B030204" pitchFamily="18" charset="0"/>
              </a:rPr>
              <a:t>Achieving high financial returns is my primary motivation for running my business.</a:t>
            </a:r>
            <a:endParaRPr lang="en-US" i="1">
              <a:latin typeface="Californian FB" panose="0207040306080B030204" pitchFamily="18" charset="0"/>
            </a:endParaRPr>
          </a:p>
          <a:p>
            <a:pPr marL="342900" indent="-342900">
              <a:buFont typeface="+mj-lt"/>
              <a:buAutoNum type="arabicPeriod"/>
            </a:pPr>
            <a:r>
              <a:rPr lang="en-US">
                <a:latin typeface="Californian FB" panose="0207040306080B030204" pitchFamily="18" charset="0"/>
              </a:rPr>
              <a:t>I focus on financial metrics and profitability when making business decisions.</a:t>
            </a:r>
          </a:p>
          <a:p>
            <a:pPr marL="342900" indent="-342900">
              <a:buFont typeface="+mj-lt"/>
              <a:buAutoNum type="arabicPeriod"/>
            </a:pPr>
            <a:r>
              <a:rPr lang="en-US">
                <a:latin typeface="Californian FB" panose="0207040306080B030204" pitchFamily="18" charset="0"/>
              </a:rPr>
              <a:t>My main goal is to maximize the valuation of my company for a lucrative exit.</a:t>
            </a:r>
          </a:p>
          <a:p>
            <a:pPr marL="342900" indent="-342900">
              <a:buFont typeface="+mj-lt"/>
              <a:buAutoNum type="arabicPeriod"/>
            </a:pPr>
            <a:r>
              <a:rPr lang="en-US">
                <a:latin typeface="Californian FB" panose="0207040306080B030204" pitchFamily="18" charset="0"/>
              </a:rPr>
              <a:t>I prefer pursuing business strategies that offer quick financial gains, even if they involve short-term risks.</a:t>
            </a:r>
          </a:p>
          <a:p>
            <a:pPr marL="342900" indent="-342900">
              <a:buFont typeface="+mj-lt"/>
              <a:buAutoNum type="arabicPeriod"/>
            </a:pPr>
            <a:r>
              <a:rPr lang="en-US">
                <a:latin typeface="Californian FB" panose="0207040306080B030204" pitchFamily="18" charset="0"/>
              </a:rPr>
              <a:t>I regularly seek out high-value investors and partnerships that can significantly increase my company’s financial worth.</a:t>
            </a:r>
          </a:p>
          <a:p>
            <a:pPr marL="342900" indent="-342900">
              <a:buFont typeface="+mj-lt"/>
              <a:buAutoNum type="arabicPeriod"/>
            </a:pPr>
            <a:r>
              <a:rPr lang="en-US">
                <a:latin typeface="Californian FB" panose="0207040306080B030204" pitchFamily="18" charset="0"/>
              </a:rPr>
              <a:t>Maintaining control over my company's direction and decisions is more important to me than financial rewards.</a:t>
            </a:r>
          </a:p>
          <a:p>
            <a:pPr marL="342900" indent="-342900">
              <a:buFont typeface="+mj-lt"/>
              <a:buAutoNum type="arabicPeriod"/>
            </a:pPr>
            <a:r>
              <a:rPr lang="en-US">
                <a:latin typeface="Californian FB" panose="0207040306080B030204" pitchFamily="18" charset="0"/>
              </a:rPr>
              <a:t>Building a lasting legacy and making a meaningful impact in my industry or community is my top priority.</a:t>
            </a:r>
          </a:p>
          <a:p>
            <a:pPr marL="342900" indent="-342900">
              <a:buFont typeface="+mj-lt"/>
              <a:buAutoNum type="arabicPeriod"/>
            </a:pPr>
            <a:r>
              <a:rPr lang="en-US">
                <a:latin typeface="Californian FB" panose="0207040306080B030204" pitchFamily="18" charset="0"/>
              </a:rPr>
              <a:t>I prefer to retain ownership and decision-making power, even if it means limiting growth opportunities or financial gains.</a:t>
            </a:r>
          </a:p>
          <a:p>
            <a:pPr marL="342900" indent="-342900">
              <a:buFont typeface="+mj-lt"/>
              <a:buAutoNum type="arabicPeriod"/>
            </a:pPr>
            <a:r>
              <a:rPr lang="en-US">
                <a:latin typeface="Californian FB" panose="0207040306080B030204" pitchFamily="18" charset="0"/>
              </a:rPr>
              <a:t>Creating a strong company culture and aligning the business with my personal values is crucial to me, even over financial success.</a:t>
            </a:r>
          </a:p>
          <a:p>
            <a:pPr marL="342900" indent="-342900">
              <a:buFont typeface="+mj-lt"/>
              <a:buAutoNum type="arabicPeriod"/>
            </a:pPr>
            <a:r>
              <a:rPr lang="en-US">
                <a:latin typeface="Californian FB" panose="0207040306080B030204" pitchFamily="18" charset="0"/>
              </a:rPr>
              <a:t>I am more focused on the long-term vision of the company and its impact rather than immediate financial returns.</a:t>
            </a:r>
            <a:endParaRPr lang="en-US" i="1">
              <a:latin typeface="Californian FB" panose="0207040306080B030204" pitchFamily="18" charset="0"/>
            </a:endParaRPr>
          </a:p>
        </p:txBody>
      </p:sp>
    </p:spTree>
    <p:extLst>
      <p:ext uri="{BB962C8B-B14F-4D97-AF65-F5344CB8AC3E}">
        <p14:creationId xmlns:p14="http://schemas.microsoft.com/office/powerpoint/2010/main" val="253643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871D95-8DD9-43D9-9589-0506BE6C8075}"/>
              </a:ext>
            </a:extLst>
          </p:cNvPr>
          <p:cNvSpPr txBox="1"/>
          <p:nvPr/>
        </p:nvSpPr>
        <p:spPr>
          <a:xfrm>
            <a:off x="389660" y="1239168"/>
            <a:ext cx="3060550" cy="4401205"/>
          </a:xfrm>
          <a:prstGeom prst="rect">
            <a:avLst/>
          </a:prstGeom>
          <a:solidFill>
            <a:schemeClr val="bg2"/>
          </a:solidFill>
        </p:spPr>
        <p:txBody>
          <a:bodyPr wrap="square">
            <a:spAutoFit/>
          </a:bodyPr>
          <a:lstStyle/>
          <a:p>
            <a:r>
              <a:rPr lang="en-US" sz="2000" b="1">
                <a:latin typeface="Californian FB" panose="0207040306080B030204" pitchFamily="18" charset="0"/>
              </a:rPr>
              <a:t>“Rich” Pattern</a:t>
            </a:r>
          </a:p>
          <a:p>
            <a:endParaRPr lang="en-US" sz="2000" b="1">
              <a:latin typeface="Californian FB" panose="0207040306080B030204" pitchFamily="18" charset="0"/>
            </a:endParaRPr>
          </a:p>
          <a:p>
            <a:r>
              <a:rPr lang="en-US" sz="2000">
                <a:latin typeface="Californian FB" panose="0207040306080B030204" pitchFamily="18" charset="0"/>
              </a:rPr>
              <a:t>Leadership is focused on financial gain and economic benefits. </a:t>
            </a:r>
          </a:p>
          <a:p>
            <a:endParaRPr lang="en-US" sz="2000">
              <a:latin typeface="Californian FB" panose="0207040306080B030204" pitchFamily="18" charset="0"/>
            </a:endParaRPr>
          </a:p>
          <a:p>
            <a:r>
              <a:rPr lang="en-US" sz="2000">
                <a:latin typeface="Californian FB" panose="0207040306080B030204" pitchFamily="18" charset="0"/>
              </a:rPr>
              <a:t>Entrepreneurs following this pattern are primarily motivated by wealth creation and financial success. Their decisions are often driven by maximizing personal and financial returns.</a:t>
            </a:r>
          </a:p>
        </p:txBody>
      </p:sp>
      <p:pic>
        <p:nvPicPr>
          <p:cNvPr id="9218" name="Picture 2" descr="Rule #1: Cash is King - CPA Practice Advisor">
            <a:extLst>
              <a:ext uri="{FF2B5EF4-FFF2-40B4-BE49-F238E27FC236}">
                <a16:creationId xmlns:a16="http://schemas.microsoft.com/office/drawing/2014/main" id="{5462EC91-3FBD-FC14-EC6C-DAC55E48F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320" y="2644981"/>
            <a:ext cx="2386854" cy="1589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207664" y="371510"/>
            <a:ext cx="8722617" cy="991998"/>
          </a:xfrm>
        </p:spPr>
        <p:txBody>
          <a:bodyPr>
            <a:normAutofit/>
          </a:bodyPr>
          <a:lstStyle/>
          <a:p>
            <a:pPr algn="ctr"/>
            <a:r>
              <a:rPr lang="en-US" sz="3500" b="1">
                <a:solidFill>
                  <a:schemeClr val="tx1"/>
                </a:solidFill>
                <a:latin typeface="Californian FB" panose="0207040306080B030204" pitchFamily="18" charset="0"/>
              </a:rPr>
              <a:t>Patterns of Entrepreneurial Leading</a:t>
            </a:r>
          </a:p>
        </p:txBody>
      </p:sp>
      <p:pic>
        <p:nvPicPr>
          <p:cNvPr id="4" name="Picture 3">
            <a:extLst>
              <a:ext uri="{FF2B5EF4-FFF2-40B4-BE49-F238E27FC236}">
                <a16:creationId xmlns:a16="http://schemas.microsoft.com/office/drawing/2014/main" id="{6ECACB94-B9C5-BA99-4CDB-429C1A813642}"/>
              </a:ext>
            </a:extLst>
          </p:cNvPr>
          <p:cNvPicPr>
            <a:picLocks noChangeAspect="1"/>
          </p:cNvPicPr>
          <p:nvPr/>
        </p:nvPicPr>
        <p:blipFill>
          <a:blip r:embed="rId4"/>
          <a:stretch>
            <a:fillRect/>
          </a:stretch>
        </p:blipFill>
        <p:spPr>
          <a:xfrm>
            <a:off x="16472" y="6285476"/>
            <a:ext cx="9144000" cy="554182"/>
          </a:xfrm>
          <a:prstGeom prst="rect">
            <a:avLst/>
          </a:prstGeom>
        </p:spPr>
      </p:pic>
      <p:sp>
        <p:nvSpPr>
          <p:cNvPr id="5" name="TextBox 4">
            <a:extLst>
              <a:ext uri="{FF2B5EF4-FFF2-40B4-BE49-F238E27FC236}">
                <a16:creationId xmlns:a16="http://schemas.microsoft.com/office/drawing/2014/main" id="{DE194C6D-8CD8-C884-7A8B-5763E0DDB4AC}"/>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
        <p:nvSpPr>
          <p:cNvPr id="10" name="TextBox 9">
            <a:extLst>
              <a:ext uri="{FF2B5EF4-FFF2-40B4-BE49-F238E27FC236}">
                <a16:creationId xmlns:a16="http://schemas.microsoft.com/office/drawing/2014/main" id="{D53A3951-E048-1EA6-A9E1-7DFF824F73EB}"/>
              </a:ext>
            </a:extLst>
          </p:cNvPr>
          <p:cNvSpPr txBox="1"/>
          <p:nvPr/>
        </p:nvSpPr>
        <p:spPr>
          <a:xfrm>
            <a:off x="5527174" y="1239168"/>
            <a:ext cx="3330759" cy="4093428"/>
          </a:xfrm>
          <a:prstGeom prst="rect">
            <a:avLst/>
          </a:prstGeom>
          <a:noFill/>
        </p:spPr>
        <p:txBody>
          <a:bodyPr wrap="square">
            <a:spAutoFit/>
          </a:bodyPr>
          <a:lstStyle/>
          <a:p>
            <a:r>
              <a:rPr lang="en-US" sz="2000" b="1">
                <a:latin typeface="Californian FB" panose="0207040306080B030204" pitchFamily="18" charset="0"/>
              </a:rPr>
              <a:t>“Kingdom” Pattern</a:t>
            </a:r>
          </a:p>
          <a:p>
            <a:endParaRPr lang="en-US" sz="2000" b="1">
              <a:latin typeface="Californian FB" panose="0207040306080B030204" pitchFamily="18" charset="0"/>
            </a:endParaRPr>
          </a:p>
          <a:p>
            <a:r>
              <a:rPr lang="en-US" sz="2000">
                <a:latin typeface="Californian FB" panose="0207040306080B030204" pitchFamily="18" charset="0"/>
              </a:rPr>
              <a:t>Leadership is centered around control, influence, and the legacy of the business. </a:t>
            </a:r>
          </a:p>
          <a:p>
            <a:endParaRPr lang="en-US" sz="2000">
              <a:latin typeface="Californian FB" panose="0207040306080B030204" pitchFamily="18" charset="0"/>
            </a:endParaRPr>
          </a:p>
          <a:p>
            <a:r>
              <a:rPr lang="en-US" sz="2000">
                <a:latin typeface="Californian FB" panose="0207040306080B030204" pitchFamily="18" charset="0"/>
              </a:rPr>
              <a:t>Entrepreneurs who adopt this pattern are primarily motivated by maintaining control over their company, shaping the company’s long-term vision, and establishing a lasting legacy.</a:t>
            </a:r>
          </a:p>
        </p:txBody>
      </p:sp>
    </p:spTree>
    <p:extLst>
      <p:ext uri="{BB962C8B-B14F-4D97-AF65-F5344CB8AC3E}">
        <p14:creationId xmlns:p14="http://schemas.microsoft.com/office/powerpoint/2010/main" val="218237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7664" y="371510"/>
            <a:ext cx="8722617" cy="991998"/>
          </a:xfrm>
        </p:spPr>
        <p:txBody>
          <a:bodyPr>
            <a:normAutofit/>
          </a:bodyPr>
          <a:lstStyle/>
          <a:p>
            <a:pPr algn="ctr"/>
            <a:r>
              <a:rPr lang="en-US" sz="3500" b="1">
                <a:solidFill>
                  <a:schemeClr val="tx1"/>
                </a:solidFill>
                <a:latin typeface="Californian FB" panose="0207040306080B030204" pitchFamily="18" charset="0"/>
              </a:rPr>
              <a:t>“Rich” vs. “Kingdom”: Circle as You Go!</a:t>
            </a:r>
          </a:p>
        </p:txBody>
      </p:sp>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511276" y="1181100"/>
            <a:ext cx="8010832" cy="4495800"/>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Tx/>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6ECACB94-B9C5-BA99-4CDB-429C1A813642}"/>
              </a:ext>
            </a:extLst>
          </p:cNvPr>
          <p:cNvPicPr>
            <a:picLocks noChangeAspect="1"/>
          </p:cNvPicPr>
          <p:nvPr/>
        </p:nvPicPr>
        <p:blipFill>
          <a:blip r:embed="rId3"/>
          <a:stretch>
            <a:fillRect/>
          </a:stretch>
        </p:blipFill>
        <p:spPr>
          <a:xfrm>
            <a:off x="16472" y="6285476"/>
            <a:ext cx="9144000" cy="554182"/>
          </a:xfrm>
          <a:prstGeom prst="rect">
            <a:avLst/>
          </a:prstGeom>
        </p:spPr>
      </p:pic>
      <p:graphicFrame>
        <p:nvGraphicFramePr>
          <p:cNvPr id="7" name="Table 6">
            <a:extLst>
              <a:ext uri="{FF2B5EF4-FFF2-40B4-BE49-F238E27FC236}">
                <a16:creationId xmlns:a16="http://schemas.microsoft.com/office/drawing/2014/main" id="{64330E2C-D6B5-51C4-5BC2-31788A2036D1}"/>
              </a:ext>
            </a:extLst>
          </p:cNvPr>
          <p:cNvGraphicFramePr>
            <a:graphicFrameLocks noGrp="1"/>
          </p:cNvGraphicFramePr>
          <p:nvPr>
            <p:extLst>
              <p:ext uri="{D42A27DB-BD31-4B8C-83A1-F6EECF244321}">
                <p14:modId xmlns:p14="http://schemas.microsoft.com/office/powerpoint/2010/main" val="2808171635"/>
              </p:ext>
            </p:extLst>
          </p:nvPr>
        </p:nvGraphicFramePr>
        <p:xfrm>
          <a:off x="300959" y="1368295"/>
          <a:ext cx="8331765" cy="3901440"/>
        </p:xfrm>
        <a:graphic>
          <a:graphicData uri="http://schemas.openxmlformats.org/drawingml/2006/table">
            <a:tbl>
              <a:tblPr firstRow="1" bandRow="1">
                <a:tableStyleId>{5C22544A-7EE6-4342-B048-85BDC9FD1C3A}</a:tableStyleId>
              </a:tblPr>
              <a:tblGrid>
                <a:gridCol w="968810">
                  <a:extLst>
                    <a:ext uri="{9D8B030D-6E8A-4147-A177-3AD203B41FA5}">
                      <a16:colId xmlns:a16="http://schemas.microsoft.com/office/drawing/2014/main" val="2136160953"/>
                    </a:ext>
                  </a:extLst>
                </a:gridCol>
                <a:gridCol w="3669691">
                  <a:extLst>
                    <a:ext uri="{9D8B030D-6E8A-4147-A177-3AD203B41FA5}">
                      <a16:colId xmlns:a16="http://schemas.microsoft.com/office/drawing/2014/main" val="2829126654"/>
                    </a:ext>
                  </a:extLst>
                </a:gridCol>
                <a:gridCol w="3693264">
                  <a:extLst>
                    <a:ext uri="{9D8B030D-6E8A-4147-A177-3AD203B41FA5}">
                      <a16:colId xmlns:a16="http://schemas.microsoft.com/office/drawing/2014/main" val="345442991"/>
                    </a:ext>
                  </a:extLst>
                </a:gridCol>
              </a:tblGrid>
              <a:tr h="689956">
                <a:tc>
                  <a:txBody>
                    <a:bodyPr/>
                    <a:lstStyle/>
                    <a:p>
                      <a:pPr algn="ctr"/>
                      <a:endParaRPr lang="en-US">
                        <a:latin typeface="Californian FB" panose="0207040306080B030204" pitchFamily="18" charset="0"/>
                      </a:endParaRPr>
                    </a:p>
                  </a:txBody>
                  <a:tcPr anchor="ctr"/>
                </a:tc>
                <a:tc>
                  <a:txBody>
                    <a:bodyPr/>
                    <a:lstStyle/>
                    <a:p>
                      <a:pPr algn="ctr"/>
                      <a:r>
                        <a:rPr lang="en-US" sz="2400" b="1">
                          <a:latin typeface="Californian FB" panose="0207040306080B030204" pitchFamily="18" charset="0"/>
                        </a:rPr>
                        <a:t>Decisions Oriented toward Maximizing Wealth</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Decisions Oriented toward </a:t>
                      </a:r>
                      <a:r>
                        <a:rPr lang="en-US" sz="2400" b="1" i="0">
                          <a:latin typeface="Californian FB" panose="0207040306080B030204" pitchFamily="18" charset="0"/>
                        </a:rPr>
                        <a:t>Maintaining Control</a:t>
                      </a:r>
                      <a:endParaRPr lang="en-US" sz="2400" b="1">
                        <a:latin typeface="Californian FB" panose="0207040306080B030204" pitchFamily="18" charset="0"/>
                      </a:endParaRPr>
                    </a:p>
                  </a:txBody>
                  <a:tcPr anchor="ctr"/>
                </a:tc>
                <a:extLst>
                  <a:ext uri="{0D108BD9-81ED-4DB2-BD59-A6C34878D82A}">
                    <a16:rowId xmlns:a16="http://schemas.microsoft.com/office/drawing/2014/main" val="2988689495"/>
                  </a:ext>
                </a:extLst>
              </a:tr>
              <a:tr h="1005840">
                <a:tc row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Approach toward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Co-founders</a:t>
                      </a:r>
                    </a:p>
                  </a:txBody>
                  <a:tcPr vert="vert270"/>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Attract best (and complementary) cofounders for founding team</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Remain solo founder or look to immediate circle for “comfortable” cofounders</a:t>
                      </a:r>
                    </a:p>
                  </a:txBody>
                  <a:tcPr anchor="ctr"/>
                </a:tc>
                <a:extLst>
                  <a:ext uri="{0D108BD9-81ED-4DB2-BD59-A6C34878D82A}">
                    <a16:rowId xmlns:a16="http://schemas.microsoft.com/office/drawing/2014/main" val="2198374470"/>
                  </a:ext>
                </a:extLst>
              </a:tr>
              <a:tr h="100584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Give decision-making control to cofounders with expertise in specific areas</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Keep strong control of decision-making; hierarchies</a:t>
                      </a:r>
                    </a:p>
                  </a:txBody>
                  <a:tcPr anchor="ctr"/>
                </a:tc>
                <a:extLst>
                  <a:ext uri="{0D108BD9-81ED-4DB2-BD59-A6C34878D82A}">
                    <a16:rowId xmlns:a16="http://schemas.microsoft.com/office/drawing/2014/main" val="357809271"/>
                  </a:ext>
                </a:extLst>
              </a:tr>
              <a:tr h="32004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Share equity to attract and/or motivate cofounders</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Maintain most of all equity ownership</a:t>
                      </a:r>
                    </a:p>
                  </a:txBody>
                  <a:tcPr anchor="ctr"/>
                </a:tc>
                <a:extLst>
                  <a:ext uri="{0D108BD9-81ED-4DB2-BD59-A6C34878D82A}">
                    <a16:rowId xmlns:a16="http://schemas.microsoft.com/office/drawing/2014/main" val="3805210907"/>
                  </a:ext>
                </a:extLst>
              </a:tr>
            </a:tbl>
          </a:graphicData>
        </a:graphic>
      </p:graphicFrame>
      <p:sp>
        <p:nvSpPr>
          <p:cNvPr id="5" name="TextBox 4">
            <a:extLst>
              <a:ext uri="{FF2B5EF4-FFF2-40B4-BE49-F238E27FC236}">
                <a16:creationId xmlns:a16="http://schemas.microsoft.com/office/drawing/2014/main" id="{DE194C6D-8CD8-C884-7A8B-5763E0DDB4AC}"/>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Tree>
    <p:extLst>
      <p:ext uri="{BB962C8B-B14F-4D97-AF65-F5344CB8AC3E}">
        <p14:creationId xmlns:p14="http://schemas.microsoft.com/office/powerpoint/2010/main" val="4060847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511276" y="1181100"/>
            <a:ext cx="8010832" cy="4495800"/>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Tx/>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6ECACB94-B9C5-BA99-4CDB-429C1A813642}"/>
              </a:ext>
            </a:extLst>
          </p:cNvPr>
          <p:cNvPicPr>
            <a:picLocks noChangeAspect="1"/>
          </p:cNvPicPr>
          <p:nvPr/>
        </p:nvPicPr>
        <p:blipFill>
          <a:blip r:embed="rId3"/>
          <a:stretch>
            <a:fillRect/>
          </a:stretch>
        </p:blipFill>
        <p:spPr>
          <a:xfrm>
            <a:off x="16472" y="6285476"/>
            <a:ext cx="9144000" cy="554182"/>
          </a:xfrm>
          <a:prstGeom prst="rect">
            <a:avLst/>
          </a:prstGeom>
        </p:spPr>
      </p:pic>
      <p:graphicFrame>
        <p:nvGraphicFramePr>
          <p:cNvPr id="7" name="Table 6">
            <a:extLst>
              <a:ext uri="{FF2B5EF4-FFF2-40B4-BE49-F238E27FC236}">
                <a16:creationId xmlns:a16="http://schemas.microsoft.com/office/drawing/2014/main" id="{64330E2C-D6B5-51C4-5BC2-31788A2036D1}"/>
              </a:ext>
            </a:extLst>
          </p:cNvPr>
          <p:cNvGraphicFramePr>
            <a:graphicFrameLocks noGrp="1"/>
          </p:cNvGraphicFramePr>
          <p:nvPr>
            <p:extLst>
              <p:ext uri="{D42A27DB-BD31-4B8C-83A1-F6EECF244321}">
                <p14:modId xmlns:p14="http://schemas.microsoft.com/office/powerpoint/2010/main" val="740146758"/>
              </p:ext>
            </p:extLst>
          </p:nvPr>
        </p:nvGraphicFramePr>
        <p:xfrm>
          <a:off x="422589" y="1478280"/>
          <a:ext cx="8331765" cy="3901440"/>
        </p:xfrm>
        <a:graphic>
          <a:graphicData uri="http://schemas.openxmlformats.org/drawingml/2006/table">
            <a:tbl>
              <a:tblPr firstRow="1" bandRow="1">
                <a:tableStyleId>{5C22544A-7EE6-4342-B048-85BDC9FD1C3A}</a:tableStyleId>
              </a:tblPr>
              <a:tblGrid>
                <a:gridCol w="1238596">
                  <a:extLst>
                    <a:ext uri="{9D8B030D-6E8A-4147-A177-3AD203B41FA5}">
                      <a16:colId xmlns:a16="http://schemas.microsoft.com/office/drawing/2014/main" val="2136160953"/>
                    </a:ext>
                  </a:extLst>
                </a:gridCol>
                <a:gridCol w="3426051">
                  <a:extLst>
                    <a:ext uri="{9D8B030D-6E8A-4147-A177-3AD203B41FA5}">
                      <a16:colId xmlns:a16="http://schemas.microsoft.com/office/drawing/2014/main" val="2829126654"/>
                    </a:ext>
                  </a:extLst>
                </a:gridCol>
                <a:gridCol w="3667118">
                  <a:extLst>
                    <a:ext uri="{9D8B030D-6E8A-4147-A177-3AD203B41FA5}">
                      <a16:colId xmlns:a16="http://schemas.microsoft.com/office/drawing/2014/main" val="345442991"/>
                    </a:ext>
                  </a:extLst>
                </a:gridCol>
              </a:tblGrid>
              <a:tr h="689956">
                <a:tc>
                  <a:txBody>
                    <a:bodyPr/>
                    <a:lstStyle/>
                    <a:p>
                      <a:pPr algn="ctr"/>
                      <a:endParaRPr lang="en-US">
                        <a:latin typeface="Californian FB" panose="0207040306080B030204" pitchFamily="18" charset="0"/>
                      </a:endParaRPr>
                    </a:p>
                  </a:txBody>
                  <a:tcPr anchor="ctr"/>
                </a:tc>
                <a:tc>
                  <a:txBody>
                    <a:bodyPr/>
                    <a:lstStyle/>
                    <a:p>
                      <a:pPr algn="ctr"/>
                      <a:r>
                        <a:rPr lang="en-US" sz="2400" b="1">
                          <a:latin typeface="Californian FB" panose="0207040306080B030204" pitchFamily="18" charset="0"/>
                        </a:rPr>
                        <a:t>Decisions Oriented toward Maximizing Wealth</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Decisions Oriented toward </a:t>
                      </a:r>
                      <a:r>
                        <a:rPr lang="en-US" sz="2400" b="1" i="0">
                          <a:latin typeface="Californian FB" panose="0207040306080B030204" pitchFamily="18" charset="0"/>
                        </a:rPr>
                        <a:t>Maintaining Control</a:t>
                      </a:r>
                      <a:endParaRPr lang="en-US" sz="2400" b="1">
                        <a:latin typeface="Californian FB" panose="0207040306080B030204" pitchFamily="18" charset="0"/>
                      </a:endParaRPr>
                    </a:p>
                  </a:txBody>
                  <a:tcPr anchor="ctr"/>
                </a:tc>
                <a:extLst>
                  <a:ext uri="{0D108BD9-81ED-4DB2-BD59-A6C34878D82A}">
                    <a16:rowId xmlns:a16="http://schemas.microsoft.com/office/drawing/2014/main" val="2988689495"/>
                  </a:ext>
                </a:extLst>
              </a:tr>
              <a:tr h="163749">
                <a:tc row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Approach toward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Building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Internal Team</a:t>
                      </a:r>
                    </a:p>
                  </a:txBody>
                  <a:tcPr vert="vert270" anchor="ctr"/>
                </a:tc>
                <a:tc>
                  <a:txBody>
                    <a:bodyPr/>
                    <a:lstStyle/>
                    <a:p>
                      <a:pPr marL="342900" indent="-342900" algn="l">
                        <a:buFont typeface="Wingdings" panose="05000000000000000000" pitchFamily="2" charset="2"/>
                        <a:buChar char="§"/>
                      </a:pPr>
                      <a:r>
                        <a:rPr lang="en-US" sz="2000">
                          <a:solidFill>
                            <a:schemeClr val="tx1"/>
                          </a:solidFill>
                          <a:latin typeface="Californian FB" panose="0207040306080B030204" pitchFamily="18" charset="0"/>
                        </a:rPr>
                        <a:t>Aggressively tap broader network (unfamiliar candidates) to find the best</a:t>
                      </a:r>
                    </a:p>
                  </a:txBody>
                  <a:tcPr anchor="ctr"/>
                </a:tc>
                <a:tc>
                  <a:txBody>
                    <a:bodyPr/>
                    <a:lstStyle/>
                    <a:p>
                      <a:pPr marL="342900" indent="-342900" algn="l">
                        <a:buFont typeface="Wingdings" panose="05000000000000000000" pitchFamily="2" charset="2"/>
                        <a:buChar char="§"/>
                      </a:pPr>
                      <a:r>
                        <a:rPr lang="en-US" sz="2000">
                          <a:solidFill>
                            <a:schemeClr val="tx1"/>
                          </a:solidFill>
                          <a:latin typeface="Californian FB" panose="0207040306080B030204" pitchFamily="18" charset="0"/>
                        </a:rPr>
                        <a:t>Hire within close, trusted personal network (friends, family, others)</a:t>
                      </a:r>
                    </a:p>
                  </a:txBody>
                  <a:tcPr anchor="ctr"/>
                </a:tc>
                <a:extLst>
                  <a:ext uri="{0D108BD9-81ED-4DB2-BD59-A6C34878D82A}">
                    <a16:rowId xmlns:a16="http://schemas.microsoft.com/office/drawing/2014/main" val="2198374470"/>
                  </a:ext>
                </a:extLst>
              </a:tr>
              <a:tr h="163749">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lgn="l">
                        <a:buFont typeface="Wingdings" panose="05000000000000000000" pitchFamily="2" charset="2"/>
                        <a:buChar char="§"/>
                      </a:pPr>
                      <a:r>
                        <a:rPr lang="en-US" sz="2000">
                          <a:solidFill>
                            <a:schemeClr val="tx1"/>
                          </a:solidFill>
                          <a:latin typeface="Californian FB" panose="0207040306080B030204" pitchFamily="18" charset="0"/>
                        </a:rPr>
                        <a:t>Delegate decision-making to appropriate expert</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Keep control of key decisions</a:t>
                      </a:r>
                    </a:p>
                  </a:txBody>
                  <a:tcPr anchor="ctr"/>
                </a:tc>
                <a:extLst>
                  <a:ext uri="{0D108BD9-81ED-4DB2-BD59-A6C34878D82A}">
                    <a16:rowId xmlns:a16="http://schemas.microsoft.com/office/drawing/2014/main" val="357809271"/>
                  </a:ext>
                </a:extLst>
              </a:tr>
              <a:tr h="163749">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lgn="l">
                        <a:buFont typeface="Wingdings" panose="05000000000000000000" pitchFamily="2" charset="2"/>
                        <a:buChar char="§"/>
                      </a:pPr>
                      <a:r>
                        <a:rPr lang="en-US" sz="2000">
                          <a:solidFill>
                            <a:schemeClr val="tx1"/>
                          </a:solidFill>
                          <a:latin typeface="Californian FB" panose="0207040306080B030204" pitchFamily="18" charset="0"/>
                        </a:rPr>
                        <a:t>Hire experienced employees and incent them with cash and equity</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Hire less expensive and less experienced junior employees</a:t>
                      </a:r>
                      <a:endParaRPr lang="en-US" sz="2000">
                        <a:solidFill>
                          <a:srgbClr val="FF0000"/>
                        </a:solidFill>
                        <a:latin typeface="Californian FB" panose="0207040306080B030204" pitchFamily="18" charset="0"/>
                      </a:endParaRPr>
                    </a:p>
                  </a:txBody>
                  <a:tcPr anchor="ctr"/>
                </a:tc>
                <a:extLst>
                  <a:ext uri="{0D108BD9-81ED-4DB2-BD59-A6C34878D82A}">
                    <a16:rowId xmlns:a16="http://schemas.microsoft.com/office/drawing/2014/main" val="3805210907"/>
                  </a:ext>
                </a:extLst>
              </a:tr>
            </a:tbl>
          </a:graphicData>
        </a:graphic>
      </p:graphicFrame>
      <p:sp>
        <p:nvSpPr>
          <p:cNvPr id="8" name="Text Placeholder 1">
            <a:extLst>
              <a:ext uri="{FF2B5EF4-FFF2-40B4-BE49-F238E27FC236}">
                <a16:creationId xmlns:a16="http://schemas.microsoft.com/office/drawing/2014/main" id="{CEE2E612-B083-98B6-B2AB-59AA0CA3CF3B}"/>
              </a:ext>
            </a:extLst>
          </p:cNvPr>
          <p:cNvSpPr>
            <a:spLocks noGrp="1"/>
          </p:cNvSpPr>
          <p:nvPr>
            <p:ph type="body" sz="quarter" idx="10"/>
          </p:nvPr>
        </p:nvSpPr>
        <p:spPr>
          <a:xfrm>
            <a:off x="207664" y="371510"/>
            <a:ext cx="8722617" cy="991998"/>
          </a:xfrm>
        </p:spPr>
        <p:txBody>
          <a:bodyPr>
            <a:normAutofit/>
          </a:bodyPr>
          <a:lstStyle/>
          <a:p>
            <a:pPr algn="ctr"/>
            <a:r>
              <a:rPr lang="en-US" sz="3500" b="1">
                <a:solidFill>
                  <a:schemeClr val="tx1"/>
                </a:solidFill>
                <a:latin typeface="Californian FB" panose="0207040306080B030204" pitchFamily="18" charset="0"/>
              </a:rPr>
              <a:t>“Rich” vs. “Kingdom”: Circle as You Go!</a:t>
            </a:r>
          </a:p>
        </p:txBody>
      </p:sp>
      <p:sp>
        <p:nvSpPr>
          <p:cNvPr id="2" name="TextBox 1">
            <a:extLst>
              <a:ext uri="{FF2B5EF4-FFF2-40B4-BE49-F238E27FC236}">
                <a16:creationId xmlns:a16="http://schemas.microsoft.com/office/drawing/2014/main" id="{3BEDD4AA-72DF-42A4-B304-878F46FC221A}"/>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Tree>
    <p:extLst>
      <p:ext uri="{BB962C8B-B14F-4D97-AF65-F5344CB8AC3E}">
        <p14:creationId xmlns:p14="http://schemas.microsoft.com/office/powerpoint/2010/main" val="214044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511276" y="1181100"/>
            <a:ext cx="8010832" cy="4495800"/>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Tx/>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6ECACB94-B9C5-BA99-4CDB-429C1A813642}"/>
              </a:ext>
            </a:extLst>
          </p:cNvPr>
          <p:cNvPicPr>
            <a:picLocks noChangeAspect="1"/>
          </p:cNvPicPr>
          <p:nvPr/>
        </p:nvPicPr>
        <p:blipFill>
          <a:blip r:embed="rId3"/>
          <a:stretch>
            <a:fillRect/>
          </a:stretch>
        </p:blipFill>
        <p:spPr>
          <a:xfrm>
            <a:off x="16472" y="6285476"/>
            <a:ext cx="9144000" cy="554182"/>
          </a:xfrm>
          <a:prstGeom prst="rect">
            <a:avLst/>
          </a:prstGeom>
        </p:spPr>
      </p:pic>
      <p:graphicFrame>
        <p:nvGraphicFramePr>
          <p:cNvPr id="7" name="Table 6">
            <a:extLst>
              <a:ext uri="{FF2B5EF4-FFF2-40B4-BE49-F238E27FC236}">
                <a16:creationId xmlns:a16="http://schemas.microsoft.com/office/drawing/2014/main" id="{64330E2C-D6B5-51C4-5BC2-31788A2036D1}"/>
              </a:ext>
            </a:extLst>
          </p:cNvPr>
          <p:cNvGraphicFramePr>
            <a:graphicFrameLocks noGrp="1"/>
          </p:cNvGraphicFramePr>
          <p:nvPr>
            <p:extLst>
              <p:ext uri="{D42A27DB-BD31-4B8C-83A1-F6EECF244321}">
                <p14:modId xmlns:p14="http://schemas.microsoft.com/office/powerpoint/2010/main" val="2686422006"/>
              </p:ext>
            </p:extLst>
          </p:nvPr>
        </p:nvGraphicFramePr>
        <p:xfrm>
          <a:off x="270228" y="1363508"/>
          <a:ext cx="8627002" cy="4206240"/>
        </p:xfrm>
        <a:graphic>
          <a:graphicData uri="http://schemas.openxmlformats.org/drawingml/2006/table">
            <a:tbl>
              <a:tblPr firstRow="1" bandRow="1">
                <a:tableStyleId>{5C22544A-7EE6-4342-B048-85BDC9FD1C3A}</a:tableStyleId>
              </a:tblPr>
              <a:tblGrid>
                <a:gridCol w="1179198">
                  <a:extLst>
                    <a:ext uri="{9D8B030D-6E8A-4147-A177-3AD203B41FA5}">
                      <a16:colId xmlns:a16="http://schemas.microsoft.com/office/drawing/2014/main" val="2136160953"/>
                    </a:ext>
                  </a:extLst>
                </a:gridCol>
                <a:gridCol w="3669204">
                  <a:extLst>
                    <a:ext uri="{9D8B030D-6E8A-4147-A177-3AD203B41FA5}">
                      <a16:colId xmlns:a16="http://schemas.microsoft.com/office/drawing/2014/main" val="2829126654"/>
                    </a:ext>
                  </a:extLst>
                </a:gridCol>
                <a:gridCol w="3778600">
                  <a:extLst>
                    <a:ext uri="{9D8B030D-6E8A-4147-A177-3AD203B41FA5}">
                      <a16:colId xmlns:a16="http://schemas.microsoft.com/office/drawing/2014/main" val="345442991"/>
                    </a:ext>
                  </a:extLst>
                </a:gridCol>
              </a:tblGrid>
              <a:tr h="689956">
                <a:tc>
                  <a:txBody>
                    <a:bodyPr/>
                    <a:lstStyle/>
                    <a:p>
                      <a:pPr algn="ctr"/>
                      <a:endParaRPr lang="en-US">
                        <a:latin typeface="Californian FB" panose="0207040306080B030204" pitchFamily="18" charset="0"/>
                      </a:endParaRPr>
                    </a:p>
                  </a:txBody>
                  <a:tcPr anchor="ctr"/>
                </a:tc>
                <a:tc>
                  <a:txBody>
                    <a:bodyPr/>
                    <a:lstStyle/>
                    <a:p>
                      <a:pPr algn="ctr"/>
                      <a:r>
                        <a:rPr lang="en-US" sz="2400" b="1">
                          <a:latin typeface="Californian FB" panose="0207040306080B030204" pitchFamily="18" charset="0"/>
                        </a:rPr>
                        <a:t>Decisions Oriented toward Maximizing Wealth</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Decisions Oriented toward </a:t>
                      </a:r>
                      <a:r>
                        <a:rPr lang="en-US" sz="2400" b="1" i="0">
                          <a:latin typeface="Californian FB" panose="0207040306080B030204" pitchFamily="18" charset="0"/>
                        </a:rPr>
                        <a:t>Maintaining Control</a:t>
                      </a:r>
                      <a:endParaRPr lang="en-US" sz="2400" b="1">
                        <a:latin typeface="Californian FB" panose="0207040306080B030204" pitchFamily="18" charset="0"/>
                      </a:endParaRPr>
                    </a:p>
                  </a:txBody>
                  <a:tcPr anchor="ctr"/>
                </a:tc>
                <a:extLst>
                  <a:ext uri="{0D108BD9-81ED-4DB2-BD59-A6C34878D82A}">
                    <a16:rowId xmlns:a16="http://schemas.microsoft.com/office/drawing/2014/main" val="2988689495"/>
                  </a:ext>
                </a:extLst>
              </a:tr>
              <a:tr h="163749">
                <a:tc row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Approach toward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Building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External Team</a:t>
                      </a:r>
                    </a:p>
                  </a:txBody>
                  <a:tcPr vert="vert270"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Take outside capital; or Target experienced angels or venture capitalists</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Self-fund; or friends and family or money-only angels</a:t>
                      </a:r>
                    </a:p>
                  </a:txBody>
                  <a:tcPr anchor="ctr"/>
                </a:tc>
                <a:extLst>
                  <a:ext uri="{0D108BD9-81ED-4DB2-BD59-A6C34878D82A}">
                    <a16:rowId xmlns:a16="http://schemas.microsoft.com/office/drawing/2014/main" val="2198374470"/>
                  </a:ext>
                </a:extLst>
              </a:tr>
              <a:tr h="100584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Open to terms necessary to attract best investors (e.g., supermajority rights)</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Resist investor-friendly terms (e.g., refuse supermajority rights)</a:t>
                      </a:r>
                    </a:p>
                  </a:txBody>
                  <a:tcPr anchor="ctr"/>
                </a:tc>
                <a:extLst>
                  <a:ext uri="{0D108BD9-81ED-4DB2-BD59-A6C34878D82A}">
                    <a16:rowId xmlns:a16="http://schemas.microsoft.com/office/drawing/2014/main" val="3805210907"/>
                  </a:ext>
                </a:extLst>
              </a:tr>
              <a:tr h="100584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Get best investors and directors, even if it means losing control of the board</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solidFill>
                            <a:schemeClr val="tx1"/>
                          </a:solidFill>
                          <a:latin typeface="Californian FB" panose="0207040306080B030204" pitchFamily="18" charset="0"/>
                        </a:rPr>
                        <a:t>Avoid building official board; when built, control composition and makeup</a:t>
                      </a:r>
                    </a:p>
                  </a:txBody>
                  <a:tcPr anchor="ctr"/>
                </a:tc>
                <a:extLst>
                  <a:ext uri="{0D108BD9-81ED-4DB2-BD59-A6C34878D82A}">
                    <a16:rowId xmlns:a16="http://schemas.microsoft.com/office/drawing/2014/main" val="1906199316"/>
                  </a:ext>
                </a:extLst>
              </a:tr>
            </a:tbl>
          </a:graphicData>
        </a:graphic>
      </p:graphicFrame>
      <p:sp>
        <p:nvSpPr>
          <p:cNvPr id="8" name="Text Placeholder 1">
            <a:extLst>
              <a:ext uri="{FF2B5EF4-FFF2-40B4-BE49-F238E27FC236}">
                <a16:creationId xmlns:a16="http://schemas.microsoft.com/office/drawing/2014/main" id="{E42D9E44-1D8E-F71F-DFE2-C7B9CFA5A7ED}"/>
              </a:ext>
            </a:extLst>
          </p:cNvPr>
          <p:cNvSpPr>
            <a:spLocks noGrp="1"/>
          </p:cNvSpPr>
          <p:nvPr>
            <p:ph type="body" sz="quarter" idx="10"/>
          </p:nvPr>
        </p:nvSpPr>
        <p:spPr>
          <a:xfrm>
            <a:off x="207664" y="371510"/>
            <a:ext cx="8722617" cy="991998"/>
          </a:xfrm>
        </p:spPr>
        <p:txBody>
          <a:bodyPr>
            <a:normAutofit/>
          </a:bodyPr>
          <a:lstStyle/>
          <a:p>
            <a:pPr algn="ctr"/>
            <a:r>
              <a:rPr lang="en-US" sz="3500" b="1">
                <a:solidFill>
                  <a:schemeClr val="tx1"/>
                </a:solidFill>
                <a:latin typeface="Californian FB" panose="0207040306080B030204" pitchFamily="18" charset="0"/>
              </a:rPr>
              <a:t>“Rich” vs. “Kingdom”: Circle as You Go!</a:t>
            </a:r>
          </a:p>
        </p:txBody>
      </p:sp>
      <p:sp>
        <p:nvSpPr>
          <p:cNvPr id="2" name="TextBox 1">
            <a:extLst>
              <a:ext uri="{FF2B5EF4-FFF2-40B4-BE49-F238E27FC236}">
                <a16:creationId xmlns:a16="http://schemas.microsoft.com/office/drawing/2014/main" id="{9D1F878C-069E-48AD-592B-EA405385A2A6}"/>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Tree>
    <p:extLst>
      <p:ext uri="{BB962C8B-B14F-4D97-AF65-F5344CB8AC3E}">
        <p14:creationId xmlns:p14="http://schemas.microsoft.com/office/powerpoint/2010/main" val="128214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511276" y="1181100"/>
            <a:ext cx="8010832" cy="4495800"/>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Tx/>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6ECACB94-B9C5-BA99-4CDB-429C1A813642}"/>
              </a:ext>
            </a:extLst>
          </p:cNvPr>
          <p:cNvPicPr>
            <a:picLocks noChangeAspect="1"/>
          </p:cNvPicPr>
          <p:nvPr/>
        </p:nvPicPr>
        <p:blipFill>
          <a:blip r:embed="rId3"/>
          <a:stretch>
            <a:fillRect/>
          </a:stretch>
        </p:blipFill>
        <p:spPr>
          <a:xfrm>
            <a:off x="16472" y="6285476"/>
            <a:ext cx="9144000" cy="554182"/>
          </a:xfrm>
          <a:prstGeom prst="rect">
            <a:avLst/>
          </a:prstGeom>
        </p:spPr>
      </p:pic>
      <p:graphicFrame>
        <p:nvGraphicFramePr>
          <p:cNvPr id="7" name="Table 6">
            <a:extLst>
              <a:ext uri="{FF2B5EF4-FFF2-40B4-BE49-F238E27FC236}">
                <a16:creationId xmlns:a16="http://schemas.microsoft.com/office/drawing/2014/main" id="{64330E2C-D6B5-51C4-5BC2-31788A2036D1}"/>
              </a:ext>
            </a:extLst>
          </p:cNvPr>
          <p:cNvGraphicFramePr>
            <a:graphicFrameLocks noGrp="1"/>
          </p:cNvGraphicFramePr>
          <p:nvPr>
            <p:extLst>
              <p:ext uri="{D42A27DB-BD31-4B8C-83A1-F6EECF244321}">
                <p14:modId xmlns:p14="http://schemas.microsoft.com/office/powerpoint/2010/main" val="4072978093"/>
              </p:ext>
            </p:extLst>
          </p:nvPr>
        </p:nvGraphicFramePr>
        <p:xfrm>
          <a:off x="350809" y="1102128"/>
          <a:ext cx="8331765" cy="5039379"/>
        </p:xfrm>
        <a:graphic>
          <a:graphicData uri="http://schemas.openxmlformats.org/drawingml/2006/table">
            <a:tbl>
              <a:tblPr firstRow="1" bandRow="1">
                <a:tableStyleId>{5C22544A-7EE6-4342-B048-85BDC9FD1C3A}</a:tableStyleId>
              </a:tblPr>
              <a:tblGrid>
                <a:gridCol w="1447621">
                  <a:extLst>
                    <a:ext uri="{9D8B030D-6E8A-4147-A177-3AD203B41FA5}">
                      <a16:colId xmlns:a16="http://schemas.microsoft.com/office/drawing/2014/main" val="2136160953"/>
                    </a:ext>
                  </a:extLst>
                </a:gridCol>
                <a:gridCol w="3233651">
                  <a:extLst>
                    <a:ext uri="{9D8B030D-6E8A-4147-A177-3AD203B41FA5}">
                      <a16:colId xmlns:a16="http://schemas.microsoft.com/office/drawing/2014/main" val="2829126654"/>
                    </a:ext>
                  </a:extLst>
                </a:gridCol>
                <a:gridCol w="3650493">
                  <a:extLst>
                    <a:ext uri="{9D8B030D-6E8A-4147-A177-3AD203B41FA5}">
                      <a16:colId xmlns:a16="http://schemas.microsoft.com/office/drawing/2014/main" val="345442991"/>
                    </a:ext>
                  </a:extLst>
                </a:gridCol>
              </a:tblGrid>
              <a:tr h="1693157">
                <a:tc>
                  <a:txBody>
                    <a:bodyPr/>
                    <a:lstStyle/>
                    <a:p>
                      <a:pPr algn="ctr"/>
                      <a:endParaRPr lang="en-US">
                        <a:latin typeface="Californian FB" panose="0207040306080B030204" pitchFamily="18" charset="0"/>
                      </a:endParaRPr>
                    </a:p>
                  </a:txBody>
                  <a:tcPr anchor="ctr"/>
                </a:tc>
                <a:tc>
                  <a:txBody>
                    <a:bodyPr/>
                    <a:lstStyle/>
                    <a:p>
                      <a:pPr algn="ctr"/>
                      <a:r>
                        <a:rPr lang="en-US" sz="2400" b="1">
                          <a:latin typeface="Californian FB" panose="0207040306080B030204" pitchFamily="18" charset="0"/>
                        </a:rPr>
                        <a:t>Decisions Oriented toward Maximizing Wealth</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Decisions Oriented toward </a:t>
                      </a:r>
                      <a:r>
                        <a:rPr lang="en-US" sz="2400" b="1" i="0">
                          <a:latin typeface="Californian FB" panose="0207040306080B030204" pitchFamily="18" charset="0"/>
                        </a:rPr>
                        <a:t>Maintaining Control</a:t>
                      </a:r>
                      <a:endParaRPr lang="en-US" sz="2400" b="1">
                        <a:latin typeface="Californian FB" panose="0207040306080B030204" pitchFamily="18" charset="0"/>
                      </a:endParaRPr>
                    </a:p>
                  </a:txBody>
                  <a:tcPr anchor="ctr"/>
                </a:tc>
                <a:extLst>
                  <a:ext uri="{0D108BD9-81ED-4DB2-BD59-A6C34878D82A}">
                    <a16:rowId xmlns:a16="http://schemas.microsoft.com/office/drawing/2014/main" val="2988689495"/>
                  </a:ext>
                </a:extLst>
              </a:tr>
              <a:tr h="1369391">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Approach toward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Succession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&amp; Growth</a:t>
                      </a:r>
                    </a:p>
                  </a:txBody>
                  <a:tcPr vert="vert270" anchor="ct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Open to initiating succession or change position when next stage of startup if outside one’s own expertise</a:t>
                      </a:r>
                    </a:p>
                  </a:txBody>
                  <a:tcPr anchor="ctr"/>
                </a:tc>
                <a:tc>
                  <a:txBody>
                    <a:bodyPr/>
                    <a:lstStyle/>
                    <a:p>
                      <a:pPr marL="342900" indent="-342900">
                        <a:buFont typeface="Wingdings" panose="05000000000000000000" pitchFamily="2" charset="2"/>
                        <a:buChar char="§"/>
                      </a:pPr>
                      <a:r>
                        <a:rPr lang="en-US" sz="2000">
                          <a:latin typeface="Californian FB" panose="0207040306080B030204" pitchFamily="18" charset="0"/>
                        </a:rPr>
                        <a:t>Resist giving up the CEO position; rather leave than remain “prince”</a:t>
                      </a:r>
                    </a:p>
                  </a:txBody>
                  <a:tcPr anchor="ctr"/>
                </a:tc>
                <a:extLst>
                  <a:ext uri="{0D108BD9-81ED-4DB2-BD59-A6C34878D82A}">
                    <a16:rowId xmlns:a16="http://schemas.microsoft.com/office/drawing/2014/main" val="2198374470"/>
                  </a:ext>
                </a:extLst>
              </a:tr>
              <a:tr h="865391">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a:latin typeface="Californian FB" panose="0207040306080B030204" pitchFamily="18" charset="0"/>
                      </a:endParaRPr>
                    </a:p>
                  </a:txBody>
                  <a:tcP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Prefer fast to explosive rate of startup growth</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latin typeface="Californian FB" panose="0207040306080B030204" pitchFamily="18" charset="0"/>
                        </a:rPr>
                        <a:t>Prefer gradual to moderate rate of startup growth</a:t>
                      </a:r>
                    </a:p>
                  </a:txBody>
                  <a:tcPr anchor="ctr"/>
                </a:tc>
                <a:extLst>
                  <a:ext uri="{0D108BD9-81ED-4DB2-BD59-A6C34878D82A}">
                    <a16:rowId xmlns:a16="http://schemas.microsoft.com/office/drawing/2014/main" val="357809271"/>
                  </a:ext>
                </a:extLst>
              </a:tr>
              <a:tr h="8653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latin typeface="Californian FB" panose="0207040306080B030204" pitchFamily="18" charset="0"/>
                        </a:rPr>
                        <a:t>Outcome</a:t>
                      </a:r>
                    </a:p>
                  </a:txBody>
                  <a:tcPr anchor="ctr"/>
                </a:tc>
                <a:tc>
                  <a:txBody>
                    <a:bodyPr/>
                    <a:lstStyle/>
                    <a:p>
                      <a:pPr marL="342900" indent="-342900">
                        <a:buFont typeface="Wingdings" panose="05000000000000000000" pitchFamily="2" charset="2"/>
                        <a:buChar char="§"/>
                      </a:pPr>
                      <a:r>
                        <a:rPr lang="en-US" sz="2000">
                          <a:solidFill>
                            <a:schemeClr val="tx1"/>
                          </a:solidFill>
                          <a:latin typeface="Californian FB" panose="0207040306080B030204" pitchFamily="18" charset="0"/>
                        </a:rPr>
                        <a:t>Build financial value; imperil control</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a:latin typeface="Californian FB" panose="0207040306080B030204" pitchFamily="18" charset="0"/>
                        </a:rPr>
                        <a:t>Maintain control; build less value</a:t>
                      </a:r>
                      <a:endParaRPr lang="en-US" sz="2000">
                        <a:solidFill>
                          <a:srgbClr val="FF0000"/>
                        </a:solidFill>
                        <a:latin typeface="Californian FB" panose="0207040306080B030204" pitchFamily="18" charset="0"/>
                      </a:endParaRPr>
                    </a:p>
                  </a:txBody>
                  <a:tcPr anchor="ctr"/>
                </a:tc>
                <a:extLst>
                  <a:ext uri="{0D108BD9-81ED-4DB2-BD59-A6C34878D82A}">
                    <a16:rowId xmlns:a16="http://schemas.microsoft.com/office/drawing/2014/main" val="3262193369"/>
                  </a:ext>
                </a:extLst>
              </a:tr>
            </a:tbl>
          </a:graphicData>
        </a:graphic>
      </p:graphicFrame>
      <p:sp>
        <p:nvSpPr>
          <p:cNvPr id="8" name="Text Placeholder 1">
            <a:extLst>
              <a:ext uri="{FF2B5EF4-FFF2-40B4-BE49-F238E27FC236}">
                <a16:creationId xmlns:a16="http://schemas.microsoft.com/office/drawing/2014/main" id="{2C4967B8-6446-7972-C3AF-8B3B4BAEACCF}"/>
              </a:ext>
            </a:extLst>
          </p:cNvPr>
          <p:cNvSpPr>
            <a:spLocks noGrp="1"/>
          </p:cNvSpPr>
          <p:nvPr>
            <p:ph type="body" sz="quarter" idx="10"/>
          </p:nvPr>
        </p:nvSpPr>
        <p:spPr>
          <a:xfrm>
            <a:off x="207664" y="371510"/>
            <a:ext cx="8722617" cy="991998"/>
          </a:xfrm>
        </p:spPr>
        <p:txBody>
          <a:bodyPr>
            <a:normAutofit/>
          </a:bodyPr>
          <a:lstStyle/>
          <a:p>
            <a:pPr algn="ctr"/>
            <a:r>
              <a:rPr lang="en-US" sz="3500" b="1">
                <a:solidFill>
                  <a:schemeClr val="tx1"/>
                </a:solidFill>
                <a:latin typeface="Californian FB" panose="0207040306080B030204" pitchFamily="18" charset="0"/>
              </a:rPr>
              <a:t>“Rich” vs. “Kingdom”: Circle as You Go!</a:t>
            </a:r>
          </a:p>
        </p:txBody>
      </p:sp>
      <p:sp>
        <p:nvSpPr>
          <p:cNvPr id="2" name="TextBox 1">
            <a:extLst>
              <a:ext uri="{FF2B5EF4-FFF2-40B4-BE49-F238E27FC236}">
                <a16:creationId xmlns:a16="http://schemas.microsoft.com/office/drawing/2014/main" id="{6BFFB635-1C3C-C742-7480-8DA3AB058093}"/>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Tree>
    <p:extLst>
      <p:ext uri="{BB962C8B-B14F-4D97-AF65-F5344CB8AC3E}">
        <p14:creationId xmlns:p14="http://schemas.microsoft.com/office/powerpoint/2010/main" val="127073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19C59B5-2CAE-D6C8-3EE2-ADF9573D700D}"/>
              </a:ext>
            </a:extLst>
          </p:cNvPr>
          <p:cNvSpPr txBox="1"/>
          <p:nvPr/>
        </p:nvSpPr>
        <p:spPr>
          <a:xfrm>
            <a:off x="290944" y="80313"/>
            <a:ext cx="8654354" cy="5416868"/>
          </a:xfrm>
          <a:prstGeom prst="rect">
            <a:avLst/>
          </a:prstGeom>
          <a:solidFill>
            <a:schemeClr val="bg2"/>
          </a:solidFill>
        </p:spPr>
        <p:txBody>
          <a:bodyPr wrap="square">
            <a:spAutoFit/>
          </a:bodyPr>
          <a:lstStyle/>
          <a:p>
            <a:pPr algn="ctr"/>
            <a:endParaRPr lang="en-US" sz="2200" b="1">
              <a:latin typeface="Californian FB" panose="0207040306080B030204" pitchFamily="18" charset="0"/>
            </a:endParaRPr>
          </a:p>
          <a:p>
            <a:pPr algn="ctr"/>
            <a:r>
              <a:rPr lang="en-US" sz="2200" b="1">
                <a:latin typeface="Californian FB" panose="0207040306080B030204" pitchFamily="18" charset="0"/>
              </a:rPr>
              <a:t>REFLECT AND APPLY</a:t>
            </a:r>
          </a:p>
          <a:p>
            <a:endParaRPr lang="en-US" sz="2200" b="1">
              <a:latin typeface="Californian FB" panose="0207040306080B030204" pitchFamily="18" charset="0"/>
            </a:endParaRPr>
          </a:p>
          <a:p>
            <a:endParaRPr lang="en-US" sz="2200" b="1">
              <a:latin typeface="Californian FB" panose="0207040306080B030204" pitchFamily="18" charset="0"/>
            </a:endParaRPr>
          </a:p>
          <a:p>
            <a:endParaRPr lang="en-US" sz="2200" b="1">
              <a:latin typeface="Californian FB" panose="0207040306080B030204" pitchFamily="18" charset="0"/>
            </a:endParaRPr>
          </a:p>
          <a:p>
            <a:r>
              <a:rPr lang="en-US" sz="2200" b="1">
                <a:latin typeface="Californian FB" panose="0207040306080B030204" pitchFamily="18" charset="0"/>
              </a:rPr>
              <a:t>10 min:</a:t>
            </a:r>
            <a:r>
              <a:rPr lang="en-US" sz="2200">
                <a:latin typeface="Californian FB" panose="0207040306080B030204" pitchFamily="18" charset="0"/>
              </a:rPr>
              <a:t> What has your entrepreneurial identity been? Discuss the results of your entrepreneurial leadership pattern results with your partner. Do you see yourself oriented more towards maximizing control or maximizing wealth?</a:t>
            </a:r>
          </a:p>
          <a:p>
            <a:endParaRPr lang="en-US" sz="1600" i="1">
              <a:latin typeface="Californian FB" panose="0207040306080B030204" pitchFamily="18" charset="0"/>
            </a:endParaRPr>
          </a:p>
          <a:p>
            <a:endParaRPr lang="en-US" sz="2200" b="1">
              <a:latin typeface="Californian FB" panose="0207040306080B030204" pitchFamily="18" charset="0"/>
            </a:endParaRPr>
          </a:p>
          <a:p>
            <a:r>
              <a:rPr lang="en-US" sz="2200" b="1">
                <a:latin typeface="Californian FB" panose="0207040306080B030204" pitchFamily="18" charset="0"/>
              </a:rPr>
              <a:t>20 min:</a:t>
            </a:r>
            <a:r>
              <a:rPr lang="en-US" sz="2200">
                <a:latin typeface="Californian FB" panose="0207040306080B030204" pitchFamily="18" charset="0"/>
              </a:rPr>
              <a:t> Choose one scaling plan that you drafted on Day 1. (OK to use the same one as in the earlier exercise or a new one.) Now, revisiting the patterns of leading you circled earlier, consider what adjustments would be needed to support this new scaling plan. What aspects of your current entrepreneurial identity might be holding you back? </a:t>
            </a: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7410" name="Picture 2" descr="Your Turn Rubber Stamp Seal Vector 23484002 Vector Art at Vecteezy">
            <a:extLst>
              <a:ext uri="{FF2B5EF4-FFF2-40B4-BE49-F238E27FC236}">
                <a16:creationId xmlns:a16="http://schemas.microsoft.com/office/drawing/2014/main" id="{2CF58B48-09CA-EAB0-80E8-44D90D200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39" y="18342"/>
            <a:ext cx="2210732" cy="132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364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884" y="371510"/>
            <a:ext cx="8098205" cy="991998"/>
          </a:xfrm>
        </p:spPr>
        <p:txBody>
          <a:bodyPr>
            <a:normAutofit/>
          </a:bodyPr>
          <a:lstStyle/>
          <a:p>
            <a:pPr algn="ctr"/>
            <a:r>
              <a:rPr lang="en-US" sz="3500" b="1">
                <a:solidFill>
                  <a:schemeClr val="tx1"/>
                </a:solidFill>
                <a:latin typeface="Californian FB" panose="0207040306080B030204" pitchFamily="18" charset="0"/>
              </a:rPr>
              <a:t>Growing Yourself: Takeaways</a:t>
            </a:r>
          </a:p>
        </p:txBody>
      </p:sp>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404911" y="1223072"/>
            <a:ext cx="8010832" cy="4756562"/>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kumimoji="0" lang="en-US" sz="24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An overly rigid sense of leadership identity can prevent you from pursuing growth. Likewise, your motivations for being an entrepreneur can also lead to patterns of behavior that sabotage growth.</a:t>
            </a: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lang="en-US" sz="2400">
              <a:solidFill>
                <a:srgbClr val="33006F"/>
              </a:solidFill>
              <a:latin typeface="Californian FB"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lang="en-US" sz="2400">
                <a:solidFill>
                  <a:srgbClr val="33006F"/>
                </a:solidFill>
                <a:latin typeface="Californian FB" pitchFamily="18" charset="0"/>
                <a:cs typeface="Arial" pitchFamily="34" charset="0"/>
              </a:rPr>
              <a:t>If </a:t>
            </a:r>
            <a:r>
              <a:rPr lang="en-US" sz="2400" b="1" u="sng">
                <a:solidFill>
                  <a:srgbClr val="33006F"/>
                </a:solidFill>
                <a:latin typeface="Californian FB" pitchFamily="18" charset="0"/>
                <a:cs typeface="Arial" pitchFamily="34" charset="0"/>
              </a:rPr>
              <a:t>reframed</a:t>
            </a:r>
            <a:r>
              <a:rPr lang="en-US" sz="2400">
                <a:solidFill>
                  <a:srgbClr val="33006F"/>
                </a:solidFill>
                <a:latin typeface="Californian FB" pitchFamily="18" charset="0"/>
                <a:cs typeface="Arial" pitchFamily="34" charset="0"/>
              </a:rPr>
              <a:t> to align with growth, your leadership and entrepreneurial identities can infuse that growth with meaning and prepare you to make changes in your leadership that support the growth.</a:t>
            </a: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40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kumimoji="0" lang="en-US" sz="24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YOUR takeaways?</a:t>
            </a:r>
            <a:endParaRPr kumimoji="0" lang="en-US" sz="24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56741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885" y="288382"/>
            <a:ext cx="8662666" cy="991998"/>
          </a:xfrm>
        </p:spPr>
        <p:txBody>
          <a:bodyPr>
            <a:normAutofit/>
          </a:bodyPr>
          <a:lstStyle/>
          <a:p>
            <a:pPr algn="ctr"/>
            <a:r>
              <a:rPr lang="en-US" sz="3500" b="1">
                <a:solidFill>
                  <a:schemeClr val="tx1"/>
                </a:solidFill>
                <a:latin typeface="Californian FB" panose="0207040306080B030204" pitchFamily="18" charset="0"/>
              </a:rPr>
              <a:t>My Own Experience with Scaling</a:t>
            </a: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5" name="Picture 4" descr="A person and person with children&#10;&#10;Description automatically generated">
            <a:extLst>
              <a:ext uri="{FF2B5EF4-FFF2-40B4-BE49-F238E27FC236}">
                <a16:creationId xmlns:a16="http://schemas.microsoft.com/office/drawing/2014/main" id="{BA7B9C38-26BD-AB18-9F21-B68CC6AC7FA6}"/>
              </a:ext>
            </a:extLst>
          </p:cNvPr>
          <p:cNvPicPr>
            <a:picLocks noChangeAspect="1"/>
          </p:cNvPicPr>
          <p:nvPr/>
        </p:nvPicPr>
        <p:blipFill>
          <a:blip r:embed="rId4"/>
          <a:stretch>
            <a:fillRect/>
          </a:stretch>
        </p:blipFill>
        <p:spPr>
          <a:xfrm>
            <a:off x="4839629" y="964580"/>
            <a:ext cx="3341649" cy="5012474"/>
          </a:xfrm>
          <a:prstGeom prst="rect">
            <a:avLst/>
          </a:prstGeom>
        </p:spPr>
      </p:pic>
      <p:pic>
        <p:nvPicPr>
          <p:cNvPr id="7" name="Picture 6" descr="A person and person holding a baby&#10;&#10;Description automatically generated">
            <a:extLst>
              <a:ext uri="{FF2B5EF4-FFF2-40B4-BE49-F238E27FC236}">
                <a16:creationId xmlns:a16="http://schemas.microsoft.com/office/drawing/2014/main" id="{5CFB6AF1-B2F1-740D-3AA4-335594E9201F}"/>
              </a:ext>
            </a:extLst>
          </p:cNvPr>
          <p:cNvPicPr>
            <a:picLocks noChangeAspect="1"/>
          </p:cNvPicPr>
          <p:nvPr/>
        </p:nvPicPr>
        <p:blipFill>
          <a:blip r:embed="rId5"/>
          <a:stretch>
            <a:fillRect/>
          </a:stretch>
        </p:blipFill>
        <p:spPr>
          <a:xfrm>
            <a:off x="315885" y="1243546"/>
            <a:ext cx="4256115" cy="2837410"/>
          </a:xfrm>
          <a:prstGeom prst="rect">
            <a:avLst/>
          </a:prstGeom>
        </p:spPr>
      </p:pic>
    </p:spTree>
    <p:extLst>
      <p:ext uri="{BB962C8B-B14F-4D97-AF65-F5344CB8AC3E}">
        <p14:creationId xmlns:p14="http://schemas.microsoft.com/office/powerpoint/2010/main" val="275919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500" b="1">
                <a:solidFill>
                  <a:schemeClr val="tx1"/>
                </a:solidFill>
                <a:latin typeface="Californian FB" panose="0207040306080B030204" pitchFamily="18" charset="0"/>
              </a:rPr>
              <a:t>Let’s Take a Break!</a:t>
            </a:r>
          </a:p>
        </p:txBody>
      </p:sp>
      <p:pic>
        <p:nvPicPr>
          <p:cNvPr id="2050" name="Picture 2" descr="Need some time off? Let's talk about taking breaks…. | Ask Dr Annika">
            <a:extLst>
              <a:ext uri="{FF2B5EF4-FFF2-40B4-BE49-F238E27FC236}">
                <a16:creationId xmlns:a16="http://schemas.microsoft.com/office/drawing/2014/main" id="{7928B4D2-0157-4970-92A6-A1334B586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80" y="428625"/>
            <a:ext cx="8592457" cy="5286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7EBD36-BADA-FE4B-E26A-999FD1FF11A4}"/>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040919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110D-FA30-AE5D-BA15-2F067F95EA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F070B6-754B-5E10-8376-7B825303544B}"/>
              </a:ext>
            </a:extLst>
          </p:cNvPr>
          <p:cNvPicPr>
            <a:picLocks noChangeAspect="1"/>
          </p:cNvPicPr>
          <p:nvPr/>
        </p:nvPicPr>
        <p:blipFill>
          <a:blip r:embed="rId3"/>
          <a:stretch>
            <a:fillRect/>
          </a:stretch>
        </p:blipFill>
        <p:spPr>
          <a:xfrm>
            <a:off x="16472" y="6296493"/>
            <a:ext cx="9144000" cy="554182"/>
          </a:xfrm>
          <a:prstGeom prst="rect">
            <a:avLst/>
          </a:prstGeom>
        </p:spPr>
      </p:pic>
      <p:sp>
        <p:nvSpPr>
          <p:cNvPr id="2" name="Text Placeholder 1">
            <a:extLst>
              <a:ext uri="{FF2B5EF4-FFF2-40B4-BE49-F238E27FC236}">
                <a16:creationId xmlns:a16="http://schemas.microsoft.com/office/drawing/2014/main" id="{7AAF109A-4AFA-77AF-8DC4-13DBAC4EA37A}"/>
              </a:ext>
            </a:extLst>
          </p:cNvPr>
          <p:cNvSpPr>
            <a:spLocks noGrp="1"/>
          </p:cNvSpPr>
          <p:nvPr>
            <p:ph type="body" sz="quarter" idx="10"/>
          </p:nvPr>
        </p:nvSpPr>
        <p:spPr/>
        <p:txBody>
          <a:bodyPr>
            <a:normAutofit/>
          </a:bodyPr>
          <a:lstStyle/>
          <a:p>
            <a:r>
              <a:rPr lang="en-US" sz="3500" b="1">
                <a:solidFill>
                  <a:schemeClr val="tx1"/>
                </a:solidFill>
                <a:latin typeface="Californian FB" panose="0207040306080B030204" pitchFamily="18" charset="0"/>
              </a:rPr>
              <a:t>Leadership Strategies for Scaling</a:t>
            </a:r>
          </a:p>
        </p:txBody>
      </p:sp>
      <p:sp>
        <p:nvSpPr>
          <p:cNvPr id="10" name="Rectangle 9">
            <a:extLst>
              <a:ext uri="{FF2B5EF4-FFF2-40B4-BE49-F238E27FC236}">
                <a16:creationId xmlns:a16="http://schemas.microsoft.com/office/drawing/2014/main" id="{A3900620-EE0D-67FC-1410-9B5F27523474}"/>
              </a:ext>
            </a:extLst>
          </p:cNvPr>
          <p:cNvSpPr/>
          <p:nvPr/>
        </p:nvSpPr>
        <p:spPr>
          <a:xfrm>
            <a:off x="402763" y="4630141"/>
            <a:ext cx="2399072" cy="104221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Yourself</a:t>
            </a:r>
          </a:p>
        </p:txBody>
      </p:sp>
      <p:sp>
        <p:nvSpPr>
          <p:cNvPr id="11" name="Rectangle 10">
            <a:extLst>
              <a:ext uri="{FF2B5EF4-FFF2-40B4-BE49-F238E27FC236}">
                <a16:creationId xmlns:a16="http://schemas.microsoft.com/office/drawing/2014/main" id="{F620EDD3-53EC-AAF4-4525-E47F52BF803D}"/>
              </a:ext>
            </a:extLst>
          </p:cNvPr>
          <p:cNvSpPr/>
          <p:nvPr/>
        </p:nvSpPr>
        <p:spPr>
          <a:xfrm>
            <a:off x="2939484" y="2922659"/>
            <a:ext cx="2393796" cy="104221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 Team</a:t>
            </a:r>
          </a:p>
        </p:txBody>
      </p:sp>
      <p:sp>
        <p:nvSpPr>
          <p:cNvPr id="12" name="Rectangle 11">
            <a:extLst>
              <a:ext uri="{FF2B5EF4-FFF2-40B4-BE49-F238E27FC236}">
                <a16:creationId xmlns:a16="http://schemas.microsoft.com/office/drawing/2014/main" id="{94771694-6AA2-CEC4-2D4E-E72CBF638785}"/>
              </a:ext>
            </a:extLst>
          </p:cNvPr>
          <p:cNvSpPr/>
          <p:nvPr/>
        </p:nvSpPr>
        <p:spPr>
          <a:xfrm>
            <a:off x="5510261" y="1279161"/>
            <a:ext cx="2522467" cy="104221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A Culture of Innovation</a:t>
            </a:r>
          </a:p>
        </p:txBody>
      </p:sp>
      <p:sp>
        <p:nvSpPr>
          <p:cNvPr id="31" name="TextBox 30">
            <a:extLst>
              <a:ext uri="{FF2B5EF4-FFF2-40B4-BE49-F238E27FC236}">
                <a16:creationId xmlns:a16="http://schemas.microsoft.com/office/drawing/2014/main" id="{F8CD05A6-28CF-197D-C4FD-E91E01936D64}"/>
              </a:ext>
            </a:extLst>
          </p:cNvPr>
          <p:cNvSpPr txBox="1"/>
          <p:nvPr/>
        </p:nvSpPr>
        <p:spPr>
          <a:xfrm>
            <a:off x="314275" y="5759195"/>
            <a:ext cx="4037389" cy="646331"/>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To prepare for growth, what must shift in who you are as a leader?</a:t>
            </a:r>
          </a:p>
        </p:txBody>
      </p:sp>
      <p:sp>
        <p:nvSpPr>
          <p:cNvPr id="33" name="TextBox 32">
            <a:extLst>
              <a:ext uri="{FF2B5EF4-FFF2-40B4-BE49-F238E27FC236}">
                <a16:creationId xmlns:a16="http://schemas.microsoft.com/office/drawing/2014/main" id="{6E982B1F-F407-BE7A-9335-DF230002553A}"/>
              </a:ext>
            </a:extLst>
          </p:cNvPr>
          <p:cNvSpPr txBox="1"/>
          <p:nvPr/>
        </p:nvSpPr>
        <p:spPr>
          <a:xfrm>
            <a:off x="2870659" y="4036955"/>
            <a:ext cx="3160353"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What strategic factors should you consider when growing your team?</a:t>
            </a:r>
          </a:p>
          <a:p>
            <a:endParaRPr lang="en-US">
              <a:latin typeface="Californian FB" panose="0207040306080B030204" pitchFamily="18" charset="0"/>
            </a:endParaRPr>
          </a:p>
        </p:txBody>
      </p:sp>
      <p:sp>
        <p:nvSpPr>
          <p:cNvPr id="35" name="TextBox 34">
            <a:extLst>
              <a:ext uri="{FF2B5EF4-FFF2-40B4-BE49-F238E27FC236}">
                <a16:creationId xmlns:a16="http://schemas.microsoft.com/office/drawing/2014/main" id="{C528B9E6-DA70-DAA2-B862-BC1865369F0C}"/>
              </a:ext>
            </a:extLst>
          </p:cNvPr>
          <p:cNvSpPr txBox="1"/>
          <p:nvPr/>
        </p:nvSpPr>
        <p:spPr>
          <a:xfrm>
            <a:off x="5427041" y="2393457"/>
            <a:ext cx="3475308"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How do you foster a culture where great ideas are developed, nurtured, and bring competitive advantage?</a:t>
            </a:r>
          </a:p>
        </p:txBody>
      </p:sp>
      <p:cxnSp>
        <p:nvCxnSpPr>
          <p:cNvPr id="61" name="Curved Connector 60">
            <a:extLst>
              <a:ext uri="{FF2B5EF4-FFF2-40B4-BE49-F238E27FC236}">
                <a16:creationId xmlns:a16="http://schemas.microsoft.com/office/drawing/2014/main" id="{263A036C-0E2C-CE21-CA98-32FA6ED4D812}"/>
              </a:ext>
            </a:extLst>
          </p:cNvPr>
          <p:cNvCxnSpPr>
            <a:stCxn id="10" idx="0"/>
            <a:endCxn id="11" idx="1"/>
          </p:cNvCxnSpPr>
          <p:nvPr/>
        </p:nvCxnSpPr>
        <p:spPr>
          <a:xfrm rot="5400000" flipH="1" flipV="1">
            <a:off x="1677705" y="3368363"/>
            <a:ext cx="1186372" cy="1337185"/>
          </a:xfrm>
          <a:prstGeom prst="curvedConnector2">
            <a:avLst/>
          </a:prstGeom>
          <a:ln>
            <a:prstDash val="dash"/>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1">
            <a:extLst>
              <a:ext uri="{FF2B5EF4-FFF2-40B4-BE49-F238E27FC236}">
                <a16:creationId xmlns:a16="http://schemas.microsoft.com/office/drawing/2014/main" id="{FA9B4E86-C81F-02D6-375E-27DC596B42C6}"/>
              </a:ext>
            </a:extLst>
          </p:cNvPr>
          <p:cNvCxnSpPr>
            <a:cxnSpLocks/>
            <a:stCxn id="11" idx="0"/>
            <a:endCxn id="12" idx="1"/>
          </p:cNvCxnSpPr>
          <p:nvPr/>
        </p:nvCxnSpPr>
        <p:spPr>
          <a:xfrm rot="5400000" flipH="1" flipV="1">
            <a:off x="4262127" y="1674526"/>
            <a:ext cx="1122388" cy="1373879"/>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Curved Connector 64">
            <a:extLst>
              <a:ext uri="{FF2B5EF4-FFF2-40B4-BE49-F238E27FC236}">
                <a16:creationId xmlns:a16="http://schemas.microsoft.com/office/drawing/2014/main" id="{C4FCE5DF-21BB-2E65-11FD-75424B89535B}"/>
              </a:ext>
            </a:extLst>
          </p:cNvPr>
          <p:cNvCxnSpPr>
            <a:stCxn id="10" idx="0"/>
          </p:cNvCxnSpPr>
          <p:nvPr/>
        </p:nvCxnSpPr>
        <p:spPr>
          <a:xfrm rot="5400000" flipH="1" flipV="1">
            <a:off x="1957834" y="1077712"/>
            <a:ext cx="3035778" cy="4069080"/>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902F277-7472-4F44-E858-5C2FBEC25991}"/>
              </a:ext>
            </a:extLst>
          </p:cNvPr>
          <p:cNvSpPr txBox="1"/>
          <p:nvPr/>
        </p:nvSpPr>
        <p:spPr>
          <a:xfrm>
            <a:off x="259477" y="4179661"/>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9:00-10:45</a:t>
            </a:r>
            <a:endParaRPr lang="en-US"/>
          </a:p>
        </p:txBody>
      </p:sp>
      <p:sp>
        <p:nvSpPr>
          <p:cNvPr id="16" name="TextBox 15">
            <a:extLst>
              <a:ext uri="{FF2B5EF4-FFF2-40B4-BE49-F238E27FC236}">
                <a16:creationId xmlns:a16="http://schemas.microsoft.com/office/drawing/2014/main" id="{9EAF7C6E-AE74-E3EC-5D26-187760EF2DA7}"/>
              </a:ext>
            </a:extLst>
          </p:cNvPr>
          <p:cNvSpPr txBox="1"/>
          <p:nvPr/>
        </p:nvSpPr>
        <p:spPr>
          <a:xfrm>
            <a:off x="2832047" y="2526330"/>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   11:00-12:30 	</a:t>
            </a:r>
            <a:endParaRPr lang="en-US"/>
          </a:p>
        </p:txBody>
      </p:sp>
      <p:sp>
        <p:nvSpPr>
          <p:cNvPr id="17" name="TextBox 16">
            <a:extLst>
              <a:ext uri="{FF2B5EF4-FFF2-40B4-BE49-F238E27FC236}">
                <a16:creationId xmlns:a16="http://schemas.microsoft.com/office/drawing/2014/main" id="{BA0B886B-29A7-673A-95C9-DE4EC7534791}"/>
              </a:ext>
            </a:extLst>
          </p:cNvPr>
          <p:cNvSpPr txBox="1"/>
          <p:nvPr/>
        </p:nvSpPr>
        <p:spPr>
          <a:xfrm>
            <a:off x="5510261" y="908168"/>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2:00-5:00</a:t>
            </a:r>
            <a:endParaRPr lang="en-US"/>
          </a:p>
        </p:txBody>
      </p:sp>
      <p:sp>
        <p:nvSpPr>
          <p:cNvPr id="4" name="Oval 3">
            <a:extLst>
              <a:ext uri="{FF2B5EF4-FFF2-40B4-BE49-F238E27FC236}">
                <a16:creationId xmlns:a16="http://schemas.microsoft.com/office/drawing/2014/main" id="{2763C759-1677-31C5-5F0C-0381EDA948EE}"/>
              </a:ext>
            </a:extLst>
          </p:cNvPr>
          <p:cNvSpPr/>
          <p:nvPr/>
        </p:nvSpPr>
        <p:spPr>
          <a:xfrm>
            <a:off x="2647461" y="2224616"/>
            <a:ext cx="2931626" cy="2067215"/>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DFBA-E4F5-21AD-B326-B2A4F26EA49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697D5007-16D4-0D1E-FFF4-E610827C0DC1}"/>
              </a:ext>
            </a:extLst>
          </p:cNvPr>
          <p:cNvSpPr>
            <a:spLocks noGrp="1"/>
          </p:cNvSpPr>
          <p:nvPr>
            <p:ph type="body" sz="quarter" idx="10"/>
          </p:nvPr>
        </p:nvSpPr>
        <p:spPr>
          <a:xfrm>
            <a:off x="483279" y="195240"/>
            <a:ext cx="8374281" cy="991998"/>
          </a:xfrm>
        </p:spPr>
        <p:txBody>
          <a:bodyPr>
            <a:normAutofit lnSpcReduction="10000"/>
          </a:bodyPr>
          <a:lstStyle/>
          <a:p>
            <a:pPr algn="ctr"/>
            <a:r>
              <a:rPr lang="en-US" sz="3500" b="1">
                <a:solidFill>
                  <a:schemeClr val="tx1"/>
                </a:solidFill>
                <a:latin typeface="Californian FB" panose="0207040306080B030204" pitchFamily="18" charset="0"/>
              </a:rPr>
              <a:t>“The Team You Need Tomorrow is not the Team You Have Today”</a:t>
            </a:r>
          </a:p>
        </p:txBody>
      </p:sp>
      <p:sp>
        <p:nvSpPr>
          <p:cNvPr id="16" name="Rectangle 15">
            <a:extLst>
              <a:ext uri="{FF2B5EF4-FFF2-40B4-BE49-F238E27FC236}">
                <a16:creationId xmlns:a16="http://schemas.microsoft.com/office/drawing/2014/main" id="{03E19FA3-340E-7008-CAF9-FB000231EABB}"/>
              </a:ext>
            </a:extLst>
          </p:cNvPr>
          <p:cNvSpPr/>
          <p:nvPr/>
        </p:nvSpPr>
        <p:spPr>
          <a:xfrm>
            <a:off x="375609" y="1360924"/>
            <a:ext cx="2576911" cy="4924552"/>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2000" b="1">
              <a:solidFill>
                <a:schemeClr val="tx1"/>
              </a:solidFill>
              <a:latin typeface="Californian FB" pitchFamily="18" charset="0"/>
              <a:cs typeface="Arial" pitchFamily="34" charset="0"/>
            </a:endParaRPr>
          </a:p>
          <a:p>
            <a:pPr lvl="0" algn="ctr">
              <a:defRPr/>
            </a:pPr>
            <a:endParaRPr lang="en-US" sz="2000" b="1">
              <a:solidFill>
                <a:schemeClr val="tx1"/>
              </a:solidFill>
              <a:latin typeface="Californian FB" pitchFamily="18" charset="0"/>
              <a:cs typeface="Arial" pitchFamily="34" charset="0"/>
            </a:endParaRPr>
          </a:p>
          <a:p>
            <a:pPr lvl="0" algn="ctr">
              <a:defRPr/>
            </a:pPr>
            <a:r>
              <a:rPr lang="en-US" sz="2000" b="1">
                <a:solidFill>
                  <a:schemeClr val="tx1"/>
                </a:solidFill>
                <a:latin typeface="Californian FB" pitchFamily="18" charset="0"/>
                <a:cs typeface="Arial" pitchFamily="34" charset="0"/>
              </a:rPr>
              <a:t>Generalists to Specialists</a:t>
            </a:r>
            <a:endParaRPr lang="en-US" sz="2000">
              <a:solidFill>
                <a:schemeClr val="tx1"/>
              </a:solidFill>
              <a:latin typeface="Californian FB" pitchFamily="18" charset="0"/>
              <a:cs typeface="Arial" pitchFamily="34" charset="0"/>
            </a:endParaRPr>
          </a:p>
          <a:p>
            <a:pPr lvl="0" algn="ctr">
              <a:defRPr/>
            </a:pPr>
            <a:endParaRPr lang="en-US" sz="2000">
              <a:solidFill>
                <a:schemeClr val="tx1"/>
              </a:solidFill>
              <a:latin typeface="Californian FB" pitchFamily="18" charset="0"/>
              <a:cs typeface="Arial" pitchFamily="34" charset="0"/>
            </a:endParaRPr>
          </a:p>
          <a:p>
            <a:pPr lvl="0" algn="ctr">
              <a:defRPr/>
            </a:pPr>
            <a:r>
              <a:rPr lang="en-US" sz="2000">
                <a:solidFill>
                  <a:schemeClr val="tx1"/>
                </a:solidFill>
                <a:latin typeface="Californian FB" pitchFamily="18" charset="0"/>
                <a:cs typeface="Arial" pitchFamily="34" charset="0"/>
              </a:rPr>
              <a:t>Early employees are generalists who are highly adaptable and perform multiple roles. As the company scales, these generalists must either specialize or move into management, and new, specialized talent is brought in for specific functions.</a:t>
            </a:r>
            <a:endParaRPr lang="en-US" sz="2000" b="1">
              <a:solidFill>
                <a:schemeClr val="tx1"/>
              </a:solidFill>
              <a:latin typeface="Californian FB" pitchFamily="18" charset="0"/>
              <a:cs typeface="Arial" pitchFamily="34" charset="0"/>
            </a:endParaRPr>
          </a:p>
          <a:p>
            <a:pPr lvl="0" algn="ctr">
              <a:defRPr/>
            </a:pPr>
            <a:endParaRPr kumimoji="0" lang="en-US" sz="2000" b="1"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p:txBody>
      </p:sp>
      <p:sp>
        <p:nvSpPr>
          <p:cNvPr id="14" name="Rectangle 13">
            <a:extLst>
              <a:ext uri="{FF2B5EF4-FFF2-40B4-BE49-F238E27FC236}">
                <a16:creationId xmlns:a16="http://schemas.microsoft.com/office/drawing/2014/main" id="{CD4D9D79-590E-E5CE-B849-627F812EE91F}"/>
              </a:ext>
            </a:extLst>
          </p:cNvPr>
          <p:cNvSpPr/>
          <p:nvPr/>
        </p:nvSpPr>
        <p:spPr>
          <a:xfrm>
            <a:off x="3292587" y="1363508"/>
            <a:ext cx="2701940" cy="4924552"/>
          </a:xfrm>
          <a:prstGeom prst="rect">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chemeClr val="tx1"/>
              </a:buClr>
            </a:pPr>
            <a:endParaRPr lang="en-US" sz="2000" b="1">
              <a:solidFill>
                <a:schemeClr val="tx1"/>
              </a:solidFill>
              <a:latin typeface="Californian FB" pitchFamily="18" charset="0"/>
              <a:cs typeface="Arial" pitchFamily="34" charset="0"/>
            </a:endParaRPr>
          </a:p>
          <a:p>
            <a:pPr algn="ctr">
              <a:buClr>
                <a:schemeClr val="tx1"/>
              </a:buClr>
            </a:pPr>
            <a:r>
              <a:rPr lang="en-US" sz="2000" b="1">
                <a:solidFill>
                  <a:schemeClr val="tx1"/>
                </a:solidFill>
                <a:latin typeface="Californian FB" pitchFamily="18" charset="0"/>
                <a:cs typeface="Arial" pitchFamily="34" charset="0"/>
              </a:rPr>
              <a:t>Addition of New Management layers</a:t>
            </a:r>
          </a:p>
          <a:p>
            <a:pPr algn="ctr">
              <a:buClr>
                <a:schemeClr val="tx1"/>
              </a:buClr>
            </a:pPr>
            <a:r>
              <a:rPr lang="en-US" sz="2000">
                <a:solidFill>
                  <a:schemeClr val="tx1"/>
                </a:solidFill>
                <a:latin typeface="Californian FB" pitchFamily="18" charset="0"/>
                <a:cs typeface="Arial" pitchFamily="34" charset="0"/>
              </a:rPr>
              <a:t> </a:t>
            </a:r>
          </a:p>
          <a:p>
            <a:pPr algn="ctr">
              <a:buClr>
                <a:schemeClr val="tx1"/>
              </a:buClr>
            </a:pPr>
            <a:r>
              <a:rPr lang="en-US" sz="2000">
                <a:solidFill>
                  <a:schemeClr val="tx1"/>
                </a:solidFill>
                <a:latin typeface="Californian FB" pitchFamily="18" charset="0"/>
                <a:cs typeface="Arial" pitchFamily="34" charset="0"/>
              </a:rPr>
              <a:t>As the team grows, direct communication between the founder and every employee becomes unsustainable. Middle management is introduced to handle day-to-day operations, requiring founders to transition from hands-on operators to strategic leaders.</a:t>
            </a:r>
          </a:p>
        </p:txBody>
      </p:sp>
      <p:sp>
        <p:nvSpPr>
          <p:cNvPr id="13" name="Rectangle 12">
            <a:extLst>
              <a:ext uri="{FF2B5EF4-FFF2-40B4-BE49-F238E27FC236}">
                <a16:creationId xmlns:a16="http://schemas.microsoft.com/office/drawing/2014/main" id="{B94B990A-649A-228E-C958-3687C668EB2D}"/>
              </a:ext>
            </a:extLst>
          </p:cNvPr>
          <p:cNvSpPr/>
          <p:nvPr/>
        </p:nvSpPr>
        <p:spPr>
          <a:xfrm>
            <a:off x="6334594" y="1363508"/>
            <a:ext cx="2522966" cy="4924552"/>
          </a:xfrm>
          <a:prstGeom prst="rect">
            <a:avLst/>
          </a:prstGeom>
          <a:solidFill>
            <a:schemeClr val="tx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chemeClr val="tx1"/>
              </a:buClr>
            </a:pPr>
            <a:r>
              <a:rPr lang="en-US" sz="2000" b="1">
                <a:solidFill>
                  <a:schemeClr val="tx1"/>
                </a:solidFill>
                <a:latin typeface="Californian FB" pitchFamily="18" charset="0"/>
                <a:cs typeface="Arial" pitchFamily="34" charset="0"/>
              </a:rPr>
              <a:t>Team Culture Adaptation </a:t>
            </a:r>
          </a:p>
          <a:p>
            <a:pPr algn="ctr">
              <a:buClr>
                <a:schemeClr val="tx1"/>
              </a:buClr>
            </a:pPr>
            <a:endParaRPr lang="en-US" sz="2000" b="1">
              <a:solidFill>
                <a:schemeClr val="tx1"/>
              </a:solidFill>
              <a:latin typeface="Californian FB" pitchFamily="18" charset="0"/>
              <a:cs typeface="Arial" pitchFamily="34" charset="0"/>
            </a:endParaRPr>
          </a:p>
          <a:p>
            <a:pPr algn="ctr">
              <a:buClr>
                <a:schemeClr val="tx1"/>
              </a:buClr>
            </a:pPr>
            <a:r>
              <a:rPr lang="en-US" sz="2000">
                <a:solidFill>
                  <a:schemeClr val="tx1"/>
                </a:solidFill>
                <a:latin typeface="Californian FB" pitchFamily="18" charset="0"/>
                <a:cs typeface="Arial" pitchFamily="34" charset="0"/>
              </a:rPr>
              <a:t>As a tight-knit founding team expands, the team's culture must evolve with a greater emphasis on formal procedures and communication channels, and shared objectives to manage complexity effectively.</a:t>
            </a:r>
            <a:r>
              <a:rPr lang="en-US" sz="2000" b="1">
                <a:solidFill>
                  <a:schemeClr val="tx1"/>
                </a:solidFill>
                <a:latin typeface="Californian FB" pitchFamily="18" charset="0"/>
                <a:cs typeface="Arial" pitchFamily="34" charset="0"/>
              </a:rPr>
              <a:t> </a:t>
            </a:r>
            <a:endParaRPr lang="en-US" sz="2000">
              <a:solidFill>
                <a:schemeClr val="tx1"/>
              </a:solidFill>
              <a:latin typeface="Californian FB" pitchFamily="18" charset="0"/>
              <a:cs typeface="Arial" pitchFamily="34" charset="0"/>
            </a:endParaRPr>
          </a:p>
        </p:txBody>
      </p:sp>
      <p:pic>
        <p:nvPicPr>
          <p:cNvPr id="3" name="Picture 2">
            <a:extLst>
              <a:ext uri="{FF2B5EF4-FFF2-40B4-BE49-F238E27FC236}">
                <a16:creationId xmlns:a16="http://schemas.microsoft.com/office/drawing/2014/main" id="{7D99E4E8-DD18-7B67-5F2A-0F19D08682A6}"/>
              </a:ext>
            </a:extLst>
          </p:cNvPr>
          <p:cNvPicPr>
            <a:picLocks noChangeAspect="1"/>
          </p:cNvPicPr>
          <p:nvPr/>
        </p:nvPicPr>
        <p:blipFill>
          <a:blip r:embed="rId3"/>
          <a:stretch>
            <a:fillRect/>
          </a:stretch>
        </p:blipFill>
        <p:spPr>
          <a:xfrm>
            <a:off x="16472" y="6285476"/>
            <a:ext cx="9144000" cy="554182"/>
          </a:xfrm>
          <a:prstGeom prst="rect">
            <a:avLst/>
          </a:prstGeom>
        </p:spPr>
      </p:pic>
      <p:sp>
        <p:nvSpPr>
          <p:cNvPr id="2" name="TextBox 1">
            <a:extLst>
              <a:ext uri="{FF2B5EF4-FFF2-40B4-BE49-F238E27FC236}">
                <a16:creationId xmlns:a16="http://schemas.microsoft.com/office/drawing/2014/main" id="{F513E69D-BA18-8909-8D5F-78B3CF718F12}"/>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spTree>
    <p:extLst>
      <p:ext uri="{BB962C8B-B14F-4D97-AF65-F5344CB8AC3E}">
        <p14:creationId xmlns:p14="http://schemas.microsoft.com/office/powerpoint/2010/main" val="242261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6679" y="260299"/>
            <a:ext cx="8649730" cy="1234868"/>
          </a:xfrm>
        </p:spPr>
        <p:txBody>
          <a:bodyPr>
            <a:normAutofit/>
          </a:bodyPr>
          <a:lstStyle/>
          <a:p>
            <a:pPr algn="ctr"/>
            <a:r>
              <a:rPr lang="en-US" sz="3500" b="1">
                <a:solidFill>
                  <a:schemeClr val="tx1"/>
                </a:solidFill>
                <a:latin typeface="Californian FB" panose="0207040306080B030204" pitchFamily="18" charset="0"/>
              </a:rPr>
              <a:t>…That’s a Lot of Change!</a:t>
            </a:r>
          </a:p>
          <a:p>
            <a:pPr algn="ctr"/>
            <a:endParaRPr lang="en-US" sz="3500" b="1">
              <a:solidFill>
                <a:schemeClr val="tx1"/>
              </a:solidFill>
              <a:latin typeface="Californian FB" panose="0207040306080B030204" pitchFamily="18" charset="0"/>
            </a:endParaRPr>
          </a:p>
        </p:txBody>
      </p:sp>
      <p:pic>
        <p:nvPicPr>
          <p:cNvPr id="4" name="Picture 3">
            <a:extLst>
              <a:ext uri="{FF2B5EF4-FFF2-40B4-BE49-F238E27FC236}">
                <a16:creationId xmlns:a16="http://schemas.microsoft.com/office/drawing/2014/main" id="{4B3BC5DF-1108-515D-C002-3047A87501D0}"/>
              </a:ext>
            </a:extLst>
          </p:cNvPr>
          <p:cNvPicPr>
            <a:picLocks noChangeAspect="1"/>
          </p:cNvPicPr>
          <p:nvPr/>
        </p:nvPicPr>
        <p:blipFill>
          <a:blip r:embed="rId3"/>
          <a:stretch>
            <a:fillRect/>
          </a:stretch>
        </p:blipFill>
        <p:spPr>
          <a:xfrm>
            <a:off x="16472" y="6285476"/>
            <a:ext cx="9144000" cy="554182"/>
          </a:xfrm>
          <a:prstGeom prst="rect">
            <a:avLst/>
          </a:prstGeom>
        </p:spPr>
      </p:pic>
      <p:sp>
        <p:nvSpPr>
          <p:cNvPr id="3" name="Text Placeholder 1">
            <a:extLst>
              <a:ext uri="{FF2B5EF4-FFF2-40B4-BE49-F238E27FC236}">
                <a16:creationId xmlns:a16="http://schemas.microsoft.com/office/drawing/2014/main" id="{E7473D8F-53EC-4827-2F9D-4B495C1B070A}"/>
              </a:ext>
            </a:extLst>
          </p:cNvPr>
          <p:cNvSpPr txBox="1">
            <a:spLocks/>
          </p:cNvSpPr>
          <p:nvPr/>
        </p:nvSpPr>
        <p:spPr>
          <a:xfrm>
            <a:off x="3783967" y="1082301"/>
            <a:ext cx="5124269" cy="4693397"/>
          </a:xfrm>
          <a:prstGeom prst="rect">
            <a:avLst/>
          </a:prstGeom>
          <a:solidFill>
            <a:schemeClr val="bg2"/>
          </a:solidFill>
        </p:spPr>
        <p:txBody>
          <a:bodyPr>
            <a:no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Clr>
                <a:schemeClr val="tx1"/>
              </a:buClr>
              <a:buFont typeface="Wingdings" panose="05000000000000000000" pitchFamily="2" charset="2"/>
              <a:buChar char="§"/>
            </a:pPr>
            <a:r>
              <a:rPr lang="en-US" sz="2000" dirty="0">
                <a:solidFill>
                  <a:schemeClr val="tx1"/>
                </a:solidFill>
                <a:latin typeface="Californian FB" pitchFamily="18" charset="0"/>
                <a:cs typeface="Arial" pitchFamily="34" charset="0"/>
              </a:rPr>
              <a:t>If you built a team of generalists to begin with…</a:t>
            </a:r>
          </a:p>
          <a:p>
            <a:pPr>
              <a:buClr>
                <a:schemeClr val="tx1"/>
              </a:buClr>
            </a:pPr>
            <a:r>
              <a:rPr lang="en-US" sz="2000" i="1" dirty="0">
                <a:solidFill>
                  <a:schemeClr val="tx1"/>
                </a:solidFill>
                <a:latin typeface="Californian FB" pitchFamily="18" charset="0"/>
                <a:cs typeface="Arial" pitchFamily="34" charset="0"/>
              </a:rPr>
              <a:t>How will you help them adjust when the startup requires the quality that can be provided only by specialists?</a:t>
            </a:r>
          </a:p>
          <a:p>
            <a:pPr marL="342900" indent="-342900">
              <a:buClr>
                <a:schemeClr val="tx1"/>
              </a:buClr>
              <a:buFont typeface="Wingdings" panose="05000000000000000000" pitchFamily="2" charset="2"/>
              <a:buChar char="§"/>
            </a:pPr>
            <a:endParaRPr lang="en-US" sz="2000" dirty="0">
              <a:solidFill>
                <a:schemeClr val="tx1"/>
              </a:solidFill>
              <a:latin typeface="Californian FB" pitchFamily="18" charset="0"/>
              <a:cs typeface="Arial" pitchFamily="34" charset="0"/>
            </a:endParaRPr>
          </a:p>
          <a:p>
            <a:pPr marL="342900" indent="-342900">
              <a:buClr>
                <a:schemeClr val="tx1"/>
              </a:buClr>
              <a:buFont typeface="Wingdings" panose="05000000000000000000" pitchFamily="2" charset="2"/>
              <a:buChar char="§"/>
            </a:pPr>
            <a:r>
              <a:rPr lang="en-US" sz="2000" dirty="0">
                <a:solidFill>
                  <a:schemeClr val="tx1"/>
                </a:solidFill>
                <a:latin typeface="Californian FB" pitchFamily="18" charset="0"/>
                <a:cs typeface="Arial" pitchFamily="34" charset="0"/>
              </a:rPr>
              <a:t>If you hired junior employees during the early days of the startup with little management experience…</a:t>
            </a:r>
          </a:p>
          <a:p>
            <a:pPr>
              <a:buClr>
                <a:schemeClr val="tx1"/>
              </a:buClr>
            </a:pPr>
            <a:r>
              <a:rPr lang="en-US" sz="2000" i="1" dirty="0">
                <a:solidFill>
                  <a:schemeClr val="tx1"/>
                </a:solidFill>
                <a:latin typeface="Californian FB" pitchFamily="18" charset="0"/>
                <a:cs typeface="Arial" pitchFamily="34" charset="0"/>
              </a:rPr>
              <a:t>Do you plan to train them, replace them, or hire more experienced people to supervise 	them?</a:t>
            </a:r>
          </a:p>
          <a:p>
            <a:pPr>
              <a:buClr>
                <a:schemeClr val="tx1"/>
              </a:buClr>
            </a:pPr>
            <a:endParaRPr lang="en-US" sz="2000" i="1" dirty="0">
              <a:solidFill>
                <a:schemeClr val="tx1"/>
              </a:solidFill>
              <a:latin typeface="Californian FB" pitchFamily="18" charset="0"/>
              <a:cs typeface="Arial" pitchFamily="34" charset="0"/>
            </a:endParaRPr>
          </a:p>
          <a:p>
            <a:pPr marL="342900" indent="-342900">
              <a:buClr>
                <a:schemeClr val="tx1"/>
              </a:buClr>
              <a:buFont typeface="Wingdings" panose="05000000000000000000" pitchFamily="2" charset="2"/>
              <a:buChar char="§"/>
            </a:pPr>
            <a:r>
              <a:rPr lang="en-US" sz="2000" dirty="0">
                <a:solidFill>
                  <a:schemeClr val="tx1"/>
                </a:solidFill>
                <a:latin typeface="Californian FB" pitchFamily="18" charset="0"/>
                <a:cs typeface="Arial" pitchFamily="34" charset="0"/>
              </a:rPr>
              <a:t>If you hired friends or family members early on who thrived on a “tight-knit” team culture…</a:t>
            </a:r>
            <a:endParaRPr lang="en-US" sz="2000" i="1" dirty="0">
              <a:solidFill>
                <a:schemeClr val="tx1"/>
              </a:solidFill>
              <a:latin typeface="Californian FB" pitchFamily="18" charset="0"/>
              <a:cs typeface="Arial" pitchFamily="34" charset="0"/>
            </a:endParaRPr>
          </a:p>
          <a:p>
            <a:pPr>
              <a:buClr>
                <a:schemeClr val="tx1"/>
              </a:buClr>
            </a:pPr>
            <a:r>
              <a:rPr lang="en-US" sz="2000" i="1" dirty="0">
                <a:solidFill>
                  <a:schemeClr val="tx1"/>
                </a:solidFill>
                <a:latin typeface="Californian FB" pitchFamily="18" charset="0"/>
                <a:cs typeface="Arial" pitchFamily="34" charset="0"/>
              </a:rPr>
              <a:t>What you will do if they turn out to be a poor fit for the team culture you need to grow?</a:t>
            </a:r>
          </a:p>
          <a:p>
            <a:pPr marL="342900" indent="-342900">
              <a:buClr>
                <a:schemeClr val="tx1"/>
              </a:buClr>
              <a:buFont typeface="Wingdings" panose="05000000000000000000" pitchFamily="2" charset="2"/>
              <a:buChar char="§"/>
            </a:pPr>
            <a:endParaRPr lang="en-US" sz="2000" i="1" dirty="0">
              <a:solidFill>
                <a:schemeClr val="tx1"/>
              </a:solidFill>
              <a:latin typeface="Californian FB" pitchFamily="18" charset="0"/>
              <a:cs typeface="Arial" pitchFamily="34" charset="0"/>
            </a:endParaRPr>
          </a:p>
          <a:p>
            <a:pPr marL="342900" indent="-342900">
              <a:buClr>
                <a:schemeClr val="tx1"/>
              </a:buClr>
              <a:buFont typeface="Wingdings" panose="05000000000000000000" pitchFamily="2" charset="2"/>
              <a:buChar char="§"/>
            </a:pPr>
            <a:endParaRPr lang="en-US" sz="2000" dirty="0">
              <a:solidFill>
                <a:schemeClr val="tx1"/>
              </a:solidFill>
              <a:latin typeface="Californian FB" pitchFamily="18" charset="0"/>
              <a:cs typeface="Arial" pitchFamily="34" charset="0"/>
            </a:endParaRPr>
          </a:p>
          <a:p>
            <a:pPr marL="342900" indent="-342900">
              <a:buClr>
                <a:schemeClr val="tx1"/>
              </a:buClr>
              <a:buFont typeface="Wingdings" panose="05000000000000000000" pitchFamily="2" charset="2"/>
              <a:buChar char="§"/>
            </a:pPr>
            <a:endParaRPr lang="en-US" sz="2000" dirty="0">
              <a:solidFill>
                <a:schemeClr val="tx1"/>
              </a:solidFill>
              <a:latin typeface="Californian FB" pitchFamily="18" charset="0"/>
              <a:cs typeface="Arial" pitchFamily="34" charset="0"/>
            </a:endParaRPr>
          </a:p>
          <a:p>
            <a:pPr>
              <a:buClr>
                <a:schemeClr val="tx1"/>
              </a:buClr>
            </a:pPr>
            <a:endParaRPr lang="en-US" sz="2000" dirty="0">
              <a:solidFill>
                <a:schemeClr val="tx1"/>
              </a:solidFill>
              <a:latin typeface="Californian FB" pitchFamily="18" charset="0"/>
              <a:cs typeface="Arial" pitchFamily="34" charset="0"/>
            </a:endParaRPr>
          </a:p>
          <a:p>
            <a:pPr>
              <a:buClr>
                <a:schemeClr val="tx1"/>
              </a:buClr>
            </a:pPr>
            <a:endParaRPr lang="en-US" sz="2000" dirty="0">
              <a:solidFill>
                <a:schemeClr val="tx1"/>
              </a:solidFill>
              <a:latin typeface="Californian FB" pitchFamily="18" charset="0"/>
              <a:cs typeface="Arial" pitchFamily="34" charset="0"/>
            </a:endParaRPr>
          </a:p>
        </p:txBody>
      </p:sp>
      <p:sp>
        <p:nvSpPr>
          <p:cNvPr id="5" name="TextBox 4">
            <a:extLst>
              <a:ext uri="{FF2B5EF4-FFF2-40B4-BE49-F238E27FC236}">
                <a16:creationId xmlns:a16="http://schemas.microsoft.com/office/drawing/2014/main" id="{94940EBE-1B67-A248-C5BF-B915FA316F65}"/>
              </a:ext>
            </a:extLst>
          </p:cNvPr>
          <p:cNvSpPr txBox="1"/>
          <p:nvPr/>
        </p:nvSpPr>
        <p:spPr>
          <a:xfrm>
            <a:off x="109674" y="6377901"/>
            <a:ext cx="4580312" cy="369332"/>
          </a:xfrm>
          <a:prstGeom prst="rect">
            <a:avLst/>
          </a:prstGeom>
          <a:noFill/>
        </p:spPr>
        <p:txBody>
          <a:bodyPr wrap="square">
            <a:spAutoFit/>
          </a:bodyPr>
          <a:lstStyle/>
          <a:p>
            <a:r>
              <a:rPr lang="en-US" sz="1800">
                <a:solidFill>
                  <a:schemeClr val="tx1"/>
                </a:solidFill>
                <a:latin typeface="Californian FB" pitchFamily="18" charset="0"/>
                <a:cs typeface="Arial" pitchFamily="34" charset="0"/>
              </a:rPr>
              <a:t>Source: “The Founder’s Dilemmas”</a:t>
            </a:r>
            <a:endParaRPr lang="en-US"/>
          </a:p>
        </p:txBody>
      </p:sp>
      <p:pic>
        <p:nvPicPr>
          <p:cNvPr id="1026" name="Picture 2" descr="What's Your Narrative? | Beyond Indigo Pets">
            <a:extLst>
              <a:ext uri="{FF2B5EF4-FFF2-40B4-BE49-F238E27FC236}">
                <a16:creationId xmlns:a16="http://schemas.microsoft.com/office/drawing/2014/main" id="{178ECAC0-C88A-8E14-E3AC-545DB7EC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64" y="1082301"/>
            <a:ext cx="3134615" cy="208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0"/>
          </p:nvPr>
        </p:nvSpPr>
        <p:spPr>
          <a:xfrm>
            <a:off x="0" y="287070"/>
            <a:ext cx="9144000" cy="1234868"/>
          </a:xfrm>
          <a:solidFill>
            <a:schemeClr val="bg2"/>
          </a:solidFill>
        </p:spPr>
        <p:txBody>
          <a:bodyPr>
            <a:normAutofit/>
          </a:bodyPr>
          <a:lstStyle/>
          <a:p>
            <a:pPr algn="ctr"/>
            <a:r>
              <a:rPr lang="en-US" sz="3200" b="1">
                <a:solidFill>
                  <a:schemeClr val="tx1"/>
                </a:solidFill>
                <a:latin typeface="Californian FB" panose="0207040306080B030204" pitchFamily="18" charset="0"/>
              </a:rPr>
              <a:t>And, When You Bring In New Blood, </a:t>
            </a:r>
          </a:p>
          <a:p>
            <a:pPr algn="ctr"/>
            <a:r>
              <a:rPr lang="en-US" sz="3200" b="1">
                <a:solidFill>
                  <a:schemeClr val="tx1"/>
                </a:solidFill>
                <a:latin typeface="Californian FB" panose="0207040306080B030204" pitchFamily="18" charset="0"/>
              </a:rPr>
              <a:t>What Else Could Go Wrong?</a:t>
            </a:r>
          </a:p>
        </p:txBody>
      </p:sp>
      <p:graphicFrame>
        <p:nvGraphicFramePr>
          <p:cNvPr id="6" name="Table 5">
            <a:extLst>
              <a:ext uri="{FF2B5EF4-FFF2-40B4-BE49-F238E27FC236}">
                <a16:creationId xmlns:a16="http://schemas.microsoft.com/office/drawing/2014/main" id="{FE9DAF23-9F99-4DEF-BDA0-B466FAB90899}"/>
              </a:ext>
            </a:extLst>
          </p:cNvPr>
          <p:cNvGraphicFramePr>
            <a:graphicFrameLocks noGrp="1"/>
          </p:cNvGraphicFramePr>
          <p:nvPr>
            <p:extLst>
              <p:ext uri="{D42A27DB-BD31-4B8C-83A1-F6EECF244321}">
                <p14:modId xmlns:p14="http://schemas.microsoft.com/office/powerpoint/2010/main" val="2724950112"/>
              </p:ext>
            </p:extLst>
          </p:nvPr>
        </p:nvGraphicFramePr>
        <p:xfrm>
          <a:off x="543136" y="1630241"/>
          <a:ext cx="8057728" cy="4083564"/>
        </p:xfrm>
        <a:graphic>
          <a:graphicData uri="http://schemas.openxmlformats.org/drawingml/2006/table">
            <a:tbl>
              <a:tblPr firstRow="1" bandRow="1">
                <a:tableStyleId>{5C22544A-7EE6-4342-B048-85BDC9FD1C3A}</a:tableStyleId>
              </a:tblPr>
              <a:tblGrid>
                <a:gridCol w="1970116">
                  <a:extLst>
                    <a:ext uri="{9D8B030D-6E8A-4147-A177-3AD203B41FA5}">
                      <a16:colId xmlns:a16="http://schemas.microsoft.com/office/drawing/2014/main" val="20000"/>
                    </a:ext>
                  </a:extLst>
                </a:gridCol>
                <a:gridCol w="1456524">
                  <a:extLst>
                    <a:ext uri="{9D8B030D-6E8A-4147-A177-3AD203B41FA5}">
                      <a16:colId xmlns:a16="http://schemas.microsoft.com/office/drawing/2014/main" val="20001"/>
                    </a:ext>
                  </a:extLst>
                </a:gridCol>
                <a:gridCol w="1543696">
                  <a:extLst>
                    <a:ext uri="{9D8B030D-6E8A-4147-A177-3AD203B41FA5}">
                      <a16:colId xmlns:a16="http://schemas.microsoft.com/office/drawing/2014/main" val="20002"/>
                    </a:ext>
                  </a:extLst>
                </a:gridCol>
                <a:gridCol w="1543696">
                  <a:extLst>
                    <a:ext uri="{9D8B030D-6E8A-4147-A177-3AD203B41FA5}">
                      <a16:colId xmlns:a16="http://schemas.microsoft.com/office/drawing/2014/main" val="20003"/>
                    </a:ext>
                  </a:extLst>
                </a:gridCol>
                <a:gridCol w="1543696">
                  <a:extLst>
                    <a:ext uri="{9D8B030D-6E8A-4147-A177-3AD203B41FA5}">
                      <a16:colId xmlns:a16="http://schemas.microsoft.com/office/drawing/2014/main" val="20004"/>
                    </a:ext>
                  </a:extLst>
                </a:gridCol>
              </a:tblGrid>
              <a:tr h="751588">
                <a:tc>
                  <a:txBody>
                    <a:bodyPr/>
                    <a:lstStyle/>
                    <a:p>
                      <a:pPr algn="ctr"/>
                      <a:endParaRPr lang="en-US">
                        <a:latin typeface="Californian FB" panose="0207040306080B030204" pitchFamily="18" charset="0"/>
                      </a:endParaRPr>
                    </a:p>
                  </a:txBody>
                  <a:tcPr anchor="ctr"/>
                </a:tc>
                <a:tc>
                  <a:txBody>
                    <a:bodyPr/>
                    <a:lstStyle/>
                    <a:p>
                      <a:pPr algn="ctr"/>
                      <a:r>
                        <a:rPr lang="en-US" b="1">
                          <a:latin typeface="Californian FB" panose="0207040306080B030204" pitchFamily="18" charset="0"/>
                        </a:rPr>
                        <a:t>Company tenure (</a:t>
                      </a:r>
                      <a:r>
                        <a:rPr lang="en-US" b="1" err="1">
                          <a:latin typeface="Californian FB" panose="0207040306080B030204" pitchFamily="18" charset="0"/>
                        </a:rPr>
                        <a:t>yrs</a:t>
                      </a:r>
                      <a:r>
                        <a:rPr lang="en-US" b="1">
                          <a:latin typeface="Californian FB" panose="0207040306080B030204" pitchFamily="18" charset="0"/>
                        </a:rPr>
                        <a:t>)</a:t>
                      </a:r>
                    </a:p>
                  </a:txBody>
                  <a:tcPr anchor="ctr"/>
                </a:tc>
                <a:tc>
                  <a:txBody>
                    <a:bodyPr/>
                    <a:lstStyle/>
                    <a:p>
                      <a:pPr algn="ctr"/>
                      <a:r>
                        <a:rPr lang="en-US" b="1">
                          <a:latin typeface="Californian FB" panose="0207040306080B030204" pitchFamily="18" charset="0"/>
                        </a:rPr>
                        <a:t>Functional expertise</a:t>
                      </a:r>
                    </a:p>
                  </a:txBody>
                  <a:tcPr anchor="ctr"/>
                </a:tc>
                <a:tc>
                  <a:txBody>
                    <a:bodyPr/>
                    <a:lstStyle/>
                    <a:p>
                      <a:pPr algn="ctr"/>
                      <a:r>
                        <a:rPr lang="en-US" b="1">
                          <a:latin typeface="Californian FB" panose="0207040306080B030204" pitchFamily="18" charset="0"/>
                        </a:rPr>
                        <a:t>Reward Structure</a:t>
                      </a:r>
                    </a:p>
                  </a:txBody>
                  <a:tcPr anchor="ctr"/>
                </a:tc>
                <a:tc>
                  <a:txBody>
                    <a:bodyPr/>
                    <a:lstStyle/>
                    <a:p>
                      <a:pPr algn="ctr"/>
                      <a:r>
                        <a:rPr lang="en-US" b="1">
                          <a:latin typeface="Californian FB" panose="0207040306080B030204" pitchFamily="18" charset="0"/>
                        </a:rPr>
                        <a:t>Relationship to Founder</a:t>
                      </a:r>
                    </a:p>
                  </a:txBody>
                  <a:tcPr anchor="ctr"/>
                </a:tc>
                <a:extLst>
                  <a:ext uri="{0D108BD9-81ED-4DB2-BD59-A6C34878D82A}">
                    <a16:rowId xmlns:a16="http://schemas.microsoft.com/office/drawing/2014/main" val="10000"/>
                  </a:ext>
                </a:extLst>
              </a:tr>
              <a:tr h="751588">
                <a:tc>
                  <a:txBody>
                    <a:bodyPr/>
                    <a:lstStyle/>
                    <a:p>
                      <a:pPr algn="ctr"/>
                      <a:r>
                        <a:rPr lang="en-US" b="1">
                          <a:latin typeface="Californian FB" panose="0207040306080B030204" pitchFamily="18" charset="0"/>
                        </a:rPr>
                        <a:t>Member 1</a:t>
                      </a:r>
                    </a:p>
                  </a:txBody>
                  <a:tcPr anchor="ctr"/>
                </a:tc>
                <a:tc>
                  <a:txBody>
                    <a:bodyPr/>
                    <a:lstStyle/>
                    <a:p>
                      <a:pPr algn="ctr"/>
                      <a:r>
                        <a:rPr lang="en-US">
                          <a:solidFill>
                            <a:srgbClr val="FF0000"/>
                          </a:solidFill>
                          <a:latin typeface="Californian FB" panose="0207040306080B030204" pitchFamily="18" charset="0"/>
                        </a:rPr>
                        <a:t>3 </a:t>
                      </a:r>
                      <a:r>
                        <a:rPr lang="en-US" err="1">
                          <a:solidFill>
                            <a:srgbClr val="FF0000"/>
                          </a:solidFill>
                          <a:latin typeface="Californian FB" panose="0207040306080B030204" pitchFamily="18" charset="0"/>
                        </a:rPr>
                        <a:t>yrs</a:t>
                      </a:r>
                      <a:endParaRPr lang="en-US">
                        <a:solidFill>
                          <a:srgbClr val="FF0000"/>
                        </a:solidFill>
                        <a:latin typeface="Californian FB" panose="0207040306080B030204" pitchFamily="18" charset="0"/>
                      </a:endParaRPr>
                    </a:p>
                  </a:txBody>
                  <a:tcPr anchor="ctr"/>
                </a:tc>
                <a:tc>
                  <a:txBody>
                    <a:bodyPr/>
                    <a:lstStyle/>
                    <a:p>
                      <a:pPr algn="ctr"/>
                      <a:r>
                        <a:rPr lang="en-US">
                          <a:solidFill>
                            <a:srgbClr val="FF0000"/>
                          </a:solidFill>
                          <a:latin typeface="Californian FB" panose="0207040306080B030204" pitchFamily="18" charset="0"/>
                        </a:rPr>
                        <a:t>Generalist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Low cash, high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Family member</a:t>
                      </a:r>
                    </a:p>
                  </a:txBody>
                  <a:tcPr anchor="ctr"/>
                </a:tc>
                <a:extLst>
                  <a:ext uri="{0D108BD9-81ED-4DB2-BD59-A6C34878D82A}">
                    <a16:rowId xmlns:a16="http://schemas.microsoft.com/office/drawing/2014/main" val="10002"/>
                  </a:ext>
                </a:extLst>
              </a:tr>
              <a:tr h="751588">
                <a:tc>
                  <a:txBody>
                    <a:bodyPr/>
                    <a:lstStyle/>
                    <a:p>
                      <a:pPr algn="ctr"/>
                      <a:r>
                        <a:rPr lang="en-US" b="1">
                          <a:latin typeface="Californian FB" panose="0207040306080B030204" pitchFamily="18" charset="0"/>
                        </a:rPr>
                        <a:t>Member 2</a:t>
                      </a:r>
                    </a:p>
                  </a:txBody>
                  <a:tcPr anchor="ctr"/>
                </a:tc>
                <a:tc>
                  <a:txBody>
                    <a:bodyPr/>
                    <a:lstStyle/>
                    <a:p>
                      <a:pPr algn="ctr"/>
                      <a:r>
                        <a:rPr lang="en-US">
                          <a:solidFill>
                            <a:srgbClr val="FF0000"/>
                          </a:solidFill>
                          <a:latin typeface="Californian FB" panose="0207040306080B030204" pitchFamily="18" charset="0"/>
                        </a:rPr>
                        <a:t>5 </a:t>
                      </a:r>
                      <a:r>
                        <a:rPr lang="en-US" err="1">
                          <a:solidFill>
                            <a:srgbClr val="FF0000"/>
                          </a:solidFill>
                          <a:latin typeface="Californian FB" panose="0207040306080B030204" pitchFamily="18" charset="0"/>
                        </a:rPr>
                        <a:t>yrs</a:t>
                      </a:r>
                      <a:endParaRPr lang="en-US">
                        <a:solidFill>
                          <a:srgbClr val="FF0000"/>
                        </a:solidFill>
                        <a:latin typeface="Californian FB" panose="0207040306080B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Generalist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Low cash, high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Personal friend</a:t>
                      </a:r>
                    </a:p>
                  </a:txBody>
                  <a:tcPr anchor="ctr"/>
                </a:tc>
                <a:extLst>
                  <a:ext uri="{0D108BD9-81ED-4DB2-BD59-A6C34878D82A}">
                    <a16:rowId xmlns:a16="http://schemas.microsoft.com/office/drawing/2014/main" val="10003"/>
                  </a:ext>
                </a:extLst>
              </a:tr>
              <a:tr h="751588">
                <a:tc>
                  <a:txBody>
                    <a:bodyPr/>
                    <a:lstStyle/>
                    <a:p>
                      <a:pPr algn="ctr"/>
                      <a:r>
                        <a:rPr lang="en-US" b="1">
                          <a:latin typeface="Californian FB" panose="0207040306080B030204" pitchFamily="18" charset="0"/>
                        </a:rPr>
                        <a:t>New Hire 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Less than 1 </a:t>
                      </a:r>
                      <a:r>
                        <a:rPr lang="en-US" err="1">
                          <a:solidFill>
                            <a:srgbClr val="FF0000"/>
                          </a:solidFill>
                          <a:latin typeface="Californian FB" panose="0207040306080B030204" pitchFamily="18" charset="0"/>
                        </a:rPr>
                        <a:t>yr</a:t>
                      </a:r>
                      <a:endParaRPr lang="en-US">
                        <a:solidFill>
                          <a:srgbClr val="FF0000"/>
                        </a:solidFill>
                        <a:latin typeface="Californian FB" panose="0207040306080B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Specialist (Marketing)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High cash, low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No pre-existing relationship</a:t>
                      </a:r>
                    </a:p>
                  </a:txBody>
                  <a:tcPr anchor="ctr"/>
                </a:tc>
                <a:extLst>
                  <a:ext uri="{0D108BD9-81ED-4DB2-BD59-A6C34878D82A}">
                    <a16:rowId xmlns:a16="http://schemas.microsoft.com/office/drawing/2014/main" val="10004"/>
                  </a:ext>
                </a:extLst>
              </a:tr>
              <a:tr h="751588">
                <a:tc>
                  <a:txBody>
                    <a:bodyPr/>
                    <a:lstStyle/>
                    <a:p>
                      <a:pPr algn="ctr"/>
                      <a:r>
                        <a:rPr lang="en-US" b="1">
                          <a:latin typeface="Californian FB" panose="0207040306080B030204" pitchFamily="18" charset="0"/>
                        </a:rPr>
                        <a:t>New Hire 2</a:t>
                      </a:r>
                    </a:p>
                  </a:txBody>
                  <a:tcPr anchor="ctr"/>
                </a:tc>
                <a:tc>
                  <a:txBody>
                    <a:bodyPr/>
                    <a:lstStyle/>
                    <a:p>
                      <a:pPr algn="ctr"/>
                      <a:r>
                        <a:rPr lang="en-US">
                          <a:solidFill>
                            <a:srgbClr val="FF0000"/>
                          </a:solidFill>
                          <a:latin typeface="Californian FB" panose="0207040306080B030204" pitchFamily="18" charset="0"/>
                        </a:rPr>
                        <a:t>Less than 1 </a:t>
                      </a:r>
                      <a:r>
                        <a:rPr lang="en-US" err="1">
                          <a:solidFill>
                            <a:srgbClr val="FF0000"/>
                          </a:solidFill>
                          <a:latin typeface="Californian FB" panose="0207040306080B030204" pitchFamily="18" charset="0"/>
                        </a:rPr>
                        <a:t>yr</a:t>
                      </a:r>
                      <a:endParaRPr lang="en-US">
                        <a:solidFill>
                          <a:srgbClr val="FF0000"/>
                        </a:solidFill>
                        <a:latin typeface="Californian FB" panose="0207040306080B030204" pitchFamily="18" charset="0"/>
                      </a:endParaRPr>
                    </a:p>
                  </a:txBody>
                  <a:tcPr anchor="ctr"/>
                </a:tc>
                <a:tc>
                  <a:txBody>
                    <a:bodyPr/>
                    <a:lstStyle/>
                    <a:p>
                      <a:pPr algn="ctr"/>
                      <a:r>
                        <a:rPr lang="en-US">
                          <a:solidFill>
                            <a:srgbClr val="FF0000"/>
                          </a:solidFill>
                          <a:latin typeface="Californian FB" panose="0207040306080B030204" pitchFamily="18" charset="0"/>
                        </a:rPr>
                        <a:t>Specialist (HR)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High cash, low equity</a:t>
                      </a:r>
                    </a:p>
                  </a:txBody>
                  <a:tcPr anchor="ctr"/>
                </a:tc>
                <a:tc>
                  <a:txBody>
                    <a:bodyPr/>
                    <a:lstStyle/>
                    <a:p>
                      <a:pPr algn="ctr"/>
                      <a:r>
                        <a:rPr lang="en-US">
                          <a:solidFill>
                            <a:srgbClr val="FF0000"/>
                          </a:solidFill>
                          <a:latin typeface="Californian FB" panose="0207040306080B030204" pitchFamily="18" charset="0"/>
                        </a:rPr>
                        <a:t>No pre-existing relationship</a:t>
                      </a:r>
                    </a:p>
                  </a:txBody>
                  <a:tcPr anchor="ctr"/>
                </a:tc>
                <a:extLst>
                  <a:ext uri="{0D108BD9-81ED-4DB2-BD59-A6C34878D82A}">
                    <a16:rowId xmlns:a16="http://schemas.microsoft.com/office/drawing/2014/main" val="10005"/>
                  </a:ext>
                </a:extLst>
              </a:tr>
            </a:tbl>
          </a:graphicData>
        </a:graphic>
      </p:graphicFrame>
      <p:sp>
        <p:nvSpPr>
          <p:cNvPr id="7" name="Lightning Bolt 6">
            <a:extLst>
              <a:ext uri="{FF2B5EF4-FFF2-40B4-BE49-F238E27FC236}">
                <a16:creationId xmlns:a16="http://schemas.microsoft.com/office/drawing/2014/main" id="{4424A37A-ACAE-4792-95F7-FEB7A4B1AED5}"/>
              </a:ext>
            </a:extLst>
          </p:cNvPr>
          <p:cNvSpPr/>
          <p:nvPr/>
        </p:nvSpPr>
        <p:spPr>
          <a:xfrm rot="16362697">
            <a:off x="4374336" y="-495129"/>
            <a:ext cx="481127" cy="8762404"/>
          </a:xfrm>
          <a:prstGeom prst="lightningBol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1A14D2-0D3F-F974-DC76-460C11951F89}"/>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649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0"/>
          </p:nvPr>
        </p:nvSpPr>
        <p:spPr>
          <a:xfrm>
            <a:off x="0" y="287070"/>
            <a:ext cx="9144000" cy="1234868"/>
          </a:xfrm>
          <a:solidFill>
            <a:schemeClr val="bg2"/>
          </a:solidFill>
        </p:spPr>
        <p:txBody>
          <a:bodyPr>
            <a:normAutofit/>
          </a:bodyPr>
          <a:lstStyle/>
          <a:p>
            <a:pPr algn="ctr"/>
            <a:r>
              <a:rPr lang="en-US" sz="3400" b="1">
                <a:solidFill>
                  <a:schemeClr val="tx1"/>
                </a:solidFill>
                <a:latin typeface="Californian FB" panose="0207040306080B030204" pitchFamily="18" charset="0"/>
              </a:rPr>
              <a:t>When </a:t>
            </a:r>
            <a:r>
              <a:rPr lang="en-US" sz="3400" b="1" err="1">
                <a:solidFill>
                  <a:schemeClr val="tx1"/>
                </a:solidFill>
                <a:latin typeface="Californian FB" panose="0207040306080B030204" pitchFamily="18" charset="0"/>
              </a:rPr>
              <a:t>Faultlines</a:t>
            </a:r>
            <a:r>
              <a:rPr lang="en-US" sz="3400" b="1">
                <a:solidFill>
                  <a:schemeClr val="tx1"/>
                </a:solidFill>
                <a:latin typeface="Californian FB" panose="0207040306080B030204" pitchFamily="18" charset="0"/>
              </a:rPr>
              <a:t> Go Unmanaged</a:t>
            </a:r>
          </a:p>
        </p:txBody>
      </p:sp>
      <p:pic>
        <p:nvPicPr>
          <p:cNvPr id="2" name="Picture 1">
            <a:extLst>
              <a:ext uri="{FF2B5EF4-FFF2-40B4-BE49-F238E27FC236}">
                <a16:creationId xmlns:a16="http://schemas.microsoft.com/office/drawing/2014/main" id="{F01A14D2-0D3F-F974-DC76-460C11951F89}"/>
              </a:ext>
            </a:extLst>
          </p:cNvPr>
          <p:cNvPicPr>
            <a:picLocks noChangeAspect="1"/>
          </p:cNvPicPr>
          <p:nvPr/>
        </p:nvPicPr>
        <p:blipFill>
          <a:blip r:embed="rId3"/>
          <a:stretch>
            <a:fillRect/>
          </a:stretch>
        </p:blipFill>
        <p:spPr>
          <a:xfrm>
            <a:off x="16472" y="6285476"/>
            <a:ext cx="9144000" cy="554182"/>
          </a:xfrm>
          <a:prstGeom prst="rect">
            <a:avLst/>
          </a:prstGeom>
        </p:spPr>
      </p:pic>
      <p:sp>
        <p:nvSpPr>
          <p:cNvPr id="3" name="Text Placeholder 1">
            <a:extLst>
              <a:ext uri="{FF2B5EF4-FFF2-40B4-BE49-F238E27FC236}">
                <a16:creationId xmlns:a16="http://schemas.microsoft.com/office/drawing/2014/main" id="{64736818-43CB-8277-B251-E324000CC53C}"/>
              </a:ext>
            </a:extLst>
          </p:cNvPr>
          <p:cNvSpPr txBox="1">
            <a:spLocks/>
          </p:cNvSpPr>
          <p:nvPr/>
        </p:nvSpPr>
        <p:spPr>
          <a:xfrm>
            <a:off x="413415" y="1032423"/>
            <a:ext cx="8496257" cy="4693397"/>
          </a:xfrm>
          <a:prstGeom prst="rect">
            <a:avLst/>
          </a:prstGeom>
          <a:solidFill>
            <a:schemeClr val="bg2"/>
          </a:solidFill>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2500">
                <a:solidFill>
                  <a:schemeClr val="tx1"/>
                </a:solidFill>
                <a:latin typeface="Californian FB" pitchFamily="18" charset="0"/>
                <a:cs typeface="Arial" pitchFamily="34" charset="0"/>
              </a:rPr>
              <a:t>“The tension between old guard generalists and the new domain experts can be palpable on multiple fronts…”</a:t>
            </a:r>
          </a:p>
          <a:p>
            <a:pPr>
              <a:buClr>
                <a:schemeClr val="tx1"/>
              </a:buClr>
            </a:pPr>
            <a:endParaRPr lang="en-US" sz="1000">
              <a:solidFill>
                <a:schemeClr val="tx1"/>
              </a:solidFill>
              <a:latin typeface="Californian FB" pitchFamily="18" charset="0"/>
              <a:cs typeface="Arial" pitchFamily="34" charset="0"/>
            </a:endParaRPr>
          </a:p>
          <a:p>
            <a:pPr marL="800100" lvl="1" indent="-342900">
              <a:buClr>
                <a:schemeClr val="tx1"/>
              </a:buClr>
              <a:buFont typeface="Wingdings" panose="05000000000000000000" pitchFamily="2" charset="2"/>
              <a:buChar char="§"/>
            </a:pPr>
            <a:r>
              <a:rPr lang="en-US" sz="2300">
                <a:solidFill>
                  <a:schemeClr val="tx1"/>
                </a:solidFill>
                <a:latin typeface="Californian FB" pitchFamily="18" charset="0"/>
                <a:cs typeface="Arial" pitchFamily="34" charset="0"/>
              </a:rPr>
              <a:t>As demands for functional expertise often outstrip early employees’ abilities to keep up, functional leadership titles increasingly go to outsiders, while legacy folks grow resentful.</a:t>
            </a:r>
          </a:p>
          <a:p>
            <a:pPr marL="800100" lvl="1" indent="-342900">
              <a:buClr>
                <a:schemeClr val="tx1"/>
              </a:buClr>
              <a:buFont typeface="Wingdings" panose="05000000000000000000" pitchFamily="2" charset="2"/>
              <a:buChar char="§"/>
            </a:pPr>
            <a:r>
              <a:rPr lang="en-US" sz="2300">
                <a:solidFill>
                  <a:schemeClr val="tx1"/>
                </a:solidFill>
                <a:latin typeface="Californian FB" pitchFamily="18" charset="0"/>
                <a:cs typeface="Arial" pitchFamily="34" charset="0"/>
              </a:rPr>
              <a:t>Early employees may chafe against the narrowing confines of their changing roles (generalists may not want to be specialists).</a:t>
            </a:r>
          </a:p>
          <a:p>
            <a:pPr>
              <a:buClr>
                <a:schemeClr val="tx1"/>
              </a:buClr>
            </a:pPr>
            <a:endParaRPr lang="en-US" sz="2500">
              <a:solidFill>
                <a:schemeClr val="tx1"/>
              </a:solidFill>
              <a:latin typeface="Californian FB" pitchFamily="18" charset="0"/>
              <a:cs typeface="Arial" pitchFamily="34" charset="0"/>
            </a:endParaRPr>
          </a:p>
          <a:p>
            <a:pPr>
              <a:buClr>
                <a:schemeClr val="tx1"/>
              </a:buClr>
            </a:pPr>
            <a:r>
              <a:rPr lang="en-US" sz="2500">
                <a:solidFill>
                  <a:schemeClr val="tx1"/>
                </a:solidFill>
                <a:latin typeface="Californian FB" pitchFamily="18" charset="0"/>
                <a:cs typeface="Arial" pitchFamily="34" charset="0"/>
              </a:rPr>
              <a:t>“Frustrated, they leave, taking valuable relationships and tacit understanding of the firm’s mission and culture with them.”</a:t>
            </a:r>
          </a:p>
          <a:p>
            <a:pPr marL="342900" indent="-342900">
              <a:buClr>
                <a:schemeClr val="tx1"/>
              </a:buClr>
              <a:buFont typeface="Wingdings" panose="05000000000000000000" pitchFamily="2" charset="2"/>
              <a:buChar cha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p:txBody>
      </p:sp>
      <p:pic>
        <p:nvPicPr>
          <p:cNvPr id="10242" name="Picture 2" descr="Alicia DeSantola | Foster School of Business">
            <a:extLst>
              <a:ext uri="{FF2B5EF4-FFF2-40B4-BE49-F238E27FC236}">
                <a16:creationId xmlns:a16="http://schemas.microsoft.com/office/drawing/2014/main" id="{09D6172A-7A00-6D8A-FD90-FDE4B863EA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04"/>
          <a:stretch/>
        </p:blipFill>
        <p:spPr bwMode="auto">
          <a:xfrm>
            <a:off x="4605943" y="5403273"/>
            <a:ext cx="1030778" cy="13883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anjay Gulati - Faculty &amp; Research - Harvard Business School">
            <a:extLst>
              <a:ext uri="{FF2B5EF4-FFF2-40B4-BE49-F238E27FC236}">
                <a16:creationId xmlns:a16="http://schemas.microsoft.com/office/drawing/2014/main" id="{B722761D-BBD6-DA12-7FEF-986314DBA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279" y="5502298"/>
            <a:ext cx="1222664" cy="12893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9267BB-5E00-EF53-061E-AD8002B77984}"/>
              </a:ext>
            </a:extLst>
          </p:cNvPr>
          <p:cNvSpPr txBox="1"/>
          <p:nvPr/>
        </p:nvSpPr>
        <p:spPr>
          <a:xfrm>
            <a:off x="5572103" y="5692138"/>
            <a:ext cx="2127309" cy="646331"/>
          </a:xfrm>
          <a:prstGeom prst="rect">
            <a:avLst/>
          </a:prstGeom>
          <a:noFill/>
        </p:spPr>
        <p:txBody>
          <a:bodyPr wrap="square">
            <a:spAutoFit/>
          </a:bodyPr>
          <a:lstStyle/>
          <a:p>
            <a:pPr algn="ctr"/>
            <a:r>
              <a:rPr lang="en-US" sz="1800">
                <a:latin typeface="Californian FB" panose="0207040306080B030204" pitchFamily="18" charset="0"/>
              </a:rPr>
              <a:t>Alicia DeSantola (Professor, UW)</a:t>
            </a:r>
          </a:p>
        </p:txBody>
      </p:sp>
      <p:sp>
        <p:nvSpPr>
          <p:cNvPr id="5" name="TextBox 4">
            <a:extLst>
              <a:ext uri="{FF2B5EF4-FFF2-40B4-BE49-F238E27FC236}">
                <a16:creationId xmlns:a16="http://schemas.microsoft.com/office/drawing/2014/main" id="{DB5D831B-9F48-F8B4-5549-1924927124B4}"/>
              </a:ext>
            </a:extLst>
          </p:cNvPr>
          <p:cNvSpPr txBox="1"/>
          <p:nvPr/>
        </p:nvSpPr>
        <p:spPr>
          <a:xfrm>
            <a:off x="1255970" y="5687374"/>
            <a:ext cx="2127309" cy="646331"/>
          </a:xfrm>
          <a:prstGeom prst="rect">
            <a:avLst/>
          </a:prstGeom>
          <a:noFill/>
        </p:spPr>
        <p:txBody>
          <a:bodyPr wrap="square">
            <a:spAutoFit/>
          </a:bodyPr>
          <a:lstStyle/>
          <a:p>
            <a:pPr algn="ctr"/>
            <a:r>
              <a:rPr lang="en-US" sz="1800" err="1">
                <a:latin typeface="Californian FB" panose="0207040306080B030204" pitchFamily="18" charset="0"/>
              </a:rPr>
              <a:t>Ranjay</a:t>
            </a:r>
            <a:r>
              <a:rPr lang="en-US" sz="1800">
                <a:latin typeface="Californian FB" panose="0207040306080B030204" pitchFamily="18" charset="0"/>
              </a:rPr>
              <a:t> </a:t>
            </a:r>
            <a:r>
              <a:rPr lang="en-US" sz="1800" err="1">
                <a:latin typeface="Californian FB" panose="0207040306080B030204" pitchFamily="18" charset="0"/>
              </a:rPr>
              <a:t>Gultai</a:t>
            </a:r>
            <a:r>
              <a:rPr lang="en-US" sz="1800">
                <a:latin typeface="Californian FB" panose="0207040306080B030204" pitchFamily="18" charset="0"/>
              </a:rPr>
              <a:t> (Professor, Harvard)</a:t>
            </a:r>
          </a:p>
        </p:txBody>
      </p:sp>
    </p:spTree>
    <p:extLst>
      <p:ext uri="{BB962C8B-B14F-4D97-AF65-F5344CB8AC3E}">
        <p14:creationId xmlns:p14="http://schemas.microsoft.com/office/powerpoint/2010/main" val="324981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0150EB-8B86-2942-52E2-CD3065AE6726}"/>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6386" name="Picture 2" descr="Birchbox Summer Sale: 30% Off On 6 Month Subscriptions! - Hello Subscription">
            <a:extLst>
              <a:ext uri="{FF2B5EF4-FFF2-40B4-BE49-F238E27FC236}">
                <a16:creationId xmlns:a16="http://schemas.microsoft.com/office/drawing/2014/main" id="{FC1ACFFA-743A-782B-A526-706B3DC2F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2" y="-420124"/>
            <a:ext cx="91440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ow Birchbox Founders Cold-Emailed Their Way to Success - Racked">
            <a:extLst>
              <a:ext uri="{FF2B5EF4-FFF2-40B4-BE49-F238E27FC236}">
                <a16:creationId xmlns:a16="http://schemas.microsoft.com/office/drawing/2014/main" id="{6D03FE63-1208-5786-F3D8-6E5D8C3D77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101" y="141317"/>
            <a:ext cx="2335876" cy="1557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BC4403-3938-4717-3692-9D1AA309744C}"/>
              </a:ext>
            </a:extLst>
          </p:cNvPr>
          <p:cNvSpPr txBox="1"/>
          <p:nvPr/>
        </p:nvSpPr>
        <p:spPr>
          <a:xfrm>
            <a:off x="166101" y="1708349"/>
            <a:ext cx="2127309" cy="646331"/>
          </a:xfrm>
          <a:prstGeom prst="rect">
            <a:avLst/>
          </a:prstGeom>
          <a:noFill/>
        </p:spPr>
        <p:txBody>
          <a:bodyPr wrap="square">
            <a:spAutoFit/>
          </a:bodyPr>
          <a:lstStyle/>
          <a:p>
            <a:pPr algn="ctr"/>
            <a:r>
              <a:rPr lang="en-US" sz="1800">
                <a:latin typeface="Californian FB" panose="0207040306080B030204" pitchFamily="18" charset="0"/>
              </a:rPr>
              <a:t>Katia Beauchamp </a:t>
            </a:r>
          </a:p>
          <a:p>
            <a:pPr algn="ctr"/>
            <a:r>
              <a:rPr lang="en-US" sz="1800">
                <a:latin typeface="Californian FB" panose="0207040306080B030204" pitchFamily="18" charset="0"/>
              </a:rPr>
              <a:t>&amp; Hayley </a:t>
            </a:r>
            <a:r>
              <a:rPr lang="en-US" sz="1800" err="1">
                <a:latin typeface="Californian FB" panose="0207040306080B030204" pitchFamily="18" charset="0"/>
              </a:rPr>
              <a:t>Barna</a:t>
            </a:r>
            <a:endParaRPr lang="en-US" sz="1800">
              <a:latin typeface="Californian FB" panose="0207040306080B030204" pitchFamily="18" charset="0"/>
            </a:endParaRPr>
          </a:p>
        </p:txBody>
      </p:sp>
      <p:sp>
        <p:nvSpPr>
          <p:cNvPr id="3" name="TextBox 2">
            <a:extLst>
              <a:ext uri="{FF2B5EF4-FFF2-40B4-BE49-F238E27FC236}">
                <a16:creationId xmlns:a16="http://schemas.microsoft.com/office/drawing/2014/main" id="{741B9816-E7EA-3096-A544-E0BC3DFFCDC9}"/>
              </a:ext>
            </a:extLst>
          </p:cNvPr>
          <p:cNvSpPr txBox="1"/>
          <p:nvPr/>
        </p:nvSpPr>
        <p:spPr>
          <a:xfrm>
            <a:off x="4400391" y="141317"/>
            <a:ext cx="4577508" cy="1200329"/>
          </a:xfrm>
          <a:prstGeom prst="rect">
            <a:avLst/>
          </a:prstGeom>
          <a:solidFill>
            <a:schemeClr val="bg2"/>
          </a:solidFill>
        </p:spPr>
        <p:txBody>
          <a:bodyPr wrap="square">
            <a:spAutoFit/>
          </a:bodyPr>
          <a:lstStyle/>
          <a:p>
            <a:pPr marL="342900" indent="-342900">
              <a:buClr>
                <a:schemeClr val="tx1"/>
              </a:buClr>
              <a:buFont typeface="Wingdings" panose="05000000000000000000" pitchFamily="2" charset="2"/>
              <a:buChar char="§"/>
            </a:pPr>
            <a:r>
              <a:rPr lang="en-US" sz="1800" dirty="0">
                <a:solidFill>
                  <a:schemeClr val="tx1"/>
                </a:solidFill>
                <a:latin typeface="Californian FB" pitchFamily="18" charset="0"/>
                <a:cs typeface="Arial" pitchFamily="34" charset="0"/>
              </a:rPr>
              <a:t>When Birchbox grew from 8 employees in 2010 to more than 300 in April 2014, employees’ roles and responsibilities shifted. </a:t>
            </a:r>
          </a:p>
        </p:txBody>
      </p:sp>
      <p:sp>
        <p:nvSpPr>
          <p:cNvPr id="7" name="TextBox 6">
            <a:extLst>
              <a:ext uri="{FF2B5EF4-FFF2-40B4-BE49-F238E27FC236}">
                <a16:creationId xmlns:a16="http://schemas.microsoft.com/office/drawing/2014/main" id="{203311F3-FBDE-74AF-FC8F-9F8176C2CFF1}"/>
              </a:ext>
            </a:extLst>
          </p:cNvPr>
          <p:cNvSpPr txBox="1"/>
          <p:nvPr/>
        </p:nvSpPr>
        <p:spPr>
          <a:xfrm>
            <a:off x="4400391" y="1341646"/>
            <a:ext cx="4577508" cy="1754326"/>
          </a:xfrm>
          <a:prstGeom prst="rect">
            <a:avLst/>
          </a:prstGeom>
          <a:solidFill>
            <a:schemeClr val="bg2"/>
          </a:solidFill>
        </p:spPr>
        <p:txBody>
          <a:bodyPr wrap="square">
            <a:spAutoFit/>
          </a:bodyPr>
          <a:lstStyle/>
          <a:p>
            <a:pPr marL="342900" indent="-342900">
              <a:buClr>
                <a:schemeClr val="tx1"/>
              </a:buClr>
              <a:buFont typeface="Wingdings" panose="05000000000000000000" pitchFamily="2" charset="2"/>
              <a:buChar char="§"/>
            </a:pPr>
            <a:r>
              <a:rPr lang="en-US" sz="1800" dirty="0">
                <a:solidFill>
                  <a:schemeClr val="tx1"/>
                </a:solidFill>
                <a:latin typeface="Californian FB" pitchFamily="18" charset="0"/>
                <a:cs typeface="Arial" pitchFamily="34" charset="0"/>
              </a:rPr>
              <a:t>Consider the logistics of shipping a million boxes of unique samples each month—or the job of building sales relationships with enough partner organizations to continually fill those boxes with fresh, interesting products. </a:t>
            </a:r>
          </a:p>
        </p:txBody>
      </p:sp>
      <p:sp>
        <p:nvSpPr>
          <p:cNvPr id="9" name="TextBox 8">
            <a:extLst>
              <a:ext uri="{FF2B5EF4-FFF2-40B4-BE49-F238E27FC236}">
                <a16:creationId xmlns:a16="http://schemas.microsoft.com/office/drawing/2014/main" id="{6D7AC1C7-EEA5-E208-29ED-15B2B9D33F4D}"/>
              </a:ext>
            </a:extLst>
          </p:cNvPr>
          <p:cNvSpPr txBox="1"/>
          <p:nvPr/>
        </p:nvSpPr>
        <p:spPr>
          <a:xfrm>
            <a:off x="4400391" y="3095972"/>
            <a:ext cx="4577508" cy="1477328"/>
          </a:xfrm>
          <a:prstGeom prst="rect">
            <a:avLst/>
          </a:prstGeom>
          <a:solidFill>
            <a:schemeClr val="bg2"/>
          </a:solidFill>
        </p:spPr>
        <p:txBody>
          <a:bodyPr wrap="square">
            <a:spAutoFit/>
          </a:bodyPr>
          <a:lstStyle/>
          <a:p>
            <a:pPr marL="342900" indent="-342900">
              <a:buClr>
                <a:schemeClr val="tx1"/>
              </a:buClr>
              <a:buFont typeface="Wingdings" panose="05000000000000000000" pitchFamily="2" charset="2"/>
              <a:buChar char="§"/>
            </a:pPr>
            <a:r>
              <a:rPr lang="en-US" sz="1800" dirty="0">
                <a:solidFill>
                  <a:schemeClr val="tx1"/>
                </a:solidFill>
                <a:latin typeface="Californian FB" pitchFamily="18" charset="0"/>
                <a:cs typeface="Arial" pitchFamily="34" charset="0"/>
              </a:rPr>
              <a:t>Early employees lacked the knowledge and experience to handle everything on their own as the company grew. So Birchbox divided the work into specialized functions and sought out domain experts. </a:t>
            </a:r>
          </a:p>
        </p:txBody>
      </p:sp>
      <p:sp>
        <p:nvSpPr>
          <p:cNvPr id="11" name="TextBox 10">
            <a:extLst>
              <a:ext uri="{FF2B5EF4-FFF2-40B4-BE49-F238E27FC236}">
                <a16:creationId xmlns:a16="http://schemas.microsoft.com/office/drawing/2014/main" id="{16CBD1E3-81F5-A5AE-7302-D25EC3F9CAED}"/>
              </a:ext>
            </a:extLst>
          </p:cNvPr>
          <p:cNvSpPr txBox="1"/>
          <p:nvPr/>
        </p:nvSpPr>
        <p:spPr>
          <a:xfrm>
            <a:off x="4400391" y="4573300"/>
            <a:ext cx="4577508" cy="1477328"/>
          </a:xfrm>
          <a:prstGeom prst="rect">
            <a:avLst/>
          </a:prstGeom>
          <a:solidFill>
            <a:schemeClr val="bg2"/>
          </a:solidFill>
        </p:spPr>
        <p:txBody>
          <a:bodyPr wrap="square">
            <a:spAutoFit/>
          </a:bodyPr>
          <a:lstStyle/>
          <a:p>
            <a:pPr marL="342900" indent="-342900">
              <a:buClr>
                <a:schemeClr val="tx1"/>
              </a:buClr>
              <a:buFont typeface="Wingdings" panose="05000000000000000000" pitchFamily="2" charset="2"/>
              <a:buChar char="§"/>
            </a:pPr>
            <a:r>
              <a:rPr lang="en-US" sz="1800" dirty="0">
                <a:solidFill>
                  <a:schemeClr val="tx1"/>
                </a:solidFill>
                <a:latin typeface="Californian FB" pitchFamily="18" charset="0"/>
                <a:cs typeface="Arial" pitchFamily="34" charset="0"/>
              </a:rPr>
              <a:t>The new hires included a CTO with a computer science PhD from Carnegie Mellon and a vice president of brand campaigns who had been a principal at Booz &amp; Company. </a:t>
            </a:r>
          </a:p>
        </p:txBody>
      </p:sp>
    </p:spTree>
    <p:extLst>
      <p:ext uri="{BB962C8B-B14F-4D97-AF65-F5344CB8AC3E}">
        <p14:creationId xmlns:p14="http://schemas.microsoft.com/office/powerpoint/2010/main" val="16919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0"/>
          </p:nvPr>
        </p:nvSpPr>
        <p:spPr>
          <a:xfrm>
            <a:off x="0" y="287070"/>
            <a:ext cx="9144000" cy="1234868"/>
          </a:xfrm>
          <a:solidFill>
            <a:schemeClr val="bg2"/>
          </a:solidFill>
        </p:spPr>
        <p:txBody>
          <a:bodyPr>
            <a:normAutofit/>
          </a:bodyPr>
          <a:lstStyle/>
          <a:p>
            <a:pPr algn="ctr"/>
            <a:r>
              <a:rPr lang="en-US" sz="3400" b="1">
                <a:solidFill>
                  <a:schemeClr val="tx1"/>
                </a:solidFill>
                <a:latin typeface="Californian FB" panose="0207040306080B030204" pitchFamily="18" charset="0"/>
              </a:rPr>
              <a:t>What Birchbox Did</a:t>
            </a:r>
          </a:p>
        </p:txBody>
      </p:sp>
      <p:pic>
        <p:nvPicPr>
          <p:cNvPr id="2" name="Picture 1">
            <a:extLst>
              <a:ext uri="{FF2B5EF4-FFF2-40B4-BE49-F238E27FC236}">
                <a16:creationId xmlns:a16="http://schemas.microsoft.com/office/drawing/2014/main" id="{F01A14D2-0D3F-F974-DC76-460C11951F89}"/>
              </a:ext>
            </a:extLst>
          </p:cNvPr>
          <p:cNvPicPr>
            <a:picLocks noChangeAspect="1"/>
          </p:cNvPicPr>
          <p:nvPr/>
        </p:nvPicPr>
        <p:blipFill>
          <a:blip r:embed="rId3"/>
          <a:stretch>
            <a:fillRect/>
          </a:stretch>
        </p:blipFill>
        <p:spPr>
          <a:xfrm>
            <a:off x="16472" y="6285476"/>
            <a:ext cx="9144000" cy="554182"/>
          </a:xfrm>
          <a:prstGeom prst="rect">
            <a:avLst/>
          </a:prstGeom>
        </p:spPr>
      </p:pic>
      <p:sp>
        <p:nvSpPr>
          <p:cNvPr id="3" name="Text Placeholder 1">
            <a:extLst>
              <a:ext uri="{FF2B5EF4-FFF2-40B4-BE49-F238E27FC236}">
                <a16:creationId xmlns:a16="http://schemas.microsoft.com/office/drawing/2014/main" id="{64736818-43CB-8277-B251-E324000CC53C}"/>
              </a:ext>
            </a:extLst>
          </p:cNvPr>
          <p:cNvSpPr txBox="1">
            <a:spLocks/>
          </p:cNvSpPr>
          <p:nvPr/>
        </p:nvSpPr>
        <p:spPr>
          <a:xfrm>
            <a:off x="340343" y="1065227"/>
            <a:ext cx="8496257" cy="5231877"/>
          </a:xfrm>
          <a:prstGeom prst="rect">
            <a:avLst/>
          </a:prstGeom>
          <a:solidFill>
            <a:schemeClr val="bg2"/>
          </a:solidFill>
        </p:spPr>
        <p:txBody>
          <a:bodyPr>
            <a:normAutofit fontScale="85000" lnSpcReduction="20000"/>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2900" b="1">
                <a:solidFill>
                  <a:schemeClr val="tx1"/>
                </a:solidFill>
                <a:latin typeface="Californian FB" pitchFamily="18" charset="0"/>
                <a:cs typeface="Arial" pitchFamily="34" charset="0"/>
              </a:rPr>
              <a:t>1. Emphasized and celebrated the “old guard.”</a:t>
            </a:r>
          </a:p>
          <a:p>
            <a:pPr marL="342900" indent="-342900">
              <a:lnSpc>
                <a:spcPct val="120000"/>
              </a:lnSpc>
              <a:spcBef>
                <a:spcPts val="1200"/>
              </a:spcBef>
              <a:buClr>
                <a:schemeClr val="tx1"/>
              </a:buClr>
              <a:buFont typeface="Wingdings" panose="05000000000000000000" pitchFamily="2" charset="2"/>
              <a:buChar char="Ø"/>
            </a:pPr>
            <a:r>
              <a:rPr lang="en-US" sz="2500">
                <a:solidFill>
                  <a:schemeClr val="tx1"/>
                </a:solidFill>
                <a:latin typeface="Californian FB" pitchFamily="18" charset="0"/>
                <a:cs typeface="Arial" pitchFamily="34" charset="0"/>
              </a:rPr>
              <a:t>Cofounder Katia Beauchamp agrees about the importance of appreciating the old guard as essential to Birchbox’s special sauce.  She says, “I think we do a really good job of showing people how valuable their skill sets are and celebrating the fact that we wouldn’t be here without their collective capabilities. ” That attitude kept early employees feeling valued and engaged.</a:t>
            </a:r>
          </a:p>
          <a:p>
            <a:pPr>
              <a:buClr>
                <a:schemeClr val="tx1"/>
              </a:buClr>
            </a:pPr>
            <a:endParaRPr lang="en-US" sz="2600" b="1">
              <a:solidFill>
                <a:schemeClr val="tx1"/>
              </a:solidFill>
              <a:latin typeface="Californian FB" pitchFamily="18" charset="0"/>
              <a:cs typeface="Arial" pitchFamily="34" charset="0"/>
            </a:endParaRPr>
          </a:p>
          <a:p>
            <a:pPr>
              <a:buClr>
                <a:schemeClr val="tx1"/>
              </a:buClr>
            </a:pPr>
            <a:r>
              <a:rPr lang="en-US" sz="2900" b="1">
                <a:solidFill>
                  <a:schemeClr val="tx1"/>
                </a:solidFill>
                <a:latin typeface="Californian FB" pitchFamily="18" charset="0"/>
                <a:cs typeface="Arial" pitchFamily="34" charset="0"/>
              </a:rPr>
              <a:t>2. Established focus around the “new task at hand.”</a:t>
            </a:r>
          </a:p>
          <a:p>
            <a:pPr marL="457200" indent="-457200">
              <a:lnSpc>
                <a:spcPct val="120000"/>
              </a:lnSpc>
              <a:spcBef>
                <a:spcPts val="1200"/>
              </a:spcBef>
              <a:buClr>
                <a:schemeClr val="tx1"/>
              </a:buClr>
              <a:buFont typeface="Wingdings" panose="05000000000000000000" pitchFamily="2" charset="2"/>
              <a:buChar char="Ø"/>
            </a:pPr>
            <a:r>
              <a:rPr lang="en-US" sz="2500">
                <a:solidFill>
                  <a:schemeClr val="tx1"/>
                </a:solidFill>
                <a:latin typeface="Californian FB" pitchFamily="18" charset="0"/>
                <a:cs typeface="Arial" pitchFamily="34" charset="0"/>
              </a:rPr>
              <a:t>Reminding the old guard of the challenges ahead and the ways in which experienced talent could help got the old guard focused on the greater good of the firm instead of worrying about their relevance and status in the new order. Beauchamp says that she and cofounder Hayley </a:t>
            </a:r>
            <a:r>
              <a:rPr lang="en-US" sz="2500" err="1">
                <a:solidFill>
                  <a:schemeClr val="tx1"/>
                </a:solidFill>
                <a:latin typeface="Californian FB" pitchFamily="18" charset="0"/>
                <a:cs typeface="Arial" pitchFamily="34" charset="0"/>
              </a:rPr>
              <a:t>Barna</a:t>
            </a:r>
            <a:r>
              <a:rPr lang="en-US" sz="2500">
                <a:solidFill>
                  <a:schemeClr val="tx1"/>
                </a:solidFill>
                <a:latin typeface="Californian FB" pitchFamily="18" charset="0"/>
                <a:cs typeface="Arial" pitchFamily="34" charset="0"/>
              </a:rPr>
              <a:t> “worked really hard to get people to believe that you can hire people better than you. ” </a:t>
            </a:r>
          </a:p>
          <a:p>
            <a:pPr>
              <a:buClr>
                <a:schemeClr val="tx1"/>
              </a:buClr>
            </a:pPr>
            <a:endParaRPr lang="en-US" sz="2500">
              <a:solidFill>
                <a:schemeClr val="tx1"/>
              </a:solidFill>
              <a:latin typeface="Californian FB" pitchFamily="18" charset="0"/>
              <a:cs typeface="Arial" pitchFamily="34" charset="0"/>
            </a:endParaRPr>
          </a:p>
          <a:p>
            <a:pPr marL="342900" indent="-342900">
              <a:buClr>
                <a:schemeClr val="tx1"/>
              </a:buClr>
              <a:buFont typeface="Wingdings" panose="05000000000000000000" pitchFamily="2" charset="2"/>
              <a:buChar cha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a:p>
            <a:pPr>
              <a:buClr>
                <a:schemeClr val="tx1"/>
              </a:buClr>
            </a:pPr>
            <a:endParaRPr lang="en-US" sz="2500">
              <a:solidFill>
                <a:schemeClr val="tx1"/>
              </a:solidFill>
              <a:latin typeface="Californian FB" pitchFamily="18" charset="0"/>
              <a:cs typeface="Arial" pitchFamily="34" charset="0"/>
            </a:endParaRPr>
          </a:p>
        </p:txBody>
      </p:sp>
    </p:spTree>
    <p:extLst>
      <p:ext uri="{BB962C8B-B14F-4D97-AF65-F5344CB8AC3E}">
        <p14:creationId xmlns:p14="http://schemas.microsoft.com/office/powerpoint/2010/main" val="1234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A14D2-0D3F-F974-DC76-460C11951F89}"/>
              </a:ext>
            </a:extLst>
          </p:cNvPr>
          <p:cNvPicPr>
            <a:picLocks noChangeAspect="1"/>
          </p:cNvPicPr>
          <p:nvPr/>
        </p:nvPicPr>
        <p:blipFill>
          <a:blip r:embed="rId3"/>
          <a:stretch>
            <a:fillRect/>
          </a:stretch>
        </p:blipFill>
        <p:spPr>
          <a:xfrm>
            <a:off x="16472" y="6285476"/>
            <a:ext cx="9144000" cy="554182"/>
          </a:xfrm>
          <a:prstGeom prst="rect">
            <a:avLst/>
          </a:prstGeom>
        </p:spPr>
      </p:pic>
      <p:sp>
        <p:nvSpPr>
          <p:cNvPr id="6" name="Rectangle 5">
            <a:extLst>
              <a:ext uri="{FF2B5EF4-FFF2-40B4-BE49-F238E27FC236}">
                <a16:creationId xmlns:a16="http://schemas.microsoft.com/office/drawing/2014/main" id="{FDF2572C-86C1-5DA0-C0BB-9DAB3ADA904F}"/>
              </a:ext>
            </a:extLst>
          </p:cNvPr>
          <p:cNvSpPr/>
          <p:nvPr/>
        </p:nvSpPr>
        <p:spPr>
          <a:xfrm>
            <a:off x="678730" y="1244338"/>
            <a:ext cx="1583703" cy="3676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26C50271-E2D2-E74A-E637-462B17713DF3}"/>
              </a:ext>
            </a:extLst>
          </p:cNvPr>
          <p:cNvSpPr>
            <a:spLocks noGrp="1"/>
          </p:cNvSpPr>
          <p:nvPr>
            <p:ph type="body" sz="quarter" idx="10"/>
          </p:nvPr>
        </p:nvSpPr>
        <p:spPr>
          <a:xfrm>
            <a:off x="0" y="287070"/>
            <a:ext cx="9144000" cy="1234868"/>
          </a:xfrm>
          <a:solidFill>
            <a:schemeClr val="bg2"/>
          </a:solidFill>
        </p:spPr>
        <p:txBody>
          <a:bodyPr>
            <a:normAutofit/>
          </a:bodyPr>
          <a:lstStyle/>
          <a:p>
            <a:pPr algn="ctr"/>
            <a:r>
              <a:rPr lang="en-US" sz="3400" b="1">
                <a:solidFill>
                  <a:schemeClr val="tx1"/>
                </a:solidFill>
                <a:latin typeface="Californian FB" panose="0207040306080B030204" pitchFamily="18" charset="0"/>
              </a:rPr>
              <a:t>What Birchbox Did</a:t>
            </a:r>
          </a:p>
        </p:txBody>
      </p:sp>
      <p:sp>
        <p:nvSpPr>
          <p:cNvPr id="3" name="Text Placeholder 1">
            <a:extLst>
              <a:ext uri="{FF2B5EF4-FFF2-40B4-BE49-F238E27FC236}">
                <a16:creationId xmlns:a16="http://schemas.microsoft.com/office/drawing/2014/main" id="{64736818-43CB-8277-B251-E324000CC53C}"/>
              </a:ext>
            </a:extLst>
          </p:cNvPr>
          <p:cNvSpPr txBox="1">
            <a:spLocks/>
          </p:cNvSpPr>
          <p:nvPr/>
        </p:nvSpPr>
        <p:spPr>
          <a:xfrm>
            <a:off x="283293" y="1234911"/>
            <a:ext cx="8577414" cy="4673492"/>
          </a:xfrm>
          <a:prstGeom prst="rect">
            <a:avLst/>
          </a:prstGeom>
          <a:noFill/>
        </p:spPr>
        <p:txBody>
          <a:bodyPr>
            <a:normAutofit fontScale="92500" lnSpcReduction="10000"/>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2700" b="1">
                <a:solidFill>
                  <a:schemeClr val="tx1"/>
                </a:solidFill>
                <a:latin typeface="Californian FB" pitchFamily="18" charset="0"/>
                <a:cs typeface="Arial" pitchFamily="34" charset="0"/>
              </a:rPr>
              <a:t>3. Involved and amplified voice.</a:t>
            </a:r>
          </a:p>
          <a:p>
            <a:pPr marL="457200" indent="-457200">
              <a:lnSpc>
                <a:spcPct val="120000"/>
              </a:lnSpc>
              <a:spcBef>
                <a:spcPts val="1200"/>
              </a:spcBef>
              <a:buClr>
                <a:schemeClr val="tx1"/>
              </a:buClr>
              <a:buFont typeface="Wingdings" panose="05000000000000000000" pitchFamily="2" charset="2"/>
              <a:buChar char="Ø"/>
            </a:pPr>
            <a:r>
              <a:rPr lang="en-US" sz="2300">
                <a:solidFill>
                  <a:schemeClr val="tx1"/>
                </a:solidFill>
                <a:latin typeface="Californian FB" pitchFamily="18" charset="0"/>
                <a:cs typeface="Arial" pitchFamily="34" charset="0"/>
              </a:rPr>
              <a:t>Involving members of the old guard in hiring process assured them they would still have a voice. The founders also talked with them about how the domain experts could mentor them and help them develop niches in the growing firm.</a:t>
            </a:r>
          </a:p>
          <a:p>
            <a:pPr>
              <a:buClr>
                <a:schemeClr val="tx1"/>
              </a:buClr>
            </a:pPr>
            <a:endParaRPr lang="en-US" sz="2700" b="1">
              <a:solidFill>
                <a:schemeClr val="tx1"/>
              </a:solidFill>
              <a:latin typeface="Californian FB" pitchFamily="18" charset="0"/>
              <a:cs typeface="Arial" pitchFamily="34" charset="0"/>
            </a:endParaRPr>
          </a:p>
          <a:p>
            <a:pPr>
              <a:buClr>
                <a:schemeClr val="tx1"/>
              </a:buClr>
            </a:pPr>
            <a:r>
              <a:rPr lang="en-US" sz="2700" b="1">
                <a:solidFill>
                  <a:schemeClr val="tx1"/>
                </a:solidFill>
                <a:latin typeface="Californian FB" pitchFamily="18" charset="0"/>
                <a:cs typeface="Arial" pitchFamily="34" charset="0"/>
              </a:rPr>
              <a:t>4. Cultivated a learning mindset.</a:t>
            </a:r>
          </a:p>
          <a:p>
            <a:pPr marL="457200" indent="-457200">
              <a:lnSpc>
                <a:spcPct val="120000"/>
              </a:lnSpc>
              <a:spcBef>
                <a:spcPts val="1200"/>
              </a:spcBef>
              <a:buClr>
                <a:schemeClr val="tx1"/>
              </a:buClr>
              <a:buFont typeface="Wingdings" panose="05000000000000000000" pitchFamily="2" charset="2"/>
              <a:buChar char="Ø"/>
            </a:pPr>
            <a:r>
              <a:rPr lang="en-US" sz="2300">
                <a:solidFill>
                  <a:schemeClr val="tx1"/>
                </a:solidFill>
                <a:latin typeface="Californian FB" pitchFamily="18" charset="0"/>
                <a:cs typeface="Arial" pitchFamily="34" charset="0"/>
              </a:rPr>
              <a:t>Matt Field, a former early employee who headed international operations during the big growth phase, saw that as an opportunity for personal development. “I knew I did not have the background or knowledge to take Birchbox to the level of aspiration we had, ” he says. “I hired someone who could teach me and empower me to get better at my job.”</a:t>
            </a:r>
          </a:p>
          <a:p>
            <a:pPr>
              <a:buClr>
                <a:schemeClr val="tx1"/>
              </a:buClr>
            </a:pPr>
            <a:endParaRPr lang="en-US" sz="2800" b="1">
              <a:solidFill>
                <a:schemeClr val="tx1"/>
              </a:solidFill>
              <a:latin typeface="Californian FB" pitchFamily="18" charset="0"/>
              <a:cs typeface="Arial" pitchFamily="34" charset="0"/>
            </a:endParaRPr>
          </a:p>
        </p:txBody>
      </p:sp>
    </p:spTree>
    <p:extLst>
      <p:ext uri="{BB962C8B-B14F-4D97-AF65-F5344CB8AC3E}">
        <p14:creationId xmlns:p14="http://schemas.microsoft.com/office/powerpoint/2010/main" val="5864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A14D2-0D3F-F974-DC76-460C11951F89}"/>
              </a:ext>
            </a:extLst>
          </p:cNvPr>
          <p:cNvPicPr>
            <a:picLocks noChangeAspect="1"/>
          </p:cNvPicPr>
          <p:nvPr/>
        </p:nvPicPr>
        <p:blipFill>
          <a:blip r:embed="rId3"/>
          <a:stretch>
            <a:fillRect/>
          </a:stretch>
        </p:blipFill>
        <p:spPr>
          <a:xfrm>
            <a:off x="16472" y="6285476"/>
            <a:ext cx="9144000" cy="554182"/>
          </a:xfrm>
          <a:prstGeom prst="rect">
            <a:avLst/>
          </a:prstGeom>
        </p:spPr>
      </p:pic>
      <p:sp>
        <p:nvSpPr>
          <p:cNvPr id="6" name="Rectangle 5">
            <a:extLst>
              <a:ext uri="{FF2B5EF4-FFF2-40B4-BE49-F238E27FC236}">
                <a16:creationId xmlns:a16="http://schemas.microsoft.com/office/drawing/2014/main" id="{FDF2572C-86C1-5DA0-C0BB-9DAB3ADA904F}"/>
              </a:ext>
            </a:extLst>
          </p:cNvPr>
          <p:cNvSpPr/>
          <p:nvPr/>
        </p:nvSpPr>
        <p:spPr>
          <a:xfrm>
            <a:off x="678730" y="1244338"/>
            <a:ext cx="1583703" cy="3676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4CA3E757-2FF9-2C74-2ABB-C21C0363F9B3}"/>
              </a:ext>
            </a:extLst>
          </p:cNvPr>
          <p:cNvSpPr>
            <a:spLocks noGrp="1"/>
          </p:cNvSpPr>
          <p:nvPr>
            <p:ph type="body" sz="quarter" idx="10"/>
          </p:nvPr>
        </p:nvSpPr>
        <p:spPr>
          <a:xfrm>
            <a:off x="0" y="287070"/>
            <a:ext cx="9144000" cy="1234868"/>
          </a:xfrm>
          <a:solidFill>
            <a:schemeClr val="bg2"/>
          </a:solidFill>
        </p:spPr>
        <p:txBody>
          <a:bodyPr>
            <a:normAutofit/>
          </a:bodyPr>
          <a:lstStyle/>
          <a:p>
            <a:pPr algn="ctr"/>
            <a:r>
              <a:rPr lang="en-US" sz="3400" b="1">
                <a:solidFill>
                  <a:schemeClr val="tx1"/>
                </a:solidFill>
                <a:latin typeface="Californian FB" panose="0207040306080B030204" pitchFamily="18" charset="0"/>
              </a:rPr>
              <a:t>What Birchbox Did</a:t>
            </a:r>
          </a:p>
        </p:txBody>
      </p:sp>
      <p:sp>
        <p:nvSpPr>
          <p:cNvPr id="3" name="Text Placeholder 1">
            <a:extLst>
              <a:ext uri="{FF2B5EF4-FFF2-40B4-BE49-F238E27FC236}">
                <a16:creationId xmlns:a16="http://schemas.microsoft.com/office/drawing/2014/main" id="{64736818-43CB-8277-B251-E324000CC53C}"/>
              </a:ext>
            </a:extLst>
          </p:cNvPr>
          <p:cNvSpPr txBox="1">
            <a:spLocks/>
          </p:cNvSpPr>
          <p:nvPr/>
        </p:nvSpPr>
        <p:spPr>
          <a:xfrm>
            <a:off x="299765" y="1060024"/>
            <a:ext cx="8577414" cy="5206598"/>
          </a:xfrm>
          <a:prstGeom prst="rect">
            <a:avLst/>
          </a:prstGeom>
          <a:noFill/>
        </p:spPr>
        <p:txBody>
          <a:bodyPr>
            <a:normAutofit fontScale="62500" lnSpcReduction="20000"/>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3600" b="1">
                <a:solidFill>
                  <a:schemeClr val="tx1"/>
                </a:solidFill>
                <a:latin typeface="Californian FB" pitchFamily="18" charset="0"/>
                <a:cs typeface="Arial" pitchFamily="34" charset="0"/>
              </a:rPr>
              <a:t>5. Brought in new people who respected the way things have been.</a:t>
            </a:r>
          </a:p>
          <a:p>
            <a:pPr marL="457200" indent="-457200">
              <a:lnSpc>
                <a:spcPct val="120000"/>
              </a:lnSpc>
              <a:spcBef>
                <a:spcPts val="1200"/>
              </a:spcBef>
              <a:buClr>
                <a:schemeClr val="tx1"/>
              </a:buClr>
              <a:buFont typeface="Wingdings" panose="05000000000000000000" pitchFamily="2" charset="2"/>
              <a:buChar char="Ø"/>
            </a:pPr>
            <a:r>
              <a:rPr lang="en-US" sz="3400">
                <a:solidFill>
                  <a:schemeClr val="tx1"/>
                </a:solidFill>
                <a:latin typeface="Californian FB" pitchFamily="18" charset="0"/>
                <a:cs typeface="Arial" pitchFamily="34" charset="0"/>
              </a:rPr>
              <a:t>“When I walked in and looked objectively at certain monthly processes, I saw that they had been established in a hacked together way, ” said Kate Price, the new VP of brand campaigns. “My consultant mind immediately went to thinking that we should fix all those things, but I learned pretty quickly to respect the people who at the age of 24 had built a process that was part of the engine keeping the company running. ” </a:t>
            </a:r>
          </a:p>
          <a:p>
            <a:pPr>
              <a:buClr>
                <a:schemeClr val="tx1"/>
              </a:buClr>
            </a:pPr>
            <a:endParaRPr lang="en-US" sz="3100" b="1">
              <a:solidFill>
                <a:schemeClr val="tx1"/>
              </a:solidFill>
              <a:latin typeface="Californian FB" pitchFamily="18" charset="0"/>
              <a:cs typeface="Arial" pitchFamily="34" charset="0"/>
            </a:endParaRPr>
          </a:p>
          <a:p>
            <a:pPr>
              <a:buClr>
                <a:schemeClr val="tx1"/>
              </a:buClr>
            </a:pPr>
            <a:r>
              <a:rPr lang="en-US" sz="3600" b="1">
                <a:solidFill>
                  <a:schemeClr val="tx1"/>
                </a:solidFill>
                <a:latin typeface="Californian FB" pitchFamily="18" charset="0"/>
                <a:cs typeface="Arial" pitchFamily="34" charset="0"/>
              </a:rPr>
              <a:t>6. Appreciated and leveraged what each group could offer.</a:t>
            </a:r>
          </a:p>
          <a:p>
            <a:pPr marL="457200" indent="-457200">
              <a:lnSpc>
                <a:spcPct val="120000"/>
              </a:lnSpc>
              <a:spcBef>
                <a:spcPts val="1200"/>
              </a:spcBef>
              <a:buClr>
                <a:schemeClr val="tx1"/>
              </a:buClr>
              <a:buFont typeface="Wingdings" panose="05000000000000000000" pitchFamily="2" charset="2"/>
              <a:buChar char="Ø"/>
            </a:pPr>
            <a:r>
              <a:rPr lang="en-US" sz="3400">
                <a:solidFill>
                  <a:schemeClr val="tx1"/>
                </a:solidFill>
                <a:latin typeface="Californian FB" pitchFamily="18" charset="0"/>
                <a:cs typeface="Arial" pitchFamily="34" charset="0"/>
              </a:rPr>
              <a:t>As more outsiders joined and settled into functional divisions, early employees provided cohesion through their broad understanding of how the components of the business model fit together and their deep cultural knowledge. “The old guard didn’t come in with as much industry experience, but they are </a:t>
            </a:r>
            <a:r>
              <a:rPr lang="en-US" sz="3400" err="1">
                <a:solidFill>
                  <a:schemeClr val="tx1"/>
                </a:solidFill>
                <a:latin typeface="Californian FB" pitchFamily="18" charset="0"/>
                <a:cs typeface="Arial" pitchFamily="34" charset="0"/>
              </a:rPr>
              <a:t>superskilled</a:t>
            </a:r>
            <a:r>
              <a:rPr lang="en-US" sz="3400">
                <a:solidFill>
                  <a:schemeClr val="tx1"/>
                </a:solidFill>
                <a:latin typeface="Californian FB" pitchFamily="18" charset="0"/>
                <a:cs typeface="Arial" pitchFamily="34" charset="0"/>
              </a:rPr>
              <a:t> at ‘Birchbox’—at our vision and practices,” Beauchamp remarked.</a:t>
            </a:r>
          </a:p>
          <a:p>
            <a:pPr marL="457200" indent="-457200">
              <a:lnSpc>
                <a:spcPct val="120000"/>
              </a:lnSpc>
              <a:spcBef>
                <a:spcPts val="1200"/>
              </a:spcBef>
              <a:buClr>
                <a:schemeClr val="tx1"/>
              </a:buClr>
              <a:buFont typeface="Wingdings" panose="05000000000000000000" pitchFamily="2" charset="2"/>
              <a:buChar char="Ø"/>
            </a:pPr>
            <a:endParaRPr lang="en-US" sz="2700">
              <a:solidFill>
                <a:schemeClr val="tx1"/>
              </a:solidFill>
              <a:latin typeface="Californian FB" pitchFamily="18" charset="0"/>
              <a:cs typeface="Arial" pitchFamily="34" charset="0"/>
            </a:endParaRPr>
          </a:p>
        </p:txBody>
      </p:sp>
    </p:spTree>
    <p:extLst>
      <p:ext uri="{BB962C8B-B14F-4D97-AF65-F5344CB8AC3E}">
        <p14:creationId xmlns:p14="http://schemas.microsoft.com/office/powerpoint/2010/main" val="40456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A3B7A-20F1-B19E-8522-C89C02FED7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9FF817-D7A9-BB36-9E30-BC977D6C4425}"/>
              </a:ext>
            </a:extLst>
          </p:cNvPr>
          <p:cNvPicPr>
            <a:picLocks noChangeAspect="1"/>
          </p:cNvPicPr>
          <p:nvPr/>
        </p:nvPicPr>
        <p:blipFill>
          <a:blip r:embed="rId3"/>
          <a:stretch>
            <a:fillRect/>
          </a:stretch>
        </p:blipFill>
        <p:spPr>
          <a:xfrm>
            <a:off x="16472" y="6296493"/>
            <a:ext cx="9144000" cy="554182"/>
          </a:xfrm>
          <a:prstGeom prst="rect">
            <a:avLst/>
          </a:prstGeom>
        </p:spPr>
      </p:pic>
      <p:sp>
        <p:nvSpPr>
          <p:cNvPr id="2" name="Text Placeholder 1">
            <a:extLst>
              <a:ext uri="{FF2B5EF4-FFF2-40B4-BE49-F238E27FC236}">
                <a16:creationId xmlns:a16="http://schemas.microsoft.com/office/drawing/2014/main" id="{DD880506-9955-DE00-C3CA-6F385116ADE2}"/>
              </a:ext>
            </a:extLst>
          </p:cNvPr>
          <p:cNvSpPr>
            <a:spLocks noGrp="1"/>
          </p:cNvSpPr>
          <p:nvPr>
            <p:ph type="body" sz="quarter" idx="10"/>
          </p:nvPr>
        </p:nvSpPr>
        <p:spPr/>
        <p:txBody>
          <a:bodyPr>
            <a:normAutofit/>
          </a:bodyPr>
          <a:lstStyle/>
          <a:p>
            <a:r>
              <a:rPr lang="en-US" sz="3500" b="1">
                <a:solidFill>
                  <a:schemeClr val="tx1"/>
                </a:solidFill>
                <a:latin typeface="Californian FB" panose="0207040306080B030204" pitchFamily="18" charset="0"/>
              </a:rPr>
              <a:t>Leadership Strategies for Scaling</a:t>
            </a:r>
          </a:p>
        </p:txBody>
      </p:sp>
      <p:sp>
        <p:nvSpPr>
          <p:cNvPr id="10" name="Rectangle 9">
            <a:extLst>
              <a:ext uri="{FF2B5EF4-FFF2-40B4-BE49-F238E27FC236}">
                <a16:creationId xmlns:a16="http://schemas.microsoft.com/office/drawing/2014/main" id="{472D3839-C5F6-7371-6937-D556127360DB}"/>
              </a:ext>
            </a:extLst>
          </p:cNvPr>
          <p:cNvSpPr/>
          <p:nvPr/>
        </p:nvSpPr>
        <p:spPr>
          <a:xfrm>
            <a:off x="402763" y="4630141"/>
            <a:ext cx="2399072" cy="104221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Yourself</a:t>
            </a:r>
          </a:p>
        </p:txBody>
      </p:sp>
      <p:sp>
        <p:nvSpPr>
          <p:cNvPr id="11" name="Rectangle 10">
            <a:extLst>
              <a:ext uri="{FF2B5EF4-FFF2-40B4-BE49-F238E27FC236}">
                <a16:creationId xmlns:a16="http://schemas.microsoft.com/office/drawing/2014/main" id="{1A946783-6992-DA0F-BEB2-DA8B4AE96CBF}"/>
              </a:ext>
            </a:extLst>
          </p:cNvPr>
          <p:cNvSpPr/>
          <p:nvPr/>
        </p:nvSpPr>
        <p:spPr>
          <a:xfrm>
            <a:off x="2939484" y="2922659"/>
            <a:ext cx="2393796" cy="104221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 Team</a:t>
            </a:r>
          </a:p>
        </p:txBody>
      </p:sp>
      <p:sp>
        <p:nvSpPr>
          <p:cNvPr id="12" name="Rectangle 11">
            <a:extLst>
              <a:ext uri="{FF2B5EF4-FFF2-40B4-BE49-F238E27FC236}">
                <a16:creationId xmlns:a16="http://schemas.microsoft.com/office/drawing/2014/main" id="{2D6032F6-4CF9-8137-1238-C915BF312FF5}"/>
              </a:ext>
            </a:extLst>
          </p:cNvPr>
          <p:cNvSpPr/>
          <p:nvPr/>
        </p:nvSpPr>
        <p:spPr>
          <a:xfrm>
            <a:off x="5510261" y="1279161"/>
            <a:ext cx="2522467" cy="104221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A Culture of Innovation</a:t>
            </a:r>
          </a:p>
        </p:txBody>
      </p:sp>
      <p:sp>
        <p:nvSpPr>
          <p:cNvPr id="31" name="TextBox 30">
            <a:extLst>
              <a:ext uri="{FF2B5EF4-FFF2-40B4-BE49-F238E27FC236}">
                <a16:creationId xmlns:a16="http://schemas.microsoft.com/office/drawing/2014/main" id="{49430D9E-4F19-D7C1-55E6-CB6DB0EC078B}"/>
              </a:ext>
            </a:extLst>
          </p:cNvPr>
          <p:cNvSpPr txBox="1"/>
          <p:nvPr/>
        </p:nvSpPr>
        <p:spPr>
          <a:xfrm>
            <a:off x="314275" y="5759195"/>
            <a:ext cx="4037389" cy="646331"/>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To prepare for growth, what must shift in who you are as a leader?</a:t>
            </a:r>
          </a:p>
        </p:txBody>
      </p:sp>
      <p:sp>
        <p:nvSpPr>
          <p:cNvPr id="33" name="TextBox 32">
            <a:extLst>
              <a:ext uri="{FF2B5EF4-FFF2-40B4-BE49-F238E27FC236}">
                <a16:creationId xmlns:a16="http://schemas.microsoft.com/office/drawing/2014/main" id="{25F17BB4-E86A-01CF-EAE7-E40674A5C312}"/>
              </a:ext>
            </a:extLst>
          </p:cNvPr>
          <p:cNvSpPr txBox="1"/>
          <p:nvPr/>
        </p:nvSpPr>
        <p:spPr>
          <a:xfrm>
            <a:off x="2870659" y="4036955"/>
            <a:ext cx="3160353"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What strategic factors should you consider when growing your team?</a:t>
            </a:r>
          </a:p>
          <a:p>
            <a:endParaRPr lang="en-US">
              <a:latin typeface="Californian FB" panose="0207040306080B030204" pitchFamily="18" charset="0"/>
            </a:endParaRPr>
          </a:p>
        </p:txBody>
      </p:sp>
      <p:sp>
        <p:nvSpPr>
          <p:cNvPr id="35" name="TextBox 34">
            <a:extLst>
              <a:ext uri="{FF2B5EF4-FFF2-40B4-BE49-F238E27FC236}">
                <a16:creationId xmlns:a16="http://schemas.microsoft.com/office/drawing/2014/main" id="{809231A5-6CAF-F6F1-748D-D594CD366184}"/>
              </a:ext>
            </a:extLst>
          </p:cNvPr>
          <p:cNvSpPr txBox="1"/>
          <p:nvPr/>
        </p:nvSpPr>
        <p:spPr>
          <a:xfrm>
            <a:off x="5427041" y="2393457"/>
            <a:ext cx="3475308"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How do you foster a culture where great ideas are developed, nurtured, and bring competitive advantage?</a:t>
            </a:r>
          </a:p>
        </p:txBody>
      </p:sp>
      <p:cxnSp>
        <p:nvCxnSpPr>
          <p:cNvPr id="61" name="Curved Connector 60">
            <a:extLst>
              <a:ext uri="{FF2B5EF4-FFF2-40B4-BE49-F238E27FC236}">
                <a16:creationId xmlns:a16="http://schemas.microsoft.com/office/drawing/2014/main" id="{3544B0D1-2559-3587-0FD5-6A17CA294919}"/>
              </a:ext>
            </a:extLst>
          </p:cNvPr>
          <p:cNvCxnSpPr>
            <a:stCxn id="10" idx="0"/>
            <a:endCxn id="11" idx="1"/>
          </p:cNvCxnSpPr>
          <p:nvPr/>
        </p:nvCxnSpPr>
        <p:spPr>
          <a:xfrm rot="5400000" flipH="1" flipV="1">
            <a:off x="1677705" y="3368363"/>
            <a:ext cx="1186372" cy="1337185"/>
          </a:xfrm>
          <a:prstGeom prst="curvedConnector2">
            <a:avLst/>
          </a:prstGeom>
          <a:ln>
            <a:prstDash val="dash"/>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1">
            <a:extLst>
              <a:ext uri="{FF2B5EF4-FFF2-40B4-BE49-F238E27FC236}">
                <a16:creationId xmlns:a16="http://schemas.microsoft.com/office/drawing/2014/main" id="{80A961E4-88DA-EB42-65A1-948EF21F0C6F}"/>
              </a:ext>
            </a:extLst>
          </p:cNvPr>
          <p:cNvCxnSpPr>
            <a:cxnSpLocks/>
            <a:stCxn id="11" idx="0"/>
            <a:endCxn id="12" idx="1"/>
          </p:cNvCxnSpPr>
          <p:nvPr/>
        </p:nvCxnSpPr>
        <p:spPr>
          <a:xfrm rot="5400000" flipH="1" flipV="1">
            <a:off x="4262127" y="1674526"/>
            <a:ext cx="1122388" cy="1373879"/>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Curved Connector 64">
            <a:extLst>
              <a:ext uri="{FF2B5EF4-FFF2-40B4-BE49-F238E27FC236}">
                <a16:creationId xmlns:a16="http://schemas.microsoft.com/office/drawing/2014/main" id="{9AB4B34B-6584-471E-02B8-C20C831535A8}"/>
              </a:ext>
            </a:extLst>
          </p:cNvPr>
          <p:cNvCxnSpPr>
            <a:stCxn id="10" idx="0"/>
          </p:cNvCxnSpPr>
          <p:nvPr/>
        </p:nvCxnSpPr>
        <p:spPr>
          <a:xfrm rot="5400000" flipH="1" flipV="1">
            <a:off x="1957834" y="1077712"/>
            <a:ext cx="3035778" cy="4069080"/>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D4F696F-69FD-1AF9-BED5-478AD50F03DF}"/>
              </a:ext>
            </a:extLst>
          </p:cNvPr>
          <p:cNvSpPr txBox="1"/>
          <p:nvPr/>
        </p:nvSpPr>
        <p:spPr>
          <a:xfrm>
            <a:off x="259477" y="4179661"/>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9:00-10:45</a:t>
            </a:r>
            <a:endParaRPr lang="en-US"/>
          </a:p>
        </p:txBody>
      </p:sp>
      <p:sp>
        <p:nvSpPr>
          <p:cNvPr id="16" name="TextBox 15">
            <a:extLst>
              <a:ext uri="{FF2B5EF4-FFF2-40B4-BE49-F238E27FC236}">
                <a16:creationId xmlns:a16="http://schemas.microsoft.com/office/drawing/2014/main" id="{53C4362B-F2D3-EE48-9652-F8FD68A6F115}"/>
              </a:ext>
            </a:extLst>
          </p:cNvPr>
          <p:cNvSpPr txBox="1"/>
          <p:nvPr/>
        </p:nvSpPr>
        <p:spPr>
          <a:xfrm>
            <a:off x="2832047" y="2526330"/>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   11:00-12:30 	</a:t>
            </a:r>
            <a:endParaRPr lang="en-US"/>
          </a:p>
        </p:txBody>
      </p:sp>
      <p:sp>
        <p:nvSpPr>
          <p:cNvPr id="17" name="TextBox 16">
            <a:extLst>
              <a:ext uri="{FF2B5EF4-FFF2-40B4-BE49-F238E27FC236}">
                <a16:creationId xmlns:a16="http://schemas.microsoft.com/office/drawing/2014/main" id="{986EAEBA-0807-7A2D-05BD-98D7692B27BE}"/>
              </a:ext>
            </a:extLst>
          </p:cNvPr>
          <p:cNvSpPr txBox="1"/>
          <p:nvPr/>
        </p:nvSpPr>
        <p:spPr>
          <a:xfrm>
            <a:off x="5510261" y="908168"/>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2:00-5:00</a:t>
            </a:r>
            <a:endParaRPr lang="en-US"/>
          </a:p>
        </p:txBody>
      </p:sp>
      <p:sp>
        <p:nvSpPr>
          <p:cNvPr id="4" name="Oval 3">
            <a:extLst>
              <a:ext uri="{FF2B5EF4-FFF2-40B4-BE49-F238E27FC236}">
                <a16:creationId xmlns:a16="http://schemas.microsoft.com/office/drawing/2014/main" id="{753D3C35-55BE-9F1A-D2E0-BE19675EA4C5}"/>
              </a:ext>
            </a:extLst>
          </p:cNvPr>
          <p:cNvSpPr/>
          <p:nvPr/>
        </p:nvSpPr>
        <p:spPr>
          <a:xfrm>
            <a:off x="165717" y="4051713"/>
            <a:ext cx="2931626" cy="2067215"/>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DEAF-1521-CC42-077C-0EA3424A190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55D9CD6-0682-C4BE-228B-93E31D6571C8}"/>
              </a:ext>
            </a:extLst>
          </p:cNvPr>
          <p:cNvSpPr txBox="1"/>
          <p:nvPr/>
        </p:nvSpPr>
        <p:spPr>
          <a:xfrm>
            <a:off x="290944" y="80313"/>
            <a:ext cx="8654354" cy="5170646"/>
          </a:xfrm>
          <a:prstGeom prst="rect">
            <a:avLst/>
          </a:prstGeom>
          <a:solidFill>
            <a:schemeClr val="bg2"/>
          </a:solidFill>
        </p:spPr>
        <p:txBody>
          <a:bodyPr wrap="square">
            <a:spAutoFit/>
          </a:bodyPr>
          <a:lstStyle/>
          <a:p>
            <a:pPr algn="ctr"/>
            <a:endParaRPr lang="en-US" sz="2200" b="1">
              <a:latin typeface="Californian FB" panose="0207040306080B030204" pitchFamily="18" charset="0"/>
            </a:endParaRPr>
          </a:p>
          <a:p>
            <a:pPr algn="ctr"/>
            <a:r>
              <a:rPr lang="en-US" sz="2200" b="1">
                <a:latin typeface="Californian FB" panose="0207040306080B030204" pitchFamily="18" charset="0"/>
              </a:rPr>
              <a:t>REFLECT AND APPLY</a:t>
            </a:r>
          </a:p>
          <a:p>
            <a:endParaRPr lang="en-US" sz="2200" b="1">
              <a:latin typeface="Californian FB" panose="0207040306080B030204" pitchFamily="18" charset="0"/>
            </a:endParaRPr>
          </a:p>
          <a:p>
            <a:endParaRPr lang="en-US" sz="2200" b="1">
              <a:latin typeface="Californian FB" panose="0207040306080B030204" pitchFamily="18" charset="0"/>
            </a:endParaRPr>
          </a:p>
          <a:p>
            <a:endParaRPr lang="en-US" sz="2200" b="1">
              <a:latin typeface="Californian FB" panose="0207040306080B030204" pitchFamily="18" charset="0"/>
            </a:endParaRPr>
          </a:p>
          <a:p>
            <a:endParaRPr lang="en-US" sz="2200" b="1">
              <a:latin typeface="Californian FB" panose="0207040306080B030204" pitchFamily="18" charset="0"/>
            </a:endParaRPr>
          </a:p>
          <a:p>
            <a:r>
              <a:rPr lang="en-US" sz="2200" b="1">
                <a:latin typeface="Californian FB" panose="0207040306080B030204" pitchFamily="18" charset="0"/>
              </a:rPr>
              <a:t>20 min:</a:t>
            </a:r>
            <a:r>
              <a:rPr lang="en-US" sz="2200">
                <a:latin typeface="Californian FB" panose="0207040306080B030204" pitchFamily="18" charset="0"/>
              </a:rPr>
              <a:t> Looking again at the scaling plan that you drafted on Day 1, consider how you will need to grow your team. Will you need to shift from generalists to specialists? Add new management layers? Adopt a more formal team culture?</a:t>
            </a:r>
          </a:p>
          <a:p>
            <a:endParaRPr lang="en-US" sz="2200">
              <a:latin typeface="Californian FB" panose="0207040306080B030204" pitchFamily="18" charset="0"/>
            </a:endParaRPr>
          </a:p>
          <a:p>
            <a:r>
              <a:rPr lang="en-US" sz="2200" b="1">
                <a:latin typeface="Californian FB" panose="0207040306080B030204" pitchFamily="18" charset="0"/>
              </a:rPr>
              <a:t>20 min: </a:t>
            </a:r>
            <a:r>
              <a:rPr lang="en-US" sz="2200">
                <a:latin typeface="Californian FB" panose="0207040306080B030204" pitchFamily="18" charset="0"/>
              </a:rPr>
              <a:t>Considering the changes you anticipate, which present the biggest challenge to you? Is it having hard conversations/replacing existing members? Is it finding people who are skilled </a:t>
            </a:r>
            <a:r>
              <a:rPr lang="en-US" sz="2200" i="1">
                <a:latin typeface="Californian FB" panose="0207040306080B030204" pitchFamily="18" charset="0"/>
              </a:rPr>
              <a:t>and </a:t>
            </a:r>
            <a:r>
              <a:rPr lang="en-US" sz="2200">
                <a:latin typeface="Californian FB" panose="0207040306080B030204" pitchFamily="18" charset="0"/>
              </a:rPr>
              <a:t>that you trust? What </a:t>
            </a:r>
            <a:r>
              <a:rPr lang="en-US" sz="2200" err="1">
                <a:latin typeface="Californian FB" panose="0207040306080B030204" pitchFamily="18" charset="0"/>
              </a:rPr>
              <a:t>faultlines</a:t>
            </a:r>
            <a:r>
              <a:rPr lang="en-US" sz="2200">
                <a:latin typeface="Californian FB" panose="0207040306080B030204" pitchFamily="18" charset="0"/>
              </a:rPr>
              <a:t> might emerge and how do you plan to manage them? </a:t>
            </a:r>
          </a:p>
        </p:txBody>
      </p:sp>
      <p:pic>
        <p:nvPicPr>
          <p:cNvPr id="4" name="Picture 3">
            <a:extLst>
              <a:ext uri="{FF2B5EF4-FFF2-40B4-BE49-F238E27FC236}">
                <a16:creationId xmlns:a16="http://schemas.microsoft.com/office/drawing/2014/main" id="{F5E48BF0-794A-D43A-5BB3-16D2863AE1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7410" name="Picture 2" descr="Your Turn Rubber Stamp Seal Vector 23484002 Vector Art at Vecteezy">
            <a:extLst>
              <a:ext uri="{FF2B5EF4-FFF2-40B4-BE49-F238E27FC236}">
                <a16:creationId xmlns:a16="http://schemas.microsoft.com/office/drawing/2014/main" id="{9C3F4DA7-1E0C-39B4-7DF1-F3002C36A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39" y="18342"/>
            <a:ext cx="2210732" cy="132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75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884" y="371510"/>
            <a:ext cx="8098205" cy="991998"/>
          </a:xfrm>
        </p:spPr>
        <p:txBody>
          <a:bodyPr>
            <a:normAutofit/>
          </a:bodyPr>
          <a:lstStyle/>
          <a:p>
            <a:r>
              <a:rPr lang="en-US" sz="3500" b="1">
                <a:solidFill>
                  <a:schemeClr val="tx1"/>
                </a:solidFill>
                <a:latin typeface="Californian FB" panose="0207040306080B030204" pitchFamily="18" charset="0"/>
              </a:rPr>
              <a:t>Growing Your Team: Takeaways</a:t>
            </a:r>
          </a:p>
        </p:txBody>
      </p:sp>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404911" y="1223072"/>
            <a:ext cx="8010832" cy="4756562"/>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kumimoji="0" lang="en-US" sz="24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Remember: “The team you need tomorrow is not the team you have today.” </a:t>
            </a: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lang="en-US" sz="1000" b="0">
              <a:solidFill>
                <a:srgbClr val="33006F"/>
              </a:solidFill>
              <a:latin typeface="Californian FB"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lang="en-US" sz="1000" b="0">
              <a:solidFill>
                <a:srgbClr val="33006F"/>
              </a:solidFill>
              <a:latin typeface="Californian FB"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kumimoji="0" lang="en-US" sz="24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When expanding your team, be aware of how the shift from to specialization, new management layers, and formal team culture may require hard questions of who in your current team can/are willing to change. </a:t>
            </a:r>
            <a:endParaRPr lang="en-US" sz="2400">
              <a:solidFill>
                <a:srgbClr val="33006F"/>
              </a:solidFill>
              <a:latin typeface="Californian FB"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lang="en-US" sz="2400">
              <a:solidFill>
                <a:srgbClr val="33006F"/>
              </a:solidFill>
              <a:latin typeface="Californian FB"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r>
              <a:rPr lang="en-US" sz="2400">
                <a:solidFill>
                  <a:srgbClr val="33006F"/>
                </a:solidFill>
                <a:latin typeface="Californian FB" pitchFamily="18" charset="0"/>
                <a:cs typeface="Arial" pitchFamily="34" charset="0"/>
              </a:rPr>
              <a:t>If adding to/subtracting from your team, utilize strategies to proactively manage the </a:t>
            </a:r>
            <a:r>
              <a:rPr lang="en-US" sz="2400" err="1">
                <a:solidFill>
                  <a:srgbClr val="33006F"/>
                </a:solidFill>
                <a:latin typeface="Californian FB" pitchFamily="18" charset="0"/>
                <a:cs typeface="Arial" pitchFamily="34" charset="0"/>
              </a:rPr>
              <a:t>faultlines</a:t>
            </a:r>
            <a:r>
              <a:rPr lang="en-US" sz="2400">
                <a:solidFill>
                  <a:srgbClr val="33006F"/>
                </a:solidFill>
                <a:latin typeface="Californian FB" pitchFamily="18" charset="0"/>
                <a:cs typeface="Arial" pitchFamily="34" charset="0"/>
              </a:rPr>
              <a:t> that may emerge between the old and new.</a:t>
            </a:r>
            <a:endParaRPr lang="en-US" sz="2000">
              <a:solidFill>
                <a:srgbClr val="33006F">
                  <a:tint val="75000"/>
                </a:srgbClr>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972662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4283C-8E9B-A2C0-36D6-355E6CFF9D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B37849-953F-5AD0-F005-595E39CB7EA9}"/>
              </a:ext>
            </a:extLst>
          </p:cNvPr>
          <p:cNvPicPr>
            <a:picLocks noChangeAspect="1"/>
          </p:cNvPicPr>
          <p:nvPr/>
        </p:nvPicPr>
        <p:blipFill>
          <a:blip r:embed="rId3"/>
          <a:stretch>
            <a:fillRect/>
          </a:stretch>
        </p:blipFill>
        <p:spPr>
          <a:xfrm>
            <a:off x="16472" y="6296493"/>
            <a:ext cx="9144000" cy="554182"/>
          </a:xfrm>
          <a:prstGeom prst="rect">
            <a:avLst/>
          </a:prstGeom>
        </p:spPr>
      </p:pic>
      <p:sp>
        <p:nvSpPr>
          <p:cNvPr id="2" name="Text Placeholder 1">
            <a:extLst>
              <a:ext uri="{FF2B5EF4-FFF2-40B4-BE49-F238E27FC236}">
                <a16:creationId xmlns:a16="http://schemas.microsoft.com/office/drawing/2014/main" id="{415EB027-5406-2BA9-B807-09B455ED8527}"/>
              </a:ext>
            </a:extLst>
          </p:cNvPr>
          <p:cNvSpPr>
            <a:spLocks noGrp="1"/>
          </p:cNvSpPr>
          <p:nvPr>
            <p:ph type="body" sz="quarter" idx="10"/>
          </p:nvPr>
        </p:nvSpPr>
        <p:spPr/>
        <p:txBody>
          <a:bodyPr>
            <a:normAutofit/>
          </a:bodyPr>
          <a:lstStyle/>
          <a:p>
            <a:r>
              <a:rPr lang="en-US" sz="3500" b="1">
                <a:solidFill>
                  <a:schemeClr val="tx1"/>
                </a:solidFill>
                <a:latin typeface="Californian FB" panose="0207040306080B030204" pitchFamily="18" charset="0"/>
              </a:rPr>
              <a:t>Leadership Strategies for Scaling</a:t>
            </a:r>
          </a:p>
        </p:txBody>
      </p:sp>
      <p:sp>
        <p:nvSpPr>
          <p:cNvPr id="10" name="Rectangle 9">
            <a:extLst>
              <a:ext uri="{FF2B5EF4-FFF2-40B4-BE49-F238E27FC236}">
                <a16:creationId xmlns:a16="http://schemas.microsoft.com/office/drawing/2014/main" id="{4155604F-F15A-2DBA-622E-7F6FF87A5D09}"/>
              </a:ext>
            </a:extLst>
          </p:cNvPr>
          <p:cNvSpPr/>
          <p:nvPr/>
        </p:nvSpPr>
        <p:spPr>
          <a:xfrm>
            <a:off x="402763" y="4630141"/>
            <a:ext cx="2399072" cy="104221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Yourself</a:t>
            </a:r>
          </a:p>
        </p:txBody>
      </p:sp>
      <p:sp>
        <p:nvSpPr>
          <p:cNvPr id="11" name="Rectangle 10">
            <a:extLst>
              <a:ext uri="{FF2B5EF4-FFF2-40B4-BE49-F238E27FC236}">
                <a16:creationId xmlns:a16="http://schemas.microsoft.com/office/drawing/2014/main" id="{418C8EB1-AB3A-933C-8FAF-A09E1F98661F}"/>
              </a:ext>
            </a:extLst>
          </p:cNvPr>
          <p:cNvSpPr/>
          <p:nvPr/>
        </p:nvSpPr>
        <p:spPr>
          <a:xfrm>
            <a:off x="2939484" y="2922659"/>
            <a:ext cx="2393796" cy="104221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 Team</a:t>
            </a:r>
          </a:p>
        </p:txBody>
      </p:sp>
      <p:sp>
        <p:nvSpPr>
          <p:cNvPr id="12" name="Rectangle 11">
            <a:extLst>
              <a:ext uri="{FF2B5EF4-FFF2-40B4-BE49-F238E27FC236}">
                <a16:creationId xmlns:a16="http://schemas.microsoft.com/office/drawing/2014/main" id="{DE39F03C-7589-9B65-3841-843ED22D3CED}"/>
              </a:ext>
            </a:extLst>
          </p:cNvPr>
          <p:cNvSpPr/>
          <p:nvPr/>
        </p:nvSpPr>
        <p:spPr>
          <a:xfrm>
            <a:off x="5510261" y="1279161"/>
            <a:ext cx="2522467" cy="104221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A Culture of Innovation</a:t>
            </a:r>
          </a:p>
        </p:txBody>
      </p:sp>
      <p:sp>
        <p:nvSpPr>
          <p:cNvPr id="31" name="TextBox 30">
            <a:extLst>
              <a:ext uri="{FF2B5EF4-FFF2-40B4-BE49-F238E27FC236}">
                <a16:creationId xmlns:a16="http://schemas.microsoft.com/office/drawing/2014/main" id="{3180FAFE-2EF9-9643-4CAC-B0EE3D17B9F9}"/>
              </a:ext>
            </a:extLst>
          </p:cNvPr>
          <p:cNvSpPr txBox="1"/>
          <p:nvPr/>
        </p:nvSpPr>
        <p:spPr>
          <a:xfrm>
            <a:off x="314275" y="5759195"/>
            <a:ext cx="4037389" cy="646331"/>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To prepare for growth, what must shift in who you are as a leader?</a:t>
            </a:r>
          </a:p>
        </p:txBody>
      </p:sp>
      <p:sp>
        <p:nvSpPr>
          <p:cNvPr id="33" name="TextBox 32">
            <a:extLst>
              <a:ext uri="{FF2B5EF4-FFF2-40B4-BE49-F238E27FC236}">
                <a16:creationId xmlns:a16="http://schemas.microsoft.com/office/drawing/2014/main" id="{07795D97-787B-5488-12DF-3CD5CE46B97D}"/>
              </a:ext>
            </a:extLst>
          </p:cNvPr>
          <p:cNvSpPr txBox="1"/>
          <p:nvPr/>
        </p:nvSpPr>
        <p:spPr>
          <a:xfrm>
            <a:off x="2870659" y="4036955"/>
            <a:ext cx="3160353"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What strategic factors should you consider when growing your team?</a:t>
            </a:r>
          </a:p>
          <a:p>
            <a:endParaRPr lang="en-US">
              <a:latin typeface="Californian FB" panose="0207040306080B030204" pitchFamily="18" charset="0"/>
            </a:endParaRPr>
          </a:p>
        </p:txBody>
      </p:sp>
      <p:sp>
        <p:nvSpPr>
          <p:cNvPr id="35" name="TextBox 34">
            <a:extLst>
              <a:ext uri="{FF2B5EF4-FFF2-40B4-BE49-F238E27FC236}">
                <a16:creationId xmlns:a16="http://schemas.microsoft.com/office/drawing/2014/main" id="{371087EF-F872-AB73-C9AF-E139C283629C}"/>
              </a:ext>
            </a:extLst>
          </p:cNvPr>
          <p:cNvSpPr txBox="1"/>
          <p:nvPr/>
        </p:nvSpPr>
        <p:spPr>
          <a:xfrm>
            <a:off x="5427041" y="2393457"/>
            <a:ext cx="3475308"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How do you foster a culture where great ideas are developed, nurtured, and bring competitive advantage?</a:t>
            </a:r>
          </a:p>
        </p:txBody>
      </p:sp>
      <p:cxnSp>
        <p:nvCxnSpPr>
          <p:cNvPr id="61" name="Curved Connector 60">
            <a:extLst>
              <a:ext uri="{FF2B5EF4-FFF2-40B4-BE49-F238E27FC236}">
                <a16:creationId xmlns:a16="http://schemas.microsoft.com/office/drawing/2014/main" id="{E90067E5-6737-1D16-1749-1C7A3E306782}"/>
              </a:ext>
            </a:extLst>
          </p:cNvPr>
          <p:cNvCxnSpPr>
            <a:stCxn id="10" idx="0"/>
            <a:endCxn id="11" idx="1"/>
          </p:cNvCxnSpPr>
          <p:nvPr/>
        </p:nvCxnSpPr>
        <p:spPr>
          <a:xfrm rot="5400000" flipH="1" flipV="1">
            <a:off x="1677705" y="3368363"/>
            <a:ext cx="1186372" cy="1337185"/>
          </a:xfrm>
          <a:prstGeom prst="curvedConnector2">
            <a:avLst/>
          </a:prstGeom>
          <a:ln>
            <a:prstDash val="dash"/>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1">
            <a:extLst>
              <a:ext uri="{FF2B5EF4-FFF2-40B4-BE49-F238E27FC236}">
                <a16:creationId xmlns:a16="http://schemas.microsoft.com/office/drawing/2014/main" id="{1EA2CC78-8C36-1FB9-C3CB-C55D85CAFD14}"/>
              </a:ext>
            </a:extLst>
          </p:cNvPr>
          <p:cNvCxnSpPr>
            <a:cxnSpLocks/>
            <a:stCxn id="11" idx="0"/>
            <a:endCxn id="12" idx="1"/>
          </p:cNvCxnSpPr>
          <p:nvPr/>
        </p:nvCxnSpPr>
        <p:spPr>
          <a:xfrm rot="5400000" flipH="1" flipV="1">
            <a:off x="4262127" y="1674526"/>
            <a:ext cx="1122388" cy="1373879"/>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Curved Connector 64">
            <a:extLst>
              <a:ext uri="{FF2B5EF4-FFF2-40B4-BE49-F238E27FC236}">
                <a16:creationId xmlns:a16="http://schemas.microsoft.com/office/drawing/2014/main" id="{7B52B960-34D4-05C1-A56E-2B9D29EF2F11}"/>
              </a:ext>
            </a:extLst>
          </p:cNvPr>
          <p:cNvCxnSpPr>
            <a:stCxn id="10" idx="0"/>
          </p:cNvCxnSpPr>
          <p:nvPr/>
        </p:nvCxnSpPr>
        <p:spPr>
          <a:xfrm rot="5400000" flipH="1" flipV="1">
            <a:off x="1957834" y="1077712"/>
            <a:ext cx="3035778" cy="4069080"/>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1D296D6-009C-2BE7-9C91-52E13C76D4F7}"/>
              </a:ext>
            </a:extLst>
          </p:cNvPr>
          <p:cNvSpPr txBox="1"/>
          <p:nvPr/>
        </p:nvSpPr>
        <p:spPr>
          <a:xfrm>
            <a:off x="259477" y="4179661"/>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9:00-10:45</a:t>
            </a:r>
            <a:endParaRPr lang="en-US"/>
          </a:p>
        </p:txBody>
      </p:sp>
      <p:sp>
        <p:nvSpPr>
          <p:cNvPr id="16" name="TextBox 15">
            <a:extLst>
              <a:ext uri="{FF2B5EF4-FFF2-40B4-BE49-F238E27FC236}">
                <a16:creationId xmlns:a16="http://schemas.microsoft.com/office/drawing/2014/main" id="{95DC8E50-F8EA-63EA-6C26-D162878FF6ED}"/>
              </a:ext>
            </a:extLst>
          </p:cNvPr>
          <p:cNvSpPr txBox="1"/>
          <p:nvPr/>
        </p:nvSpPr>
        <p:spPr>
          <a:xfrm>
            <a:off x="2832047" y="2526330"/>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   11:00-12:30 	</a:t>
            </a:r>
            <a:endParaRPr lang="en-US"/>
          </a:p>
        </p:txBody>
      </p:sp>
      <p:sp>
        <p:nvSpPr>
          <p:cNvPr id="17" name="TextBox 16">
            <a:extLst>
              <a:ext uri="{FF2B5EF4-FFF2-40B4-BE49-F238E27FC236}">
                <a16:creationId xmlns:a16="http://schemas.microsoft.com/office/drawing/2014/main" id="{2929A3CB-EDBD-11DB-D603-477A4C6FD08B}"/>
              </a:ext>
            </a:extLst>
          </p:cNvPr>
          <p:cNvSpPr txBox="1"/>
          <p:nvPr/>
        </p:nvSpPr>
        <p:spPr>
          <a:xfrm>
            <a:off x="5510261" y="908168"/>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2:00-5:00</a:t>
            </a:r>
            <a:endParaRPr lang="en-US"/>
          </a:p>
        </p:txBody>
      </p:sp>
      <p:sp>
        <p:nvSpPr>
          <p:cNvPr id="4" name="Oval 3">
            <a:extLst>
              <a:ext uri="{FF2B5EF4-FFF2-40B4-BE49-F238E27FC236}">
                <a16:creationId xmlns:a16="http://schemas.microsoft.com/office/drawing/2014/main" id="{21E93846-DCDF-966D-07C8-1E55E7DC8A8E}"/>
              </a:ext>
            </a:extLst>
          </p:cNvPr>
          <p:cNvSpPr/>
          <p:nvPr/>
        </p:nvSpPr>
        <p:spPr>
          <a:xfrm>
            <a:off x="5273833" y="801871"/>
            <a:ext cx="2931626" cy="2067215"/>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50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44" y="409598"/>
            <a:ext cx="8001000" cy="588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E55D1FAF-B2AA-FC16-98D3-AC0DAD361F18}"/>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952918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1602" y="362446"/>
            <a:ext cx="8260796" cy="6133108"/>
          </a:xfrm>
          <a:prstGeom prst="rect">
            <a:avLst/>
          </a:prstGeom>
        </p:spPr>
      </p:pic>
      <p:pic>
        <p:nvPicPr>
          <p:cNvPr id="3" name="Picture 2">
            <a:extLst>
              <a:ext uri="{FF2B5EF4-FFF2-40B4-BE49-F238E27FC236}">
                <a16:creationId xmlns:a16="http://schemas.microsoft.com/office/drawing/2014/main" id="{66D80AB4-2EE9-2617-F9AE-FBB7F4DBB6F6}"/>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11467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6038" y="2393110"/>
            <a:ext cx="7975531" cy="2862322"/>
          </a:xfrm>
          <a:prstGeom prst="rect">
            <a:avLst/>
          </a:prstGeom>
        </p:spPr>
        <p:txBody>
          <a:bodyPr wrap="square">
            <a:spAutoFit/>
          </a:bodyPr>
          <a:lstStyle/>
          <a:p>
            <a:r>
              <a:rPr lang="en-US" sz="2000">
                <a:latin typeface="Californian FB" panose="0207040306080B030204" pitchFamily="18" charset="0"/>
              </a:rPr>
              <a:t>What was the secret to your success?</a:t>
            </a:r>
          </a:p>
          <a:p>
            <a:endParaRPr lang="en-US" sz="2000">
              <a:latin typeface="Californian FB" panose="0207040306080B030204" pitchFamily="18" charset="0"/>
            </a:endParaRPr>
          </a:p>
          <a:p>
            <a:r>
              <a:rPr lang="en-US" sz="2000">
                <a:latin typeface="Californian FB" panose="0207040306080B030204" pitchFamily="18" charset="0"/>
              </a:rPr>
              <a:t>What led to your downfall?</a:t>
            </a:r>
          </a:p>
          <a:p>
            <a:endParaRPr lang="en-US" sz="2000">
              <a:latin typeface="Californian FB" panose="0207040306080B030204" pitchFamily="18" charset="0"/>
            </a:endParaRPr>
          </a:p>
          <a:p>
            <a:r>
              <a:rPr lang="en-US" sz="2000">
                <a:latin typeface="Californian FB" panose="0207040306080B030204" pitchFamily="18" charset="0"/>
              </a:rPr>
              <a:t>What did this exercise reveal about </a:t>
            </a:r>
          </a:p>
          <a:p>
            <a:r>
              <a:rPr lang="en-US" sz="2000">
                <a:latin typeface="Californian FB" panose="0207040306080B030204" pitchFamily="18" charset="0"/>
              </a:rPr>
              <a:t>the way you approach a culture of </a:t>
            </a:r>
          </a:p>
          <a:p>
            <a:r>
              <a:rPr lang="en-US" sz="2000">
                <a:latin typeface="Californian FB" panose="0207040306080B030204" pitchFamily="18" charset="0"/>
              </a:rPr>
              <a:t>innovation?</a:t>
            </a:r>
          </a:p>
          <a:p>
            <a:endParaRPr lang="en-US" sz="2000">
              <a:latin typeface="Californian FB" panose="0207040306080B030204" pitchFamily="18" charset="0"/>
            </a:endParaRPr>
          </a:p>
          <a:p>
            <a:pPr marL="285750" indent="-285750">
              <a:buFont typeface="Wingdings" panose="05000000000000000000" pitchFamily="2" charset="2"/>
              <a:buChar char="§"/>
            </a:pPr>
            <a:endParaRPr lang="en-US" sz="2000" b="1">
              <a:solidFill>
                <a:srgbClr val="666666"/>
              </a:solidFill>
              <a:latin typeface="Californian FB" panose="0207040306080B030204" pitchFamily="18" charset="0"/>
            </a:endParaRPr>
          </a:p>
        </p:txBody>
      </p:sp>
      <p:pic>
        <p:nvPicPr>
          <p:cNvPr id="7" name="Picture 2" descr="http://www.victorypug.com/wp-content/uploads/2011/01/homemade-marshmallow.jpg">
            <a:hlinkClick r:id="rId3" action="ppaction://hlinkfile"/>
          </p:cNvPr>
          <p:cNvPicPr>
            <a:picLocks noChangeAspect="1" noChangeArrowheads="1"/>
          </p:cNvPicPr>
          <p:nvPr/>
        </p:nvPicPr>
        <p:blipFill>
          <a:blip r:embed="rId4" cstate="print"/>
          <a:srcRect/>
          <a:stretch>
            <a:fillRect/>
          </a:stretch>
        </p:blipFill>
        <p:spPr bwMode="auto">
          <a:xfrm>
            <a:off x="4572000" y="2202579"/>
            <a:ext cx="4114739" cy="2736303"/>
          </a:xfrm>
          <a:prstGeom prst="rect">
            <a:avLst/>
          </a:prstGeom>
          <a:noFill/>
        </p:spPr>
      </p:pic>
      <p:pic>
        <p:nvPicPr>
          <p:cNvPr id="3074" name="Picture 2" descr="Let's discuss speech bubble Let's discuss speech bubble on white background, vector illustration lets discuss stock illustrations">
            <a:extLst>
              <a:ext uri="{FF2B5EF4-FFF2-40B4-BE49-F238E27FC236}">
                <a16:creationId xmlns:a16="http://schemas.microsoft.com/office/drawing/2014/main" id="{50C16127-F812-4060-FB90-8D665B959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81" y="341040"/>
            <a:ext cx="3090014" cy="20903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927B02-EA3D-08C6-5E7E-64E780F22275}"/>
              </a:ext>
            </a:extLst>
          </p:cNvPr>
          <p:cNvPicPr>
            <a:picLocks noChangeAspect="1"/>
          </p:cNvPicPr>
          <p:nvPr/>
        </p:nvPicPr>
        <p:blipFill>
          <a:blip r:embed="rId6"/>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2401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7410" name="Picture 2" descr="Bill Drayton quote: What is the most powerful lever you can imagine? A...">
            <a:extLst>
              <a:ext uri="{FF2B5EF4-FFF2-40B4-BE49-F238E27FC236}">
                <a16:creationId xmlns:a16="http://schemas.microsoft.com/office/drawing/2014/main" id="{922BAB99-6F34-5B3A-3CF6-AA4E545F5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98" y="1063325"/>
            <a:ext cx="8503747" cy="400176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782BBFD3-BEC2-7F66-8592-A300AB23A629}"/>
              </a:ext>
            </a:extLst>
          </p:cNvPr>
          <p:cNvCxnSpPr/>
          <p:nvPr/>
        </p:nvCxnSpPr>
        <p:spPr>
          <a:xfrm>
            <a:off x="5478087" y="2921024"/>
            <a:ext cx="28885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8B05BA-A4BD-ED34-A3AE-E21F10244E18}"/>
              </a:ext>
            </a:extLst>
          </p:cNvPr>
          <p:cNvCxnSpPr>
            <a:cxnSpLocks/>
          </p:cNvCxnSpPr>
          <p:nvPr/>
        </p:nvCxnSpPr>
        <p:spPr>
          <a:xfrm>
            <a:off x="3951316" y="3297867"/>
            <a:ext cx="41868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9168482-3229-6CAD-676F-CAB8E5BFDF89}"/>
              </a:ext>
            </a:extLst>
          </p:cNvPr>
          <p:cNvCxnSpPr>
            <a:cxnSpLocks/>
          </p:cNvCxnSpPr>
          <p:nvPr/>
        </p:nvCxnSpPr>
        <p:spPr>
          <a:xfrm>
            <a:off x="3951316" y="3658085"/>
            <a:ext cx="41868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058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l="15000" t="11556" r="34390" b="67111"/>
          <a:stretch>
            <a:fillRect/>
          </a:stretch>
        </p:blipFill>
        <p:spPr bwMode="auto">
          <a:xfrm>
            <a:off x="0" y="5105400"/>
            <a:ext cx="6941713" cy="1828800"/>
          </a:xfrm>
          <a:prstGeom prst="rect">
            <a:avLst/>
          </a:prstGeom>
          <a:noFill/>
          <a:ln w="9525">
            <a:noFill/>
            <a:miter lim="800000"/>
            <a:headEnd/>
            <a:tailEnd/>
          </a:ln>
        </p:spPr>
      </p:pic>
      <p:pic>
        <p:nvPicPr>
          <p:cNvPr id="5" name="Picture 2">
            <a:hlinkClick r:id="rId4" action="ppaction://hlinkfile"/>
          </p:cNvPr>
          <p:cNvPicPr>
            <a:picLocks noChangeAspect="1" noChangeArrowheads="1"/>
          </p:cNvPicPr>
          <p:nvPr/>
        </p:nvPicPr>
        <p:blipFill>
          <a:blip r:embed="rId3" cstate="print"/>
          <a:srcRect l="65000" t="11556" r="16111" b="27111"/>
          <a:stretch>
            <a:fillRect/>
          </a:stretch>
        </p:blipFill>
        <p:spPr bwMode="auto">
          <a:xfrm>
            <a:off x="6705600" y="76200"/>
            <a:ext cx="2590800" cy="5257800"/>
          </a:xfrm>
          <a:prstGeom prst="rect">
            <a:avLst/>
          </a:prstGeom>
          <a:noFill/>
          <a:ln w="9525">
            <a:noFill/>
            <a:miter lim="800000"/>
            <a:headEnd/>
            <a:tailEnd/>
          </a:ln>
        </p:spPr>
      </p:pic>
      <p:sp>
        <p:nvSpPr>
          <p:cNvPr id="6" name="Content Placeholder 2"/>
          <p:cNvSpPr txBox="1">
            <a:spLocks/>
          </p:cNvSpPr>
          <p:nvPr/>
        </p:nvSpPr>
        <p:spPr>
          <a:xfrm>
            <a:off x="304800" y="1600200"/>
            <a:ext cx="6019800" cy="3200400"/>
          </a:xfrm>
          <a:prstGeom prst="rect">
            <a:avLst/>
          </a:prstGeom>
        </p:spPr>
        <p:txBody>
          <a:bodyPr>
            <a:normAutofit fontScale="92500" lnSpcReduction="10000"/>
          </a:bodyPr>
          <a:lstStyle/>
          <a:p>
            <a:pPr marL="342900" indent="-342900" defTabSz="914400">
              <a:spcBef>
                <a:spcPct val="20000"/>
              </a:spcBef>
              <a:buFont typeface="Arial" pitchFamily="34" charset="0"/>
              <a:buChar char="•"/>
              <a:defRPr/>
            </a:pPr>
            <a:r>
              <a:rPr lang="en-US" sz="3200">
                <a:solidFill>
                  <a:schemeClr val="tx2"/>
                </a:solidFill>
                <a:latin typeface="Californian FB" panose="0207040306080B030204" pitchFamily="18" charset="0"/>
                <a:cs typeface="Arial" charset="0"/>
              </a:rPr>
              <a:t>Founded in 1991</a:t>
            </a:r>
          </a:p>
          <a:p>
            <a:pPr marL="342900" indent="-342900" defTabSz="914400">
              <a:spcBef>
                <a:spcPct val="20000"/>
              </a:spcBef>
              <a:buFont typeface="Arial" pitchFamily="34" charset="0"/>
              <a:buChar char="•"/>
              <a:defRPr/>
            </a:pPr>
            <a:r>
              <a:rPr lang="en-US" sz="3200">
                <a:solidFill>
                  <a:schemeClr val="tx2"/>
                </a:solidFill>
                <a:latin typeface="Californian FB" panose="0207040306080B030204" pitchFamily="18" charset="0"/>
                <a:cs typeface="Arial" charset="0"/>
              </a:rPr>
              <a:t>Award-winning global design firm</a:t>
            </a:r>
          </a:p>
          <a:p>
            <a:pPr marL="742950" lvl="1" indent="-285750" defTabSz="914400">
              <a:spcBef>
                <a:spcPct val="20000"/>
              </a:spcBef>
              <a:buFont typeface="Arial" pitchFamily="34" charset="0"/>
              <a:buChar char="–"/>
              <a:defRPr/>
            </a:pPr>
            <a:r>
              <a:rPr lang="en-US" sz="2800">
                <a:solidFill>
                  <a:schemeClr val="tx2"/>
                </a:solidFill>
                <a:latin typeface="Californian FB" panose="0207040306080B030204" pitchFamily="18" charset="0"/>
                <a:cs typeface="Arial" charset="0"/>
              </a:rPr>
              <a:t>#10 on</a:t>
            </a:r>
            <a:r>
              <a:rPr lang="en-US" sz="2800" i="1">
                <a:solidFill>
                  <a:schemeClr val="tx2"/>
                </a:solidFill>
                <a:latin typeface="Californian FB" panose="0207040306080B030204" pitchFamily="18" charset="0"/>
                <a:cs typeface="Arial" charset="0"/>
              </a:rPr>
              <a:t> Top 25 Most Innovative Companies (Fast Company)</a:t>
            </a:r>
          </a:p>
          <a:p>
            <a:pPr marL="742950" lvl="1" indent="-285750" defTabSz="914400">
              <a:spcBef>
                <a:spcPct val="20000"/>
              </a:spcBef>
              <a:buFont typeface="Arial" pitchFamily="34" charset="0"/>
              <a:buChar char="–"/>
              <a:defRPr/>
            </a:pPr>
            <a:r>
              <a:rPr lang="en-US" sz="2800">
                <a:solidFill>
                  <a:schemeClr val="tx2"/>
                </a:solidFill>
                <a:latin typeface="Californian FB" panose="0207040306080B030204" pitchFamily="18" charset="0"/>
                <a:cs typeface="Arial" charset="0"/>
              </a:rPr>
              <a:t>One of the most innovative companies in the world by Boston Consulting Group (</a:t>
            </a:r>
            <a:r>
              <a:rPr lang="en-US" sz="2800" i="1" err="1">
                <a:solidFill>
                  <a:schemeClr val="tx2"/>
                </a:solidFill>
                <a:latin typeface="Californian FB" panose="0207040306080B030204" pitchFamily="18" charset="0"/>
                <a:cs typeface="Arial" charset="0"/>
              </a:rPr>
              <a:t>BusinessWeek</a:t>
            </a:r>
            <a:r>
              <a:rPr lang="en-US" sz="2800" i="1">
                <a:solidFill>
                  <a:schemeClr val="tx2"/>
                </a:solidFill>
                <a:latin typeface="Californian FB" panose="0207040306080B030204" pitchFamily="18" charset="0"/>
                <a:cs typeface="Arial" charset="0"/>
              </a:rPr>
              <a:t>)</a:t>
            </a:r>
          </a:p>
        </p:txBody>
      </p:sp>
      <p:pic>
        <p:nvPicPr>
          <p:cNvPr id="8" name="Picture 2"/>
          <p:cNvPicPr>
            <a:picLocks noChangeAspect="1" noChangeArrowheads="1"/>
          </p:cNvPicPr>
          <p:nvPr/>
        </p:nvPicPr>
        <p:blipFill>
          <a:blip r:embed="rId5" cstate="print"/>
          <a:srcRect l="14444" t="51556" r="67778" b="28000"/>
          <a:stretch>
            <a:fillRect/>
          </a:stretch>
        </p:blipFill>
        <p:spPr bwMode="auto">
          <a:xfrm>
            <a:off x="6705600" y="5105400"/>
            <a:ext cx="2438400" cy="1752600"/>
          </a:xfrm>
          <a:prstGeom prst="rect">
            <a:avLst/>
          </a:prstGeom>
          <a:noFill/>
          <a:ln w="9525">
            <a:noFill/>
            <a:miter lim="800000"/>
            <a:headEnd/>
            <a:tailEnd/>
          </a:ln>
        </p:spPr>
      </p:pic>
      <p:sp>
        <p:nvSpPr>
          <p:cNvPr id="9" name="Title 1"/>
          <p:cNvSpPr txBox="1">
            <a:spLocks/>
          </p:cNvSpPr>
          <p:nvPr/>
        </p:nvSpPr>
        <p:spPr>
          <a:xfrm>
            <a:off x="228600" y="609600"/>
            <a:ext cx="6248400" cy="1143000"/>
          </a:xfrm>
          <a:prstGeom prst="rect">
            <a:avLst/>
          </a:prstGeom>
        </p:spPr>
        <p:txBody>
          <a:bodyPr/>
          <a:lstStyle/>
          <a:p>
            <a:pPr algn="ctr" defTabSz="914400">
              <a:spcBef>
                <a:spcPct val="0"/>
              </a:spcBef>
              <a:defRPr/>
            </a:pPr>
            <a:r>
              <a:rPr lang="en-US" sz="4400" b="1">
                <a:solidFill>
                  <a:schemeClr val="tx2"/>
                </a:solidFill>
                <a:latin typeface="Californian FB" panose="0207040306080B030204" pitchFamily="18" charset="0"/>
                <a:cs typeface="Arial" charset="0"/>
              </a:rPr>
              <a:t>IDEO Product Design </a:t>
            </a:r>
          </a:p>
        </p:txBody>
      </p:sp>
      <p:sp>
        <p:nvSpPr>
          <p:cNvPr id="7" name="Rectangle 6"/>
          <p:cNvSpPr/>
          <p:nvPr/>
        </p:nvSpPr>
        <p:spPr>
          <a:xfrm>
            <a:off x="152400" y="533400"/>
            <a:ext cx="6477000" cy="434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chemeClr val="tx2"/>
              </a:solidFill>
            </a:endParaRPr>
          </a:p>
        </p:txBody>
      </p:sp>
    </p:spTree>
    <p:extLst>
      <p:ext uri="{BB962C8B-B14F-4D97-AF65-F5344CB8AC3E}">
        <p14:creationId xmlns:p14="http://schemas.microsoft.com/office/powerpoint/2010/main" val="42137945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81000" y="1295400"/>
            <a:ext cx="4171950" cy="5145405"/>
          </a:xfrm>
          <a:prstGeom prst="rect">
            <a:avLst/>
          </a:prstGeom>
          <a:noFill/>
          <a:ln w="9525">
            <a:noFill/>
            <a:miter lim="800000"/>
            <a:headEnd/>
            <a:tailEnd/>
          </a:ln>
        </p:spPr>
      </p:pic>
      <p:pic>
        <p:nvPicPr>
          <p:cNvPr id="1027" name="Picture 3">
            <a:hlinkClick r:id="rId5" action="ppaction://hlinkfile"/>
          </p:cNvPr>
          <p:cNvPicPr>
            <a:picLocks noChangeAspect="1" noChangeArrowheads="1"/>
          </p:cNvPicPr>
          <p:nvPr/>
        </p:nvPicPr>
        <p:blipFill>
          <a:blip r:embed="rId6" cstate="print"/>
          <a:srcRect/>
          <a:stretch>
            <a:fillRect/>
          </a:stretch>
        </p:blipFill>
        <p:spPr bwMode="auto">
          <a:xfrm>
            <a:off x="4800600" y="1295400"/>
            <a:ext cx="4086400" cy="962025"/>
          </a:xfrm>
          <a:prstGeom prst="rect">
            <a:avLst/>
          </a:prstGeom>
          <a:noFill/>
          <a:ln w="9525">
            <a:noFill/>
            <a:miter lim="800000"/>
            <a:headEnd/>
            <a:tailEnd/>
          </a:ln>
        </p:spPr>
      </p:pic>
      <p:sp>
        <p:nvSpPr>
          <p:cNvPr id="5" name="TextBox 4"/>
          <p:cNvSpPr txBox="1"/>
          <p:nvPr/>
        </p:nvSpPr>
        <p:spPr>
          <a:xfrm>
            <a:off x="4800600" y="3316014"/>
            <a:ext cx="4038600" cy="1477328"/>
          </a:xfrm>
          <a:prstGeom prst="rect">
            <a:avLst/>
          </a:prstGeom>
          <a:noFill/>
        </p:spPr>
        <p:txBody>
          <a:bodyPr wrap="square" rtlCol="0">
            <a:spAutoFit/>
          </a:bodyPr>
          <a:lstStyle/>
          <a:p>
            <a:pPr fontAlgn="base">
              <a:spcBef>
                <a:spcPct val="0"/>
              </a:spcBef>
              <a:spcAft>
                <a:spcPct val="0"/>
              </a:spcAft>
            </a:pPr>
            <a:r>
              <a:rPr lang="en-US">
                <a:solidFill>
                  <a:schemeClr val="tx2"/>
                </a:solidFill>
                <a:latin typeface="Californian FB" panose="0207040306080B030204" pitchFamily="18" charset="0"/>
                <a:cs typeface="Arial" charset="0"/>
              </a:rPr>
              <a:t>As you watch the video clip, think about:</a:t>
            </a:r>
          </a:p>
          <a:p>
            <a:pPr fontAlgn="base">
              <a:spcBef>
                <a:spcPct val="0"/>
              </a:spcBef>
              <a:spcAft>
                <a:spcPct val="0"/>
              </a:spcAft>
            </a:pPr>
            <a:endParaRPr lang="en-US">
              <a:solidFill>
                <a:srgbClr val="D2B887">
                  <a:lumMod val="75000"/>
                </a:srgbClr>
              </a:solidFill>
              <a:latin typeface="Californian FB" panose="0207040306080B030204" pitchFamily="18" charset="0"/>
              <a:cs typeface="Arial" charset="0"/>
            </a:endParaRPr>
          </a:p>
          <a:p>
            <a:pPr algn="ctr" fontAlgn="base">
              <a:spcBef>
                <a:spcPct val="0"/>
              </a:spcBef>
              <a:spcAft>
                <a:spcPct val="0"/>
              </a:spcAft>
            </a:pPr>
            <a:r>
              <a:rPr lang="en-US" b="1">
                <a:solidFill>
                  <a:srgbClr val="D2B887">
                    <a:lumMod val="75000"/>
                  </a:srgbClr>
                </a:solidFill>
                <a:latin typeface="Californian FB" panose="0207040306080B030204" pitchFamily="18" charset="0"/>
                <a:cs typeface="Arial" charset="0"/>
              </a:rPr>
              <a:t>What are some of the critical practices that enable IDEO’s innovation culture?</a:t>
            </a:r>
          </a:p>
          <a:p>
            <a:pPr algn="ctr" fontAlgn="base">
              <a:spcBef>
                <a:spcPct val="0"/>
              </a:spcBef>
              <a:spcAft>
                <a:spcPct val="0"/>
              </a:spcAft>
            </a:pPr>
            <a:endParaRPr lang="en-US" b="1">
              <a:solidFill>
                <a:srgbClr val="D2B887">
                  <a:lumMod val="75000"/>
                </a:srgbClr>
              </a:solidFill>
              <a:latin typeface="Californian FB" panose="0207040306080B030204" pitchFamily="18" charset="0"/>
              <a:cs typeface="Arial" charset="0"/>
            </a:endParaRPr>
          </a:p>
        </p:txBody>
      </p:sp>
      <p:sp>
        <p:nvSpPr>
          <p:cNvPr id="7" name="Text Placeholder 1"/>
          <p:cNvSpPr txBox="1">
            <a:spLocks/>
          </p:cNvSpPr>
          <p:nvPr/>
        </p:nvSpPr>
        <p:spPr>
          <a:xfrm>
            <a:off x="671757" y="371510"/>
            <a:ext cx="8184662" cy="991998"/>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500" b="1">
                <a:latin typeface="Californian FB" panose="0207040306080B030204" pitchFamily="18" charset="0"/>
              </a:rPr>
              <a:t>Innovation Culture at IDEO in Action</a:t>
            </a:r>
          </a:p>
        </p:txBody>
      </p:sp>
    </p:spTree>
    <p:extLst>
      <p:ext uri="{BB962C8B-B14F-4D97-AF65-F5344CB8AC3E}">
        <p14:creationId xmlns:p14="http://schemas.microsoft.com/office/powerpoint/2010/main" val="166983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5098" y="371509"/>
            <a:ext cx="8898902" cy="1089645"/>
          </a:xfrm>
          <a:solidFill>
            <a:schemeClr val="bg2"/>
          </a:solidFill>
        </p:spPr>
        <p:txBody>
          <a:bodyPr>
            <a:normAutofit/>
          </a:bodyPr>
          <a:lstStyle/>
          <a:p>
            <a:pPr algn="ctr"/>
            <a:r>
              <a:rPr lang="en-US" sz="3500" b="1">
                <a:solidFill>
                  <a:schemeClr val="tx1"/>
                </a:solidFill>
                <a:latin typeface="Californian FB" panose="0207040306080B030204" pitchFamily="18" charset="0"/>
              </a:rPr>
              <a:t>Building a Culture of Innovation</a:t>
            </a:r>
          </a:p>
        </p:txBody>
      </p:sp>
      <p:sp>
        <p:nvSpPr>
          <p:cNvPr id="3" name="Content Placeholder 4">
            <a:extLst>
              <a:ext uri="{FF2B5EF4-FFF2-40B4-BE49-F238E27FC236}">
                <a16:creationId xmlns:a16="http://schemas.microsoft.com/office/drawing/2014/main" id="{6ED16C44-4A0E-23AD-52ED-C8E306A883ED}"/>
              </a:ext>
            </a:extLst>
          </p:cNvPr>
          <p:cNvSpPr txBox="1">
            <a:spLocks/>
          </p:cNvSpPr>
          <p:nvPr/>
        </p:nvSpPr>
        <p:spPr>
          <a:xfrm>
            <a:off x="0" y="3835651"/>
            <a:ext cx="8898902" cy="2378281"/>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just">
              <a:buClr>
                <a:srgbClr val="33006F"/>
              </a:buClr>
              <a:buFont typeface="Wingdings" panose="05000000000000000000" pitchFamily="2" charset="2"/>
              <a:buChar char="§"/>
              <a:defRPr/>
            </a:pPr>
            <a:r>
              <a:rPr lang="en-US" sz="2000">
                <a:solidFill>
                  <a:srgbClr val="33006F"/>
                </a:solidFill>
                <a:latin typeface="Californian FB" pitchFamily="18" charset="0"/>
                <a:cs typeface="Arial" pitchFamily="34" charset="0"/>
              </a:rPr>
              <a:t>Step</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#1: Empower diverse teams to generate new ideas in response to key problems.</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#2: Make it psychologically safe for new ideas to be shared, experimented with, and refined.</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#3: Operate </a:t>
            </a:r>
            <a:r>
              <a:rPr lang="en-US" sz="2000">
                <a:solidFill>
                  <a:srgbClr val="33006F"/>
                </a:solidFill>
                <a:latin typeface="Californian FB" pitchFamily="18" charset="0"/>
                <a:cs typeface="Arial" pitchFamily="34" charset="0"/>
              </a:rPr>
              <a:t>in “inquiry” and say “yes and…” to discover the value of new ideas.</a:t>
            </a:r>
            <a:endPar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9" name="Picture 2" descr="7 Top Tips on How to Be an Ideas Person - Jenny Garrett Global">
            <a:extLst>
              <a:ext uri="{FF2B5EF4-FFF2-40B4-BE49-F238E27FC236}">
                <a16:creationId xmlns:a16="http://schemas.microsoft.com/office/drawing/2014/main" id="{AA622FF3-78D4-FBB5-E3A0-70ADF4AEC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539" y="1129259"/>
            <a:ext cx="6334922" cy="2620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74BD314-B84B-CB1E-552B-A587BC3248D6}"/>
              </a:ext>
            </a:extLst>
          </p:cNvPr>
          <p:cNvSpPr/>
          <p:nvPr/>
        </p:nvSpPr>
        <p:spPr>
          <a:xfrm>
            <a:off x="343025" y="3821203"/>
            <a:ext cx="8623203" cy="72711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37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885" y="288382"/>
            <a:ext cx="8662666" cy="991998"/>
          </a:xfrm>
        </p:spPr>
        <p:txBody>
          <a:bodyPr>
            <a:normAutofit/>
          </a:bodyPr>
          <a:lstStyle/>
          <a:p>
            <a:r>
              <a:rPr lang="en-US" sz="3500" b="1">
                <a:solidFill>
                  <a:schemeClr val="tx1"/>
                </a:solidFill>
                <a:latin typeface="Californian FB" panose="0207040306080B030204" pitchFamily="18" charset="0"/>
              </a:rPr>
              <a:t>A Fitting Metaphor: New Wine, New Skins</a:t>
            </a: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1026" name="Picture 2" descr="New Wine in Old Skins - Come And Reason Ministries">
            <a:extLst>
              <a:ext uri="{FF2B5EF4-FFF2-40B4-BE49-F238E27FC236}">
                <a16:creationId xmlns:a16="http://schemas.microsoft.com/office/drawing/2014/main" id="{416DA090-339B-ECB1-6F6C-129F1CFB8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84" y="990599"/>
            <a:ext cx="7755775" cy="517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953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4E956-95A6-9018-13CE-797E62966D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D15BFC-2989-7591-38E0-2D3202C76D76}"/>
              </a:ext>
            </a:extLst>
          </p:cNvPr>
          <p:cNvSpPr>
            <a:spLocks noGrp="1"/>
          </p:cNvSpPr>
          <p:nvPr>
            <p:ph type="body" sz="quarter" idx="10"/>
          </p:nvPr>
        </p:nvSpPr>
        <p:spPr>
          <a:xfrm>
            <a:off x="304800" y="371510"/>
            <a:ext cx="8551619" cy="991998"/>
          </a:xfrm>
        </p:spPr>
        <p:txBody>
          <a:bodyPr>
            <a:normAutofit/>
          </a:bodyPr>
          <a:lstStyle/>
          <a:p>
            <a:pPr algn="ctr"/>
            <a:r>
              <a:rPr lang="en-US" sz="3500" b="1">
                <a:solidFill>
                  <a:schemeClr val="tx1"/>
                </a:solidFill>
                <a:latin typeface="Californian FB" panose="0207040306080B030204" pitchFamily="18" charset="0"/>
              </a:rPr>
              <a:t>Where Do New Ideas Come From?</a:t>
            </a:r>
          </a:p>
        </p:txBody>
      </p:sp>
      <p:sp>
        <p:nvSpPr>
          <p:cNvPr id="5" name="Content Placeholder 2">
            <a:extLst>
              <a:ext uri="{FF2B5EF4-FFF2-40B4-BE49-F238E27FC236}">
                <a16:creationId xmlns:a16="http://schemas.microsoft.com/office/drawing/2014/main" id="{8C7DFB71-A5A6-831D-D1E2-33C2645C59AE}"/>
              </a:ext>
            </a:extLst>
          </p:cNvPr>
          <p:cNvSpPr txBox="1">
            <a:spLocks/>
          </p:cNvSpPr>
          <p:nvPr/>
        </p:nvSpPr>
        <p:spPr>
          <a:xfrm>
            <a:off x="207818" y="1135742"/>
            <a:ext cx="8551619" cy="990600"/>
          </a:xfrm>
          <a:prstGeom prst="rect">
            <a:avLst/>
          </a:prstGeom>
          <a:solidFill>
            <a:schemeClr val="bg2"/>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The ability to see relationships or links between things usually not linked – e.g., new uses for old ideas, new combinations of existing ideas</a:t>
            </a: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6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6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p:txBody>
      </p:sp>
      <p:sp>
        <p:nvSpPr>
          <p:cNvPr id="13" name="Content Placeholder 4">
            <a:extLst>
              <a:ext uri="{FF2B5EF4-FFF2-40B4-BE49-F238E27FC236}">
                <a16:creationId xmlns:a16="http://schemas.microsoft.com/office/drawing/2014/main" id="{68A50F22-7B53-8B68-B1DE-CCEB4349FA3A}"/>
              </a:ext>
            </a:extLst>
          </p:cNvPr>
          <p:cNvSpPr txBox="1">
            <a:spLocks/>
          </p:cNvSpPr>
          <p:nvPr/>
        </p:nvSpPr>
        <p:spPr>
          <a:xfrm>
            <a:off x="432261" y="2698515"/>
            <a:ext cx="8399219" cy="3571844"/>
          </a:xfrm>
          <a:prstGeom prst="rect">
            <a:avLst/>
          </a:prstGeom>
          <a:solidFill>
            <a:schemeClr val="bg2"/>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r>
              <a:rPr kumimoji="0" lang="en-US" sz="28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In 1 minute, list as many different uses for a paper clip as you can. </a:t>
            </a: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280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280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280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r>
              <a:rPr kumimoji="0" lang="en-US" sz="28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Now exchange your list with the person next to you and highlight ideas that are “uncommon.” </a:t>
            </a:r>
            <a:r>
              <a:rPr kumimoji="0" lang="en-US" sz="2800" b="0" i="0" u="sng" strike="noStrike" kern="1200" cap="none" spc="0" normalizeH="0" baseline="0" noProof="0">
                <a:ln>
                  <a:noFill/>
                </a:ln>
                <a:solidFill>
                  <a:srgbClr val="33006F"/>
                </a:solidFill>
                <a:effectLst/>
                <a:uLnTx/>
                <a:uFillTx/>
                <a:latin typeface="Californian FB" pitchFamily="18" charset="0"/>
                <a:ea typeface="+mn-ea"/>
                <a:cs typeface="Arial" pitchFamily="34" charset="0"/>
              </a:rPr>
              <a:t>What led you to generate those ideas?</a:t>
            </a:r>
            <a:endParaRPr kumimoji="0" lang="en-US" sz="1600" b="0" i="0" u="sng" strike="noStrike" kern="1200" cap="none" spc="0" normalizeH="0" baseline="0" noProof="0">
              <a:ln>
                <a:noFill/>
              </a:ln>
              <a:solidFill>
                <a:srgbClr val="33006F"/>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a:ln>
                <a:noFill/>
              </a:ln>
              <a:solidFill>
                <a:srgbClr val="33006F"/>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a:ln>
                <a:noFill/>
              </a:ln>
              <a:solidFill>
                <a:srgbClr val="33006F"/>
              </a:solidFill>
              <a:effectLst/>
              <a:uLnTx/>
              <a:uFillTx/>
              <a:latin typeface="Arial" pitchFamily="34" charset="0"/>
              <a:ea typeface="+mn-ea"/>
              <a:cs typeface="Arial" pitchFamily="34" charset="0"/>
            </a:endParaRPr>
          </a:p>
          <a:p>
            <a:pPr marL="0" marR="0" lvl="1"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700" b="0" i="0" u="none" strike="noStrike" kern="1200" cap="none" spc="0" normalizeH="0" baseline="0" noProof="0">
              <a:ln>
                <a:noFill/>
              </a:ln>
              <a:solidFill>
                <a:srgbClr val="33006F"/>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a:ln>
                <a:noFill/>
              </a:ln>
              <a:solidFill>
                <a:srgbClr val="33006F">
                  <a:tint val="75000"/>
                </a:srgbClr>
              </a:solidFill>
              <a:effectLst/>
              <a:uLnTx/>
              <a:uFillTx/>
              <a:latin typeface="Arial" pitchFamily="34" charset="0"/>
              <a:ea typeface="+mn-ea"/>
              <a:cs typeface="Arial" pitchFamily="34" charset="0"/>
            </a:endParaRPr>
          </a:p>
        </p:txBody>
      </p:sp>
      <p:pic>
        <p:nvPicPr>
          <p:cNvPr id="14" name="Picture 13">
            <a:extLst>
              <a:ext uri="{FF2B5EF4-FFF2-40B4-BE49-F238E27FC236}">
                <a16:creationId xmlns:a16="http://schemas.microsoft.com/office/drawing/2014/main" id="{D35CDF11-25EE-D50B-896E-810E76932018}"/>
              </a:ext>
            </a:extLst>
          </p:cNvPr>
          <p:cNvPicPr>
            <a:picLocks noChangeAspect="1"/>
          </p:cNvPicPr>
          <p:nvPr/>
        </p:nvPicPr>
        <p:blipFill rotWithShape="1">
          <a:blip r:embed="rId3"/>
          <a:srcRect t="14173" b="18213"/>
          <a:stretch/>
        </p:blipFill>
        <p:spPr>
          <a:xfrm>
            <a:off x="3399633" y="3205327"/>
            <a:ext cx="1979428" cy="1338350"/>
          </a:xfrm>
          <a:prstGeom prst="rect">
            <a:avLst/>
          </a:prstGeom>
        </p:spPr>
      </p:pic>
      <p:pic>
        <p:nvPicPr>
          <p:cNvPr id="3" name="Picture 2">
            <a:extLst>
              <a:ext uri="{FF2B5EF4-FFF2-40B4-BE49-F238E27FC236}">
                <a16:creationId xmlns:a16="http://schemas.microsoft.com/office/drawing/2014/main" id="{77284E72-DDEE-4E94-0ECD-1C62F05AC988}"/>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4783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44A-AD7C-838E-6E88-080BC638B478}"/>
            </a:ext>
          </a:extLst>
        </p:cNvPr>
        <p:cNvGrpSpPr/>
        <p:nvPr/>
      </p:nvGrpSpPr>
      <p:grpSpPr>
        <a:xfrm>
          <a:off x="0" y="0"/>
          <a:ext cx="0" cy="0"/>
          <a:chOff x="0" y="0"/>
          <a:chExt cx="0" cy="0"/>
        </a:xfrm>
      </p:grpSpPr>
      <p:graphicFrame>
        <p:nvGraphicFramePr>
          <p:cNvPr id="75" name="Table 74">
            <a:extLst>
              <a:ext uri="{FF2B5EF4-FFF2-40B4-BE49-F238E27FC236}">
                <a16:creationId xmlns:a16="http://schemas.microsoft.com/office/drawing/2014/main" id="{5AD6808C-061F-D247-FE82-D82CB3BA68BE}"/>
              </a:ext>
            </a:extLst>
          </p:cNvPr>
          <p:cNvGraphicFramePr>
            <a:graphicFrameLocks noGrp="1"/>
          </p:cNvGraphicFramePr>
          <p:nvPr>
            <p:extLst>
              <p:ext uri="{D42A27DB-BD31-4B8C-83A1-F6EECF244321}">
                <p14:modId xmlns:p14="http://schemas.microsoft.com/office/powerpoint/2010/main" val="1330035295"/>
              </p:ext>
            </p:extLst>
          </p:nvPr>
        </p:nvGraphicFramePr>
        <p:xfrm>
          <a:off x="581894" y="3927240"/>
          <a:ext cx="3657600" cy="2161608"/>
        </p:xfrm>
        <a:graphic>
          <a:graphicData uri="http://schemas.openxmlformats.org/drawingml/2006/table">
            <a:tbl>
              <a:tblPr firstRow="1" bandRow="1"/>
              <a:tblGrid>
                <a:gridCol w="3657600">
                  <a:extLst>
                    <a:ext uri="{9D8B030D-6E8A-4147-A177-3AD203B41FA5}">
                      <a16:colId xmlns:a16="http://schemas.microsoft.com/office/drawing/2014/main" val="20000"/>
                    </a:ext>
                  </a:extLst>
                </a:gridCol>
              </a:tblGrid>
              <a:tr h="46743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a:latin typeface="Californian FB" panose="0207040306080B030204" pitchFamily="18" charset="0"/>
                        </a:rPr>
                        <a:t>TIGHT NETWORK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C4327"/>
                    </a:solidFill>
                  </a:tcPr>
                </a:tc>
                <a:extLst>
                  <a:ext uri="{0D108BD9-81ED-4DB2-BD59-A6C34878D82A}">
                    <a16:rowId xmlns:a16="http://schemas.microsoft.com/office/drawing/2014/main" val="10000"/>
                  </a:ext>
                </a:extLst>
              </a:tr>
              <a:tr h="88737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atin typeface="Californian FB" panose="0207040306080B030204" pitchFamily="18" charset="0"/>
                        </a:rPr>
                        <a:t>- Redundant information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4327">
                        <a:tint val="40000"/>
                      </a:srgbClr>
                    </a:solidFill>
                  </a:tcPr>
                </a:tc>
                <a:extLst>
                  <a:ext uri="{0D108BD9-81ED-4DB2-BD59-A6C34878D82A}">
                    <a16:rowId xmlns:a16="http://schemas.microsoft.com/office/drawing/2014/main" val="10001"/>
                  </a:ext>
                </a:extLst>
              </a:tr>
              <a:tr h="80680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Californian FB" panose="0207040306080B030204" pitchFamily="18" charset="0"/>
                        </a:rPr>
                        <a:t>- Pressure for conformity</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C4327">
                        <a:tint val="40000"/>
                      </a:srgbClr>
                    </a:solidFill>
                  </a:tcPr>
                </a:tc>
                <a:extLst>
                  <a:ext uri="{0D108BD9-81ED-4DB2-BD59-A6C34878D82A}">
                    <a16:rowId xmlns:a16="http://schemas.microsoft.com/office/drawing/2014/main" val="10003"/>
                  </a:ext>
                </a:extLst>
              </a:tr>
            </a:tbl>
          </a:graphicData>
        </a:graphic>
      </p:graphicFrame>
      <p:graphicFrame>
        <p:nvGraphicFramePr>
          <p:cNvPr id="76" name="Table 75">
            <a:extLst>
              <a:ext uri="{FF2B5EF4-FFF2-40B4-BE49-F238E27FC236}">
                <a16:creationId xmlns:a16="http://schemas.microsoft.com/office/drawing/2014/main" id="{633185E8-4235-1D4E-A0BA-5ACF02DE3464}"/>
              </a:ext>
            </a:extLst>
          </p:cNvPr>
          <p:cNvGraphicFramePr>
            <a:graphicFrameLocks noGrp="1"/>
          </p:cNvGraphicFramePr>
          <p:nvPr>
            <p:extLst>
              <p:ext uri="{D42A27DB-BD31-4B8C-83A1-F6EECF244321}">
                <p14:modId xmlns:p14="http://schemas.microsoft.com/office/powerpoint/2010/main" val="1278661253"/>
              </p:ext>
            </p:extLst>
          </p:nvPr>
        </p:nvGraphicFramePr>
        <p:xfrm>
          <a:off x="4721462" y="3942364"/>
          <a:ext cx="3859626" cy="2146483"/>
        </p:xfrm>
        <a:graphic>
          <a:graphicData uri="http://schemas.openxmlformats.org/drawingml/2006/table">
            <a:tbl>
              <a:tblPr firstRow="1" bandRow="1"/>
              <a:tblGrid>
                <a:gridCol w="3859626">
                  <a:extLst>
                    <a:ext uri="{9D8B030D-6E8A-4147-A177-3AD203B41FA5}">
                      <a16:colId xmlns:a16="http://schemas.microsoft.com/office/drawing/2014/main" val="20000"/>
                    </a:ext>
                  </a:extLst>
                </a:gridCol>
              </a:tblGrid>
              <a:tr h="46021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a:latin typeface="Californian FB" panose="0207040306080B030204" pitchFamily="18" charset="0"/>
                        </a:rPr>
                        <a:t>LOOSE NETWORK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1AD49"/>
                    </a:solidFill>
                  </a:tcPr>
                </a:tc>
                <a:extLst>
                  <a:ext uri="{0D108BD9-81ED-4DB2-BD59-A6C34878D82A}">
                    <a16:rowId xmlns:a16="http://schemas.microsoft.com/office/drawing/2014/main" val="10000"/>
                  </a:ext>
                </a:extLst>
              </a:tr>
              <a:tr h="89959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atin typeface="Californian FB" panose="0207040306080B030204" pitchFamily="18" charset="0"/>
                        </a:rPr>
                        <a:t>+ Access to opportunities</a:t>
                      </a:r>
                      <a:r>
                        <a:rPr lang="en-US" baseline="0">
                          <a:latin typeface="Californian FB" panose="0207040306080B030204" pitchFamily="18" charset="0"/>
                        </a:rPr>
                        <a:t> and diverse information</a:t>
                      </a:r>
                      <a:endParaRPr lang="en-US">
                        <a:latin typeface="Californian FB" panose="0207040306080B0302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1AD49">
                        <a:tint val="40000"/>
                      </a:srgbClr>
                    </a:solidFill>
                  </a:tcPr>
                </a:tc>
                <a:extLst>
                  <a:ext uri="{0D108BD9-81ED-4DB2-BD59-A6C34878D82A}">
                    <a16:rowId xmlns:a16="http://schemas.microsoft.com/office/drawing/2014/main" val="10001"/>
                  </a:ext>
                </a:extLst>
              </a:tr>
              <a:tr h="78667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a:latin typeface="Californian FB" panose="0207040306080B030204" pitchFamily="18" charset="0"/>
                        </a:rPr>
                        <a:t>+ Maximizes autonomy and flexibility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1AD49">
                        <a:tint val="20000"/>
                      </a:srgbClr>
                    </a:solidFill>
                  </a:tcPr>
                </a:tc>
                <a:extLst>
                  <a:ext uri="{0D108BD9-81ED-4DB2-BD59-A6C34878D82A}">
                    <a16:rowId xmlns:a16="http://schemas.microsoft.com/office/drawing/2014/main" val="10002"/>
                  </a:ext>
                </a:extLst>
              </a:tr>
            </a:tbl>
          </a:graphicData>
        </a:graphic>
      </p:graphicFrame>
      <p:sp>
        <p:nvSpPr>
          <p:cNvPr id="77" name="Text Box 133">
            <a:extLst>
              <a:ext uri="{FF2B5EF4-FFF2-40B4-BE49-F238E27FC236}">
                <a16:creationId xmlns:a16="http://schemas.microsoft.com/office/drawing/2014/main" id="{8570CFE4-B54A-8160-B82F-226A22037BCC}"/>
              </a:ext>
            </a:extLst>
          </p:cNvPr>
          <p:cNvSpPr txBox="1">
            <a:spLocks noChangeArrowheads="1"/>
          </p:cNvSpPr>
          <p:nvPr/>
        </p:nvSpPr>
        <p:spPr bwMode="auto">
          <a:xfrm>
            <a:off x="331738" y="2526643"/>
            <a:ext cx="3852726" cy="1015663"/>
          </a:xfrm>
          <a:prstGeom prst="rect">
            <a:avLst/>
          </a:prstGeom>
          <a:noFill/>
          <a:ln w="25400">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006F"/>
                </a:solidFill>
                <a:effectLst/>
                <a:uLnTx/>
                <a:uFillTx/>
                <a:latin typeface="Californian FB" panose="0207040306080B030204" pitchFamily="18" charset="0"/>
                <a:ea typeface="+mn-ea"/>
                <a:cs typeface="Times New Roman" pitchFamily="18" charset="0"/>
              </a:rPr>
              <a:t>When members are homogeneous, they have similar experiences and are directly linked to each other</a:t>
            </a:r>
            <a:endParaRPr kumimoji="0" lang="en-US" sz="2000" b="0" i="0" u="none" strike="noStrike" kern="0" cap="none" spc="0" normalizeH="0" baseline="0" noProof="0">
              <a:ln>
                <a:noFill/>
              </a:ln>
              <a:solidFill>
                <a:srgbClr val="33006F"/>
              </a:solidFill>
              <a:effectLst/>
              <a:uLnTx/>
              <a:uFillTx/>
              <a:latin typeface="Californian FB" panose="0207040306080B030204" pitchFamily="18" charset="0"/>
              <a:ea typeface="+mn-ea"/>
              <a:cs typeface="+mn-cs"/>
            </a:endParaRPr>
          </a:p>
        </p:txBody>
      </p:sp>
      <p:sp>
        <p:nvSpPr>
          <p:cNvPr id="127" name="Text Box 132">
            <a:extLst>
              <a:ext uri="{FF2B5EF4-FFF2-40B4-BE49-F238E27FC236}">
                <a16:creationId xmlns:a16="http://schemas.microsoft.com/office/drawing/2014/main" id="{8BB99004-E059-6F7E-A19D-6857630EE0D2}"/>
              </a:ext>
            </a:extLst>
          </p:cNvPr>
          <p:cNvSpPr txBox="1">
            <a:spLocks noChangeArrowheads="1"/>
          </p:cNvSpPr>
          <p:nvPr/>
        </p:nvSpPr>
        <p:spPr bwMode="auto">
          <a:xfrm>
            <a:off x="4973265" y="2397512"/>
            <a:ext cx="3406977" cy="1323439"/>
          </a:xfrm>
          <a:prstGeom prst="rect">
            <a:avLst/>
          </a:prstGeom>
          <a:noFill/>
          <a:ln w="25400">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3006F"/>
                </a:solidFill>
                <a:effectLst/>
                <a:uLnTx/>
                <a:uFillTx/>
                <a:latin typeface="Californian FB" panose="0207040306080B030204" pitchFamily="18" charset="0"/>
                <a:ea typeface="+mn-ea"/>
                <a:cs typeface="Times New Roman" pitchFamily="18" charset="0"/>
              </a:rPr>
              <a:t>When members are diverse, they have unique experiences representing otherwise unconnected networks</a:t>
            </a:r>
          </a:p>
        </p:txBody>
      </p:sp>
      <p:sp>
        <p:nvSpPr>
          <p:cNvPr id="58" name="Text Placeholder 1">
            <a:extLst>
              <a:ext uri="{FF2B5EF4-FFF2-40B4-BE49-F238E27FC236}">
                <a16:creationId xmlns:a16="http://schemas.microsoft.com/office/drawing/2014/main" id="{E0A04CE3-19B0-1604-CBD1-FA95FBFDD2E5}"/>
              </a:ext>
            </a:extLst>
          </p:cNvPr>
          <p:cNvSpPr>
            <a:spLocks noGrp="1"/>
          </p:cNvSpPr>
          <p:nvPr>
            <p:ph type="body" sz="quarter" idx="10"/>
          </p:nvPr>
        </p:nvSpPr>
        <p:spPr>
          <a:xfrm>
            <a:off x="216892" y="284600"/>
            <a:ext cx="8838650" cy="1246680"/>
          </a:xfrm>
          <a:solidFill>
            <a:schemeClr val="bg2"/>
          </a:solidFill>
        </p:spPr>
        <p:txBody>
          <a:bodyPr>
            <a:normAutofit/>
          </a:bodyPr>
          <a:lstStyle/>
          <a:p>
            <a:pPr algn="ctr"/>
            <a:r>
              <a:rPr lang="en-US" sz="3500" b="1">
                <a:solidFill>
                  <a:schemeClr val="tx1"/>
                </a:solidFill>
                <a:latin typeface="Californian FB" panose="0207040306080B030204" pitchFamily="18" charset="0"/>
              </a:rPr>
              <a:t>How Diversity Produces New Ideas </a:t>
            </a:r>
          </a:p>
        </p:txBody>
      </p:sp>
      <p:pic>
        <p:nvPicPr>
          <p:cNvPr id="2" name="Picture 1">
            <a:extLst>
              <a:ext uri="{FF2B5EF4-FFF2-40B4-BE49-F238E27FC236}">
                <a16:creationId xmlns:a16="http://schemas.microsoft.com/office/drawing/2014/main" id="{10CE3AF5-863F-0485-B6BB-8DC00B13376B}"/>
              </a:ext>
            </a:extLst>
          </p:cNvPr>
          <p:cNvPicPr>
            <a:picLocks noChangeAspect="1"/>
          </p:cNvPicPr>
          <p:nvPr/>
        </p:nvPicPr>
        <p:blipFill>
          <a:blip r:embed="rId3"/>
          <a:stretch>
            <a:fillRect/>
          </a:stretch>
        </p:blipFill>
        <p:spPr>
          <a:xfrm>
            <a:off x="16472" y="6285476"/>
            <a:ext cx="9144000" cy="554182"/>
          </a:xfrm>
          <a:prstGeom prst="rect">
            <a:avLst/>
          </a:prstGeom>
        </p:spPr>
      </p:pic>
      <p:grpSp>
        <p:nvGrpSpPr>
          <p:cNvPr id="78" name="Group 134">
            <a:extLst>
              <a:ext uri="{FF2B5EF4-FFF2-40B4-BE49-F238E27FC236}">
                <a16:creationId xmlns:a16="http://schemas.microsoft.com/office/drawing/2014/main" id="{A819F159-A413-1F0F-DB2F-1646587BE168}"/>
              </a:ext>
            </a:extLst>
          </p:cNvPr>
          <p:cNvGrpSpPr>
            <a:grpSpLocks/>
          </p:cNvGrpSpPr>
          <p:nvPr/>
        </p:nvGrpSpPr>
        <p:grpSpPr bwMode="auto">
          <a:xfrm>
            <a:off x="1683697" y="1238091"/>
            <a:ext cx="1125538" cy="1136650"/>
            <a:chOff x="627" y="1888"/>
            <a:chExt cx="709" cy="716"/>
          </a:xfrm>
        </p:grpSpPr>
        <p:sp>
          <p:nvSpPr>
            <p:cNvPr id="79" name="Oval 135">
              <a:extLst>
                <a:ext uri="{FF2B5EF4-FFF2-40B4-BE49-F238E27FC236}">
                  <a16:creationId xmlns:a16="http://schemas.microsoft.com/office/drawing/2014/main" id="{1F443238-56E2-B31E-B25E-C78D9483291B}"/>
                </a:ext>
              </a:extLst>
            </p:cNvPr>
            <p:cNvSpPr>
              <a:spLocks noChangeArrowheads="1"/>
            </p:cNvSpPr>
            <p:nvPr/>
          </p:nvSpPr>
          <p:spPr bwMode="auto">
            <a:xfrm>
              <a:off x="908" y="2213"/>
              <a:ext cx="48" cy="46"/>
            </a:xfrm>
            <a:prstGeom prst="ellipse">
              <a:avLst/>
            </a:prstGeom>
            <a:solidFill>
              <a:srgbClr val="FF0000"/>
            </a:solidFill>
            <a:ln w="12700">
              <a:solidFill>
                <a:sysClr val="windowText" lastClr="000000"/>
              </a:solid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0" name="Oval 136">
              <a:extLst>
                <a:ext uri="{FF2B5EF4-FFF2-40B4-BE49-F238E27FC236}">
                  <a16:creationId xmlns:a16="http://schemas.microsoft.com/office/drawing/2014/main" id="{D5F74DD7-E187-D6AB-9628-60A4C3E123DD}"/>
                </a:ext>
              </a:extLst>
            </p:cNvPr>
            <p:cNvSpPr>
              <a:spLocks noChangeArrowheads="1"/>
            </p:cNvSpPr>
            <p:nvPr/>
          </p:nvSpPr>
          <p:spPr bwMode="auto">
            <a:xfrm>
              <a:off x="1289" y="2307"/>
              <a:ext cx="47"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81" name="AutoShape 137">
              <a:extLst>
                <a:ext uri="{FF2B5EF4-FFF2-40B4-BE49-F238E27FC236}">
                  <a16:creationId xmlns:a16="http://schemas.microsoft.com/office/drawing/2014/main" id="{B80EBFC3-677A-1019-53C3-80ACE03E3938}"/>
                </a:ext>
              </a:extLst>
            </p:cNvPr>
            <p:cNvCxnSpPr>
              <a:cxnSpLocks noChangeShapeType="1"/>
              <a:stCxn id="79" idx="6"/>
              <a:endCxn id="80" idx="2"/>
            </p:cNvCxnSpPr>
            <p:nvPr/>
          </p:nvCxnSpPr>
          <p:spPr bwMode="auto">
            <a:xfrm>
              <a:off x="956" y="2236"/>
              <a:ext cx="333" cy="95"/>
            </a:xfrm>
            <a:prstGeom prst="straightConnector1">
              <a:avLst/>
            </a:prstGeom>
            <a:noFill/>
            <a:ln w="9525">
              <a:solidFill>
                <a:sysClr val="windowText" lastClr="000000"/>
              </a:solidFill>
              <a:round/>
              <a:headEnd/>
              <a:tailEnd/>
            </a:ln>
          </p:spPr>
        </p:cxnSp>
        <p:sp>
          <p:nvSpPr>
            <p:cNvPr id="82" name="Oval 138">
              <a:extLst>
                <a:ext uri="{FF2B5EF4-FFF2-40B4-BE49-F238E27FC236}">
                  <a16:creationId xmlns:a16="http://schemas.microsoft.com/office/drawing/2014/main" id="{856B313A-62F4-32CF-8C98-11165E6E9706}"/>
                </a:ext>
              </a:extLst>
            </p:cNvPr>
            <p:cNvSpPr>
              <a:spLocks noChangeArrowheads="1"/>
            </p:cNvSpPr>
            <p:nvPr/>
          </p:nvSpPr>
          <p:spPr bwMode="auto">
            <a:xfrm rot="-5373264">
              <a:off x="1004" y="2025"/>
              <a:ext cx="47"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3" name="Oval 139">
              <a:extLst>
                <a:ext uri="{FF2B5EF4-FFF2-40B4-BE49-F238E27FC236}">
                  <a16:creationId xmlns:a16="http://schemas.microsoft.com/office/drawing/2014/main" id="{1C5A2D22-E9A6-E311-B0D6-EE3ADE542922}"/>
                </a:ext>
              </a:extLst>
            </p:cNvPr>
            <p:cNvSpPr>
              <a:spLocks noChangeArrowheads="1"/>
            </p:cNvSpPr>
            <p:nvPr/>
          </p:nvSpPr>
          <p:spPr bwMode="auto">
            <a:xfrm rot="-5373264">
              <a:off x="1008" y="1888"/>
              <a:ext cx="47"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84" name="AutoShape 140">
              <a:extLst>
                <a:ext uri="{FF2B5EF4-FFF2-40B4-BE49-F238E27FC236}">
                  <a16:creationId xmlns:a16="http://schemas.microsoft.com/office/drawing/2014/main" id="{7B8FF6FA-9598-9E4F-05AB-0CF3CD375B68}"/>
                </a:ext>
              </a:extLst>
            </p:cNvPr>
            <p:cNvCxnSpPr>
              <a:cxnSpLocks noChangeShapeType="1"/>
              <a:stCxn id="79" idx="0"/>
              <a:endCxn id="82" idx="2"/>
            </p:cNvCxnSpPr>
            <p:nvPr/>
          </p:nvCxnSpPr>
          <p:spPr bwMode="auto">
            <a:xfrm flipV="1">
              <a:off x="932" y="2072"/>
              <a:ext cx="96" cy="141"/>
            </a:xfrm>
            <a:prstGeom prst="straightConnector1">
              <a:avLst/>
            </a:prstGeom>
            <a:noFill/>
            <a:ln w="9525">
              <a:solidFill>
                <a:sysClr val="windowText" lastClr="000000"/>
              </a:solidFill>
              <a:round/>
              <a:headEnd/>
              <a:tailEnd/>
            </a:ln>
          </p:spPr>
        </p:cxnSp>
        <p:sp>
          <p:nvSpPr>
            <p:cNvPr id="85" name="Oval 141">
              <a:extLst>
                <a:ext uri="{FF2B5EF4-FFF2-40B4-BE49-F238E27FC236}">
                  <a16:creationId xmlns:a16="http://schemas.microsoft.com/office/drawing/2014/main" id="{6D3CD155-A61B-A776-8333-BA32F05815C9}"/>
                </a:ext>
              </a:extLst>
            </p:cNvPr>
            <p:cNvSpPr>
              <a:spLocks noChangeArrowheads="1"/>
            </p:cNvSpPr>
            <p:nvPr/>
          </p:nvSpPr>
          <p:spPr bwMode="auto">
            <a:xfrm rot="-10596043">
              <a:off x="717" y="2303"/>
              <a:ext cx="48"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6" name="Oval 142">
              <a:extLst>
                <a:ext uri="{FF2B5EF4-FFF2-40B4-BE49-F238E27FC236}">
                  <a16:creationId xmlns:a16="http://schemas.microsoft.com/office/drawing/2014/main" id="{94375F13-9AF1-B187-6A19-3440ED08E58A}"/>
                </a:ext>
              </a:extLst>
            </p:cNvPr>
            <p:cNvSpPr>
              <a:spLocks noChangeArrowheads="1"/>
            </p:cNvSpPr>
            <p:nvPr/>
          </p:nvSpPr>
          <p:spPr bwMode="auto">
            <a:xfrm rot="-10596043">
              <a:off x="627" y="2205"/>
              <a:ext cx="48"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87" name="AutoShape 143">
              <a:extLst>
                <a:ext uri="{FF2B5EF4-FFF2-40B4-BE49-F238E27FC236}">
                  <a16:creationId xmlns:a16="http://schemas.microsoft.com/office/drawing/2014/main" id="{80ED5691-853F-CA8D-71C1-8BB7377C893D}"/>
                </a:ext>
              </a:extLst>
            </p:cNvPr>
            <p:cNvCxnSpPr>
              <a:cxnSpLocks noChangeShapeType="1"/>
              <a:stCxn id="79" idx="2"/>
              <a:endCxn id="85" idx="2"/>
            </p:cNvCxnSpPr>
            <p:nvPr/>
          </p:nvCxnSpPr>
          <p:spPr bwMode="auto">
            <a:xfrm flipH="1">
              <a:off x="764" y="2236"/>
              <a:ext cx="144" cy="92"/>
            </a:xfrm>
            <a:prstGeom prst="straightConnector1">
              <a:avLst/>
            </a:prstGeom>
            <a:noFill/>
            <a:ln w="9525">
              <a:solidFill>
                <a:sysClr val="windowText" lastClr="000000"/>
              </a:solidFill>
              <a:round/>
              <a:headEnd/>
              <a:tailEnd/>
            </a:ln>
          </p:spPr>
        </p:cxnSp>
        <p:sp>
          <p:nvSpPr>
            <p:cNvPr id="88" name="Oval 144">
              <a:extLst>
                <a:ext uri="{FF2B5EF4-FFF2-40B4-BE49-F238E27FC236}">
                  <a16:creationId xmlns:a16="http://schemas.microsoft.com/office/drawing/2014/main" id="{D3C6A7F8-A6EF-1103-AA8F-3093CF4A7EC5}"/>
                </a:ext>
              </a:extLst>
            </p:cNvPr>
            <p:cNvSpPr>
              <a:spLocks noChangeArrowheads="1"/>
            </p:cNvSpPr>
            <p:nvPr/>
          </p:nvSpPr>
          <p:spPr bwMode="auto">
            <a:xfrm rot="5372313">
              <a:off x="1005" y="2557"/>
              <a:ext cx="46"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89" name="AutoShape 145">
              <a:extLst>
                <a:ext uri="{FF2B5EF4-FFF2-40B4-BE49-F238E27FC236}">
                  <a16:creationId xmlns:a16="http://schemas.microsoft.com/office/drawing/2014/main" id="{B6C4564C-992F-A384-C207-424A8024E9D6}"/>
                </a:ext>
              </a:extLst>
            </p:cNvPr>
            <p:cNvCxnSpPr>
              <a:cxnSpLocks noChangeShapeType="1"/>
              <a:stCxn id="79" idx="4"/>
              <a:endCxn id="88" idx="2"/>
            </p:cNvCxnSpPr>
            <p:nvPr/>
          </p:nvCxnSpPr>
          <p:spPr bwMode="auto">
            <a:xfrm>
              <a:off x="932" y="2259"/>
              <a:ext cx="95" cy="299"/>
            </a:xfrm>
            <a:prstGeom prst="straightConnector1">
              <a:avLst/>
            </a:prstGeom>
            <a:noFill/>
            <a:ln w="9525">
              <a:solidFill>
                <a:sysClr val="windowText" lastClr="000000"/>
              </a:solidFill>
              <a:round/>
              <a:headEnd/>
              <a:tailEnd/>
            </a:ln>
          </p:spPr>
        </p:cxnSp>
        <p:cxnSp>
          <p:nvCxnSpPr>
            <p:cNvPr id="90" name="AutoShape 146">
              <a:extLst>
                <a:ext uri="{FF2B5EF4-FFF2-40B4-BE49-F238E27FC236}">
                  <a16:creationId xmlns:a16="http://schemas.microsoft.com/office/drawing/2014/main" id="{6CC79B0B-B62C-C6FA-194A-7B3363CC1E29}"/>
                </a:ext>
              </a:extLst>
            </p:cNvPr>
            <p:cNvCxnSpPr>
              <a:cxnSpLocks noChangeShapeType="1"/>
            </p:cNvCxnSpPr>
            <p:nvPr/>
          </p:nvCxnSpPr>
          <p:spPr bwMode="auto">
            <a:xfrm rot="-5400000">
              <a:off x="774" y="2315"/>
              <a:ext cx="531" cy="1"/>
            </a:xfrm>
            <a:prstGeom prst="curvedConnector3">
              <a:avLst>
                <a:gd name="adj1" fmla="val 49907"/>
              </a:avLst>
            </a:prstGeom>
            <a:noFill/>
            <a:ln w="9525">
              <a:solidFill>
                <a:sysClr val="windowText" lastClr="000000"/>
              </a:solidFill>
              <a:round/>
              <a:headEnd/>
              <a:tailEnd/>
            </a:ln>
          </p:spPr>
        </p:cxnSp>
        <p:cxnSp>
          <p:nvCxnSpPr>
            <p:cNvPr id="91" name="AutoShape 147">
              <a:extLst>
                <a:ext uri="{FF2B5EF4-FFF2-40B4-BE49-F238E27FC236}">
                  <a16:creationId xmlns:a16="http://schemas.microsoft.com/office/drawing/2014/main" id="{E5B0BFB1-9428-CF2D-F7B4-6243A53B4295}"/>
                </a:ext>
              </a:extLst>
            </p:cNvPr>
            <p:cNvCxnSpPr>
              <a:cxnSpLocks noChangeShapeType="1"/>
              <a:stCxn id="88" idx="4"/>
              <a:endCxn id="82" idx="0"/>
            </p:cNvCxnSpPr>
            <p:nvPr/>
          </p:nvCxnSpPr>
          <p:spPr bwMode="auto">
            <a:xfrm rot="10800000" flipH="1">
              <a:off x="1004" y="2049"/>
              <a:ext cx="1" cy="532"/>
            </a:xfrm>
            <a:prstGeom prst="curvedConnector3">
              <a:avLst>
                <a:gd name="adj1" fmla="val -14500005"/>
              </a:avLst>
            </a:prstGeom>
            <a:noFill/>
            <a:ln w="9525">
              <a:solidFill>
                <a:sysClr val="windowText" lastClr="000000"/>
              </a:solidFill>
              <a:round/>
              <a:headEnd/>
              <a:tailEnd/>
            </a:ln>
          </p:spPr>
        </p:cxnSp>
        <p:cxnSp>
          <p:nvCxnSpPr>
            <p:cNvPr id="92" name="AutoShape 148">
              <a:extLst>
                <a:ext uri="{FF2B5EF4-FFF2-40B4-BE49-F238E27FC236}">
                  <a16:creationId xmlns:a16="http://schemas.microsoft.com/office/drawing/2014/main" id="{D0658407-A184-47CB-F3C6-3A57EC372646}"/>
                </a:ext>
              </a:extLst>
            </p:cNvPr>
            <p:cNvCxnSpPr>
              <a:cxnSpLocks noChangeShapeType="1"/>
              <a:stCxn id="88" idx="2"/>
              <a:endCxn id="82" idx="6"/>
            </p:cNvCxnSpPr>
            <p:nvPr/>
          </p:nvCxnSpPr>
          <p:spPr bwMode="auto">
            <a:xfrm flipV="1">
              <a:off x="1027" y="2026"/>
              <a:ext cx="2" cy="532"/>
            </a:xfrm>
            <a:prstGeom prst="straightConnector1">
              <a:avLst/>
            </a:prstGeom>
            <a:noFill/>
            <a:ln w="9525">
              <a:solidFill>
                <a:sysClr val="windowText" lastClr="000000"/>
              </a:solidFill>
              <a:round/>
              <a:headEnd/>
              <a:tailEnd/>
            </a:ln>
          </p:spPr>
        </p:cxnSp>
        <p:cxnSp>
          <p:nvCxnSpPr>
            <p:cNvPr id="93" name="AutoShape 149">
              <a:extLst>
                <a:ext uri="{FF2B5EF4-FFF2-40B4-BE49-F238E27FC236}">
                  <a16:creationId xmlns:a16="http://schemas.microsoft.com/office/drawing/2014/main" id="{F90D4E89-FCB0-161D-4196-5E027F752D78}"/>
                </a:ext>
              </a:extLst>
            </p:cNvPr>
            <p:cNvCxnSpPr>
              <a:cxnSpLocks noChangeShapeType="1"/>
              <a:stCxn id="85" idx="2"/>
              <a:endCxn id="80" idx="2"/>
            </p:cNvCxnSpPr>
            <p:nvPr/>
          </p:nvCxnSpPr>
          <p:spPr bwMode="auto">
            <a:xfrm>
              <a:off x="764" y="2328"/>
              <a:ext cx="525" cy="3"/>
            </a:xfrm>
            <a:prstGeom prst="straightConnector1">
              <a:avLst/>
            </a:prstGeom>
            <a:noFill/>
            <a:ln w="9525">
              <a:solidFill>
                <a:sysClr val="windowText" lastClr="000000"/>
              </a:solidFill>
              <a:round/>
              <a:headEnd/>
              <a:tailEnd/>
            </a:ln>
          </p:spPr>
        </p:cxnSp>
        <p:sp>
          <p:nvSpPr>
            <p:cNvPr id="94" name="Line 150">
              <a:extLst>
                <a:ext uri="{FF2B5EF4-FFF2-40B4-BE49-F238E27FC236}">
                  <a16:creationId xmlns:a16="http://schemas.microsoft.com/office/drawing/2014/main" id="{9983D149-7AB2-84B1-B787-3A0AE4C230A8}"/>
                </a:ext>
              </a:extLst>
            </p:cNvPr>
            <p:cNvSpPr>
              <a:spLocks noChangeShapeType="1"/>
            </p:cNvSpPr>
            <p:nvPr/>
          </p:nvSpPr>
          <p:spPr bwMode="auto">
            <a:xfrm flipV="1">
              <a:off x="672" y="1936"/>
              <a:ext cx="336" cy="288"/>
            </a:xfrm>
            <a:prstGeom prst="line">
              <a:avLst/>
            </a:prstGeom>
            <a:noFill/>
            <a:ln w="12700">
              <a:solidFill>
                <a:sysClr val="windowText" lastClr="000000"/>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5" name="Line 151">
              <a:extLst>
                <a:ext uri="{FF2B5EF4-FFF2-40B4-BE49-F238E27FC236}">
                  <a16:creationId xmlns:a16="http://schemas.microsoft.com/office/drawing/2014/main" id="{61670697-8044-1F3A-875B-EA774A217198}"/>
                </a:ext>
              </a:extLst>
            </p:cNvPr>
            <p:cNvSpPr>
              <a:spLocks noChangeShapeType="1"/>
            </p:cNvSpPr>
            <p:nvPr/>
          </p:nvSpPr>
          <p:spPr bwMode="auto">
            <a:xfrm flipH="1" flipV="1">
              <a:off x="672" y="2224"/>
              <a:ext cx="48" cy="96"/>
            </a:xfrm>
            <a:prstGeom prst="line">
              <a:avLst/>
            </a:prstGeom>
            <a:noFill/>
            <a:ln w="12700">
              <a:solidFill>
                <a:sysClr val="windowText" lastClr="000000"/>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6" name="Freeform 152">
              <a:extLst>
                <a:ext uri="{FF2B5EF4-FFF2-40B4-BE49-F238E27FC236}">
                  <a16:creationId xmlns:a16="http://schemas.microsoft.com/office/drawing/2014/main" id="{E667BCB3-829C-3A2A-7AF3-45823E0B30A9}"/>
                </a:ext>
              </a:extLst>
            </p:cNvPr>
            <p:cNvSpPr>
              <a:spLocks/>
            </p:cNvSpPr>
            <p:nvPr/>
          </p:nvSpPr>
          <p:spPr bwMode="auto">
            <a:xfrm>
              <a:off x="1056" y="1936"/>
              <a:ext cx="240" cy="384"/>
            </a:xfrm>
            <a:custGeom>
              <a:avLst/>
              <a:gdLst>
                <a:gd name="T0" fmla="*/ 0 w 240"/>
                <a:gd name="T1" fmla="*/ 0 h 384"/>
                <a:gd name="T2" fmla="*/ 240 w 240"/>
                <a:gd name="T3" fmla="*/ 384 h 384"/>
                <a:gd name="T4" fmla="*/ 0 60000 65536"/>
                <a:gd name="T5" fmla="*/ 0 60000 65536"/>
                <a:gd name="T6" fmla="*/ 0 w 240"/>
                <a:gd name="T7" fmla="*/ 0 h 384"/>
                <a:gd name="T8" fmla="*/ 240 w 240"/>
                <a:gd name="T9" fmla="*/ 384 h 384"/>
              </a:gdLst>
              <a:ahLst/>
              <a:cxnLst>
                <a:cxn ang="T4">
                  <a:pos x="T0" y="T1"/>
                </a:cxn>
                <a:cxn ang="T5">
                  <a:pos x="T2" y="T3"/>
                </a:cxn>
              </a:cxnLst>
              <a:rect l="T6" t="T7" r="T8" b="T9"/>
              <a:pathLst>
                <a:path w="240" h="384">
                  <a:moveTo>
                    <a:pt x="0" y="0"/>
                  </a:moveTo>
                  <a:cubicBezTo>
                    <a:pt x="100" y="160"/>
                    <a:pt x="200" y="320"/>
                    <a:pt x="240" y="384"/>
                  </a:cubicBezTo>
                </a:path>
              </a:pathLst>
            </a:custGeom>
            <a:noFill/>
            <a:ln w="12700">
              <a:solidFill>
                <a:sysClr val="windowText" lastClr="000000"/>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97" name="Group 102">
            <a:extLst>
              <a:ext uri="{FF2B5EF4-FFF2-40B4-BE49-F238E27FC236}">
                <a16:creationId xmlns:a16="http://schemas.microsoft.com/office/drawing/2014/main" id="{0899D558-BB02-7131-EC3C-350557D3AE7F}"/>
              </a:ext>
            </a:extLst>
          </p:cNvPr>
          <p:cNvGrpSpPr>
            <a:grpSpLocks/>
          </p:cNvGrpSpPr>
          <p:nvPr/>
        </p:nvGrpSpPr>
        <p:grpSpPr bwMode="auto">
          <a:xfrm>
            <a:off x="6203422" y="1276668"/>
            <a:ext cx="1166813" cy="920750"/>
            <a:chOff x="669" y="816"/>
            <a:chExt cx="831" cy="772"/>
          </a:xfrm>
        </p:grpSpPr>
        <p:sp>
          <p:nvSpPr>
            <p:cNvPr id="98" name="Oval 103">
              <a:extLst>
                <a:ext uri="{FF2B5EF4-FFF2-40B4-BE49-F238E27FC236}">
                  <a16:creationId xmlns:a16="http://schemas.microsoft.com/office/drawing/2014/main" id="{537E17BA-7A1F-7064-B484-5D554B9589B3}"/>
                </a:ext>
              </a:extLst>
            </p:cNvPr>
            <p:cNvSpPr>
              <a:spLocks noChangeArrowheads="1"/>
            </p:cNvSpPr>
            <p:nvPr/>
          </p:nvSpPr>
          <p:spPr bwMode="auto">
            <a:xfrm>
              <a:off x="1025" y="1189"/>
              <a:ext cx="47" cy="49"/>
            </a:xfrm>
            <a:prstGeom prst="ellipse">
              <a:avLst/>
            </a:prstGeom>
            <a:solidFill>
              <a:srgbClr val="FF0000"/>
            </a:solidFill>
            <a:ln w="12700">
              <a:solidFill>
                <a:sysClr val="windowText" lastClr="000000"/>
              </a:solidFill>
              <a:round/>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99" name="AutoShape 104">
              <a:extLst>
                <a:ext uri="{FF2B5EF4-FFF2-40B4-BE49-F238E27FC236}">
                  <a16:creationId xmlns:a16="http://schemas.microsoft.com/office/drawing/2014/main" id="{CECC0700-8AFC-1C8C-54CB-2DA5AF66EA26}"/>
                </a:ext>
              </a:extLst>
            </p:cNvPr>
            <p:cNvCxnSpPr>
              <a:cxnSpLocks noChangeShapeType="1"/>
              <a:stCxn id="98" idx="6"/>
              <a:endCxn id="122" idx="2"/>
            </p:cNvCxnSpPr>
            <p:nvPr/>
          </p:nvCxnSpPr>
          <p:spPr bwMode="auto">
            <a:xfrm>
              <a:off x="1072" y="1214"/>
              <a:ext cx="272" cy="7"/>
            </a:xfrm>
            <a:prstGeom prst="straightConnector1">
              <a:avLst/>
            </a:prstGeom>
            <a:noFill/>
            <a:ln w="9525">
              <a:solidFill>
                <a:sysClr val="windowText" lastClr="000000"/>
              </a:solidFill>
              <a:round/>
              <a:headEnd/>
              <a:tailEnd/>
            </a:ln>
          </p:spPr>
        </p:cxnSp>
        <p:grpSp>
          <p:nvGrpSpPr>
            <p:cNvPr id="100" name="Group 105">
              <a:extLst>
                <a:ext uri="{FF2B5EF4-FFF2-40B4-BE49-F238E27FC236}">
                  <a16:creationId xmlns:a16="http://schemas.microsoft.com/office/drawing/2014/main" id="{3FA7E93F-CD1D-3C3E-DDCC-D36E410569DE}"/>
                </a:ext>
              </a:extLst>
            </p:cNvPr>
            <p:cNvGrpSpPr>
              <a:grpSpLocks/>
            </p:cNvGrpSpPr>
            <p:nvPr/>
          </p:nvGrpSpPr>
          <p:grpSpPr bwMode="auto">
            <a:xfrm>
              <a:off x="1360" y="1094"/>
              <a:ext cx="158" cy="248"/>
              <a:chOff x="1454" y="1176"/>
              <a:chExt cx="190" cy="233"/>
            </a:xfrm>
          </p:grpSpPr>
          <p:sp>
            <p:nvSpPr>
              <p:cNvPr id="122" name="Oval 106">
                <a:extLst>
                  <a:ext uri="{FF2B5EF4-FFF2-40B4-BE49-F238E27FC236}">
                    <a16:creationId xmlns:a16="http://schemas.microsoft.com/office/drawing/2014/main" id="{0385C74D-56C5-7102-71BB-33013FF79DE6}"/>
                  </a:ext>
                </a:extLst>
              </p:cNvPr>
              <p:cNvSpPr>
                <a:spLocks noChangeArrowheads="1"/>
              </p:cNvSpPr>
              <p:nvPr/>
            </p:nvSpPr>
            <p:spPr bwMode="auto">
              <a:xfrm>
                <a:off x="1454" y="1270"/>
                <a:ext cx="47"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Oval 107">
                <a:extLst>
                  <a:ext uri="{FF2B5EF4-FFF2-40B4-BE49-F238E27FC236}">
                    <a16:creationId xmlns:a16="http://schemas.microsoft.com/office/drawing/2014/main" id="{DE251AC6-B08C-C38A-1097-453A05772803}"/>
                  </a:ext>
                </a:extLst>
              </p:cNvPr>
              <p:cNvSpPr>
                <a:spLocks noChangeArrowheads="1"/>
              </p:cNvSpPr>
              <p:nvPr/>
            </p:nvSpPr>
            <p:spPr bwMode="auto">
              <a:xfrm>
                <a:off x="1596" y="1362"/>
                <a:ext cx="48"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4" name="Oval 108">
                <a:extLst>
                  <a:ext uri="{FF2B5EF4-FFF2-40B4-BE49-F238E27FC236}">
                    <a16:creationId xmlns:a16="http://schemas.microsoft.com/office/drawing/2014/main" id="{3D91E575-0FA6-B14D-AA39-13851C714EEB}"/>
                  </a:ext>
                </a:extLst>
              </p:cNvPr>
              <p:cNvSpPr>
                <a:spLocks noChangeArrowheads="1"/>
              </p:cNvSpPr>
              <p:nvPr/>
            </p:nvSpPr>
            <p:spPr bwMode="auto">
              <a:xfrm>
                <a:off x="1596" y="1176"/>
                <a:ext cx="48"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25" name="AutoShape 109">
                <a:extLst>
                  <a:ext uri="{FF2B5EF4-FFF2-40B4-BE49-F238E27FC236}">
                    <a16:creationId xmlns:a16="http://schemas.microsoft.com/office/drawing/2014/main" id="{F2600066-7E71-B9F9-044A-7FE386699DF5}"/>
                  </a:ext>
                </a:extLst>
              </p:cNvPr>
              <p:cNvCxnSpPr>
                <a:cxnSpLocks noChangeShapeType="1"/>
                <a:stCxn id="122" idx="7"/>
                <a:endCxn id="124" idx="3"/>
              </p:cNvCxnSpPr>
              <p:nvPr/>
            </p:nvCxnSpPr>
            <p:spPr bwMode="auto">
              <a:xfrm flipV="1">
                <a:off x="1494" y="1215"/>
                <a:ext cx="109" cy="62"/>
              </a:xfrm>
              <a:prstGeom prst="straightConnector1">
                <a:avLst/>
              </a:prstGeom>
              <a:noFill/>
              <a:ln w="9525">
                <a:solidFill>
                  <a:sysClr val="windowText" lastClr="000000"/>
                </a:solidFill>
                <a:round/>
                <a:headEnd/>
                <a:tailEnd/>
              </a:ln>
            </p:spPr>
          </p:cxnSp>
          <p:cxnSp>
            <p:nvCxnSpPr>
              <p:cNvPr id="126" name="AutoShape 110">
                <a:extLst>
                  <a:ext uri="{FF2B5EF4-FFF2-40B4-BE49-F238E27FC236}">
                    <a16:creationId xmlns:a16="http://schemas.microsoft.com/office/drawing/2014/main" id="{5E495D6E-6D7F-61DB-2C3D-5C28F4621290}"/>
                  </a:ext>
                </a:extLst>
              </p:cNvPr>
              <p:cNvCxnSpPr>
                <a:cxnSpLocks noChangeShapeType="1"/>
                <a:stCxn id="122" idx="5"/>
                <a:endCxn id="123" idx="1"/>
              </p:cNvCxnSpPr>
              <p:nvPr/>
            </p:nvCxnSpPr>
            <p:spPr bwMode="auto">
              <a:xfrm>
                <a:off x="1494" y="1309"/>
                <a:ext cx="109" cy="60"/>
              </a:xfrm>
              <a:prstGeom prst="straightConnector1">
                <a:avLst/>
              </a:prstGeom>
              <a:noFill/>
              <a:ln w="9525">
                <a:solidFill>
                  <a:sysClr val="windowText" lastClr="000000"/>
                </a:solidFill>
                <a:round/>
                <a:headEnd/>
                <a:tailEnd/>
              </a:ln>
            </p:spPr>
          </p:cxnSp>
        </p:grpSp>
        <p:grpSp>
          <p:nvGrpSpPr>
            <p:cNvPr id="101" name="Group 111">
              <a:extLst>
                <a:ext uri="{FF2B5EF4-FFF2-40B4-BE49-F238E27FC236}">
                  <a16:creationId xmlns:a16="http://schemas.microsoft.com/office/drawing/2014/main" id="{5ED40C05-4D51-BB54-C350-73C037A6D282}"/>
                </a:ext>
              </a:extLst>
            </p:cNvPr>
            <p:cNvGrpSpPr>
              <a:grpSpLocks/>
            </p:cNvGrpSpPr>
            <p:nvPr/>
          </p:nvGrpSpPr>
          <p:grpSpPr bwMode="auto">
            <a:xfrm rot="-5373264">
              <a:off x="997" y="801"/>
              <a:ext cx="147" cy="195"/>
              <a:chOff x="1296" y="816"/>
              <a:chExt cx="144" cy="240"/>
            </a:xfrm>
          </p:grpSpPr>
          <p:sp>
            <p:nvSpPr>
              <p:cNvPr id="117" name="Oval 112">
                <a:extLst>
                  <a:ext uri="{FF2B5EF4-FFF2-40B4-BE49-F238E27FC236}">
                    <a16:creationId xmlns:a16="http://schemas.microsoft.com/office/drawing/2014/main" id="{9417294D-F9D0-BB8A-43B4-434E4E2ED646}"/>
                  </a:ext>
                </a:extLst>
              </p:cNvPr>
              <p:cNvSpPr>
                <a:spLocks noChangeArrowheads="1"/>
              </p:cNvSpPr>
              <p:nvPr/>
            </p:nvSpPr>
            <p:spPr bwMode="auto">
              <a:xfrm>
                <a:off x="1296" y="912"/>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8" name="Oval 113">
                <a:extLst>
                  <a:ext uri="{FF2B5EF4-FFF2-40B4-BE49-F238E27FC236}">
                    <a16:creationId xmlns:a16="http://schemas.microsoft.com/office/drawing/2014/main" id="{5EDBA7AC-9959-315A-FDC9-9492D4776219}"/>
                  </a:ext>
                </a:extLst>
              </p:cNvPr>
              <p:cNvSpPr>
                <a:spLocks noChangeArrowheads="1"/>
              </p:cNvSpPr>
              <p:nvPr/>
            </p:nvSpPr>
            <p:spPr bwMode="auto">
              <a:xfrm>
                <a:off x="1392" y="1008"/>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9" name="Oval 114">
                <a:extLst>
                  <a:ext uri="{FF2B5EF4-FFF2-40B4-BE49-F238E27FC236}">
                    <a16:creationId xmlns:a16="http://schemas.microsoft.com/office/drawing/2014/main" id="{EEC97B17-D8D6-73DF-EC86-A580AC173B8D}"/>
                  </a:ext>
                </a:extLst>
              </p:cNvPr>
              <p:cNvSpPr>
                <a:spLocks noChangeArrowheads="1"/>
              </p:cNvSpPr>
              <p:nvPr/>
            </p:nvSpPr>
            <p:spPr bwMode="auto">
              <a:xfrm>
                <a:off x="1392" y="816"/>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20" name="AutoShape 115">
                <a:extLst>
                  <a:ext uri="{FF2B5EF4-FFF2-40B4-BE49-F238E27FC236}">
                    <a16:creationId xmlns:a16="http://schemas.microsoft.com/office/drawing/2014/main" id="{6A958F5D-A6F7-1EC4-3739-75BAB0F6BE73}"/>
                  </a:ext>
                </a:extLst>
              </p:cNvPr>
              <p:cNvCxnSpPr>
                <a:cxnSpLocks noChangeShapeType="1"/>
                <a:stCxn id="117" idx="7"/>
                <a:endCxn id="119" idx="3"/>
              </p:cNvCxnSpPr>
              <p:nvPr/>
            </p:nvCxnSpPr>
            <p:spPr bwMode="auto">
              <a:xfrm flipV="1">
                <a:off x="1337" y="857"/>
                <a:ext cx="62" cy="62"/>
              </a:xfrm>
              <a:prstGeom prst="straightConnector1">
                <a:avLst/>
              </a:prstGeom>
              <a:noFill/>
              <a:ln w="9525">
                <a:solidFill>
                  <a:sysClr val="windowText" lastClr="000000"/>
                </a:solidFill>
                <a:round/>
                <a:headEnd/>
                <a:tailEnd/>
              </a:ln>
            </p:spPr>
          </p:cxnSp>
          <p:cxnSp>
            <p:nvCxnSpPr>
              <p:cNvPr id="121" name="AutoShape 116">
                <a:extLst>
                  <a:ext uri="{FF2B5EF4-FFF2-40B4-BE49-F238E27FC236}">
                    <a16:creationId xmlns:a16="http://schemas.microsoft.com/office/drawing/2014/main" id="{6FEF5527-10CD-DE62-2E6A-630FA3D54DBC}"/>
                  </a:ext>
                </a:extLst>
              </p:cNvPr>
              <p:cNvCxnSpPr>
                <a:cxnSpLocks noChangeShapeType="1"/>
                <a:stCxn id="117" idx="5"/>
                <a:endCxn id="118" idx="1"/>
              </p:cNvCxnSpPr>
              <p:nvPr/>
            </p:nvCxnSpPr>
            <p:spPr bwMode="auto">
              <a:xfrm>
                <a:off x="1337" y="953"/>
                <a:ext cx="62" cy="62"/>
              </a:xfrm>
              <a:prstGeom prst="straightConnector1">
                <a:avLst/>
              </a:prstGeom>
              <a:noFill/>
              <a:ln w="9525">
                <a:solidFill>
                  <a:sysClr val="windowText" lastClr="000000"/>
                </a:solidFill>
                <a:round/>
                <a:headEnd/>
                <a:tailEnd/>
              </a:ln>
            </p:spPr>
          </p:cxnSp>
        </p:grpSp>
        <p:cxnSp>
          <p:nvCxnSpPr>
            <p:cNvPr id="102" name="AutoShape 117">
              <a:extLst>
                <a:ext uri="{FF2B5EF4-FFF2-40B4-BE49-F238E27FC236}">
                  <a16:creationId xmlns:a16="http://schemas.microsoft.com/office/drawing/2014/main" id="{7DE63AAA-5DFA-52EB-9D5B-1B585436475C}"/>
                </a:ext>
              </a:extLst>
            </p:cNvPr>
            <p:cNvCxnSpPr>
              <a:cxnSpLocks noChangeShapeType="1"/>
              <a:stCxn id="98" idx="0"/>
              <a:endCxn id="117" idx="2"/>
            </p:cNvCxnSpPr>
            <p:nvPr/>
          </p:nvCxnSpPr>
          <p:spPr bwMode="auto">
            <a:xfrm flipV="1">
              <a:off x="1049" y="963"/>
              <a:ext cx="21" cy="226"/>
            </a:xfrm>
            <a:prstGeom prst="straightConnector1">
              <a:avLst/>
            </a:prstGeom>
            <a:noFill/>
            <a:ln w="9525">
              <a:solidFill>
                <a:sysClr val="windowText" lastClr="000000"/>
              </a:solidFill>
              <a:round/>
              <a:headEnd/>
              <a:tailEnd/>
            </a:ln>
          </p:spPr>
        </p:cxnSp>
        <p:grpSp>
          <p:nvGrpSpPr>
            <p:cNvPr id="103" name="Group 118">
              <a:extLst>
                <a:ext uri="{FF2B5EF4-FFF2-40B4-BE49-F238E27FC236}">
                  <a16:creationId xmlns:a16="http://schemas.microsoft.com/office/drawing/2014/main" id="{EF5DEA31-0468-0A27-0B98-6509CEE83C8F}"/>
                </a:ext>
              </a:extLst>
            </p:cNvPr>
            <p:cNvGrpSpPr>
              <a:grpSpLocks/>
            </p:cNvGrpSpPr>
            <p:nvPr/>
          </p:nvGrpSpPr>
          <p:grpSpPr bwMode="auto">
            <a:xfrm rot="-10596043">
              <a:off x="669" y="1096"/>
              <a:ext cx="117" cy="245"/>
              <a:chOff x="1296" y="816"/>
              <a:chExt cx="144" cy="240"/>
            </a:xfrm>
          </p:grpSpPr>
          <p:sp>
            <p:nvSpPr>
              <p:cNvPr id="112" name="Oval 119">
                <a:extLst>
                  <a:ext uri="{FF2B5EF4-FFF2-40B4-BE49-F238E27FC236}">
                    <a16:creationId xmlns:a16="http://schemas.microsoft.com/office/drawing/2014/main" id="{E10126BC-A620-6ED3-EDFA-00F5E17C7C90}"/>
                  </a:ext>
                </a:extLst>
              </p:cNvPr>
              <p:cNvSpPr>
                <a:spLocks noChangeArrowheads="1"/>
              </p:cNvSpPr>
              <p:nvPr/>
            </p:nvSpPr>
            <p:spPr bwMode="auto">
              <a:xfrm>
                <a:off x="1296" y="912"/>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3" name="Oval 120">
                <a:extLst>
                  <a:ext uri="{FF2B5EF4-FFF2-40B4-BE49-F238E27FC236}">
                    <a16:creationId xmlns:a16="http://schemas.microsoft.com/office/drawing/2014/main" id="{FB9DA832-2BE3-6AF5-D4D9-256B25D7F5A9}"/>
                  </a:ext>
                </a:extLst>
              </p:cNvPr>
              <p:cNvSpPr>
                <a:spLocks noChangeArrowheads="1"/>
              </p:cNvSpPr>
              <p:nvPr/>
            </p:nvSpPr>
            <p:spPr bwMode="auto">
              <a:xfrm>
                <a:off x="1392" y="1008"/>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4" name="Oval 121">
                <a:extLst>
                  <a:ext uri="{FF2B5EF4-FFF2-40B4-BE49-F238E27FC236}">
                    <a16:creationId xmlns:a16="http://schemas.microsoft.com/office/drawing/2014/main" id="{EA278C0F-9E76-9C39-066E-B883A5F818CB}"/>
                  </a:ext>
                </a:extLst>
              </p:cNvPr>
              <p:cNvSpPr>
                <a:spLocks noChangeArrowheads="1"/>
              </p:cNvSpPr>
              <p:nvPr/>
            </p:nvSpPr>
            <p:spPr bwMode="auto">
              <a:xfrm>
                <a:off x="1392" y="816"/>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15" name="AutoShape 122">
                <a:extLst>
                  <a:ext uri="{FF2B5EF4-FFF2-40B4-BE49-F238E27FC236}">
                    <a16:creationId xmlns:a16="http://schemas.microsoft.com/office/drawing/2014/main" id="{DC5D0807-39E4-D92A-779B-A3AA4B5A2BAB}"/>
                  </a:ext>
                </a:extLst>
              </p:cNvPr>
              <p:cNvCxnSpPr>
                <a:cxnSpLocks noChangeShapeType="1"/>
                <a:stCxn id="112" idx="7"/>
                <a:endCxn id="114" idx="3"/>
              </p:cNvCxnSpPr>
              <p:nvPr/>
            </p:nvCxnSpPr>
            <p:spPr bwMode="auto">
              <a:xfrm flipV="1">
                <a:off x="1337" y="857"/>
                <a:ext cx="62" cy="62"/>
              </a:xfrm>
              <a:prstGeom prst="straightConnector1">
                <a:avLst/>
              </a:prstGeom>
              <a:noFill/>
              <a:ln w="9525">
                <a:solidFill>
                  <a:sysClr val="windowText" lastClr="000000"/>
                </a:solidFill>
                <a:round/>
                <a:headEnd/>
                <a:tailEnd/>
              </a:ln>
            </p:spPr>
          </p:cxnSp>
          <p:cxnSp>
            <p:nvCxnSpPr>
              <p:cNvPr id="116" name="AutoShape 123">
                <a:extLst>
                  <a:ext uri="{FF2B5EF4-FFF2-40B4-BE49-F238E27FC236}">
                    <a16:creationId xmlns:a16="http://schemas.microsoft.com/office/drawing/2014/main" id="{E1C907C3-17CD-EEB0-2300-8B94B2F92BBC}"/>
                  </a:ext>
                </a:extLst>
              </p:cNvPr>
              <p:cNvCxnSpPr>
                <a:cxnSpLocks noChangeShapeType="1"/>
                <a:stCxn id="112" idx="5"/>
                <a:endCxn id="113" idx="1"/>
              </p:cNvCxnSpPr>
              <p:nvPr/>
            </p:nvCxnSpPr>
            <p:spPr bwMode="auto">
              <a:xfrm>
                <a:off x="1337" y="953"/>
                <a:ext cx="62" cy="62"/>
              </a:xfrm>
              <a:prstGeom prst="straightConnector1">
                <a:avLst/>
              </a:prstGeom>
              <a:noFill/>
              <a:ln w="9525">
                <a:solidFill>
                  <a:sysClr val="windowText" lastClr="000000"/>
                </a:solidFill>
                <a:round/>
                <a:headEnd/>
                <a:tailEnd/>
              </a:ln>
            </p:spPr>
          </p:cxnSp>
        </p:grpSp>
        <p:cxnSp>
          <p:nvCxnSpPr>
            <p:cNvPr id="104" name="AutoShape 124">
              <a:extLst>
                <a:ext uri="{FF2B5EF4-FFF2-40B4-BE49-F238E27FC236}">
                  <a16:creationId xmlns:a16="http://schemas.microsoft.com/office/drawing/2014/main" id="{DF9A14AA-CC93-E2A6-741E-CC8EF1CB3C88}"/>
                </a:ext>
              </a:extLst>
            </p:cNvPr>
            <p:cNvCxnSpPr>
              <a:cxnSpLocks noChangeShapeType="1"/>
              <a:stCxn id="98" idx="2"/>
              <a:endCxn id="112" idx="2"/>
            </p:cNvCxnSpPr>
            <p:nvPr/>
          </p:nvCxnSpPr>
          <p:spPr bwMode="auto">
            <a:xfrm flipH="1">
              <a:off x="785" y="1214"/>
              <a:ext cx="240" cy="3"/>
            </a:xfrm>
            <a:prstGeom prst="straightConnector1">
              <a:avLst/>
            </a:prstGeom>
            <a:noFill/>
            <a:ln w="9525">
              <a:solidFill>
                <a:sysClr val="windowText" lastClr="000000"/>
              </a:solidFill>
              <a:round/>
              <a:headEnd/>
              <a:tailEnd/>
            </a:ln>
          </p:spPr>
        </p:cxnSp>
        <p:grpSp>
          <p:nvGrpSpPr>
            <p:cNvPr id="105" name="Group 125">
              <a:extLst>
                <a:ext uri="{FF2B5EF4-FFF2-40B4-BE49-F238E27FC236}">
                  <a16:creationId xmlns:a16="http://schemas.microsoft.com/office/drawing/2014/main" id="{4C1CF840-7CF3-FA19-F638-79F8BC039829}"/>
                </a:ext>
              </a:extLst>
            </p:cNvPr>
            <p:cNvGrpSpPr>
              <a:grpSpLocks/>
            </p:cNvGrpSpPr>
            <p:nvPr/>
          </p:nvGrpSpPr>
          <p:grpSpPr bwMode="auto">
            <a:xfrm rot="5372313">
              <a:off x="999" y="1426"/>
              <a:ext cx="150" cy="195"/>
              <a:chOff x="1296" y="816"/>
              <a:chExt cx="144" cy="240"/>
            </a:xfrm>
          </p:grpSpPr>
          <p:sp>
            <p:nvSpPr>
              <p:cNvPr id="107" name="Oval 126">
                <a:extLst>
                  <a:ext uri="{FF2B5EF4-FFF2-40B4-BE49-F238E27FC236}">
                    <a16:creationId xmlns:a16="http://schemas.microsoft.com/office/drawing/2014/main" id="{ECDE33EB-BB9F-AEDB-6AA0-CD8EA5704840}"/>
                  </a:ext>
                </a:extLst>
              </p:cNvPr>
              <p:cNvSpPr>
                <a:spLocks noChangeArrowheads="1"/>
              </p:cNvSpPr>
              <p:nvPr/>
            </p:nvSpPr>
            <p:spPr bwMode="auto">
              <a:xfrm>
                <a:off x="1296" y="912"/>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8" name="Oval 127">
                <a:extLst>
                  <a:ext uri="{FF2B5EF4-FFF2-40B4-BE49-F238E27FC236}">
                    <a16:creationId xmlns:a16="http://schemas.microsoft.com/office/drawing/2014/main" id="{10B10A20-B7B5-C601-F701-E7D40BA684C8}"/>
                  </a:ext>
                </a:extLst>
              </p:cNvPr>
              <p:cNvSpPr>
                <a:spLocks noChangeArrowheads="1"/>
              </p:cNvSpPr>
              <p:nvPr/>
            </p:nvSpPr>
            <p:spPr bwMode="auto">
              <a:xfrm>
                <a:off x="1392" y="1008"/>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9" name="Oval 128">
                <a:extLst>
                  <a:ext uri="{FF2B5EF4-FFF2-40B4-BE49-F238E27FC236}">
                    <a16:creationId xmlns:a16="http://schemas.microsoft.com/office/drawing/2014/main" id="{DD67EE8B-5752-CF32-9C0F-C654143DF506}"/>
                  </a:ext>
                </a:extLst>
              </p:cNvPr>
              <p:cNvSpPr>
                <a:spLocks noChangeArrowheads="1"/>
              </p:cNvSpPr>
              <p:nvPr/>
            </p:nvSpPr>
            <p:spPr bwMode="auto">
              <a:xfrm>
                <a:off x="1392" y="816"/>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10" name="AutoShape 129">
                <a:extLst>
                  <a:ext uri="{FF2B5EF4-FFF2-40B4-BE49-F238E27FC236}">
                    <a16:creationId xmlns:a16="http://schemas.microsoft.com/office/drawing/2014/main" id="{01BA33CD-C83B-B041-1C98-A97755B5D351}"/>
                  </a:ext>
                </a:extLst>
              </p:cNvPr>
              <p:cNvCxnSpPr>
                <a:cxnSpLocks noChangeShapeType="1"/>
                <a:stCxn id="107" idx="7"/>
                <a:endCxn id="109" idx="3"/>
              </p:cNvCxnSpPr>
              <p:nvPr/>
            </p:nvCxnSpPr>
            <p:spPr bwMode="auto">
              <a:xfrm flipV="1">
                <a:off x="1337" y="857"/>
                <a:ext cx="62" cy="62"/>
              </a:xfrm>
              <a:prstGeom prst="straightConnector1">
                <a:avLst/>
              </a:prstGeom>
              <a:noFill/>
              <a:ln w="9525">
                <a:solidFill>
                  <a:sysClr val="windowText" lastClr="000000"/>
                </a:solidFill>
                <a:round/>
                <a:headEnd/>
                <a:tailEnd/>
              </a:ln>
            </p:spPr>
          </p:cxnSp>
          <p:cxnSp>
            <p:nvCxnSpPr>
              <p:cNvPr id="111" name="AutoShape 130">
                <a:extLst>
                  <a:ext uri="{FF2B5EF4-FFF2-40B4-BE49-F238E27FC236}">
                    <a16:creationId xmlns:a16="http://schemas.microsoft.com/office/drawing/2014/main" id="{42365CAB-64F1-37F7-AFE1-E831B2F9CE49}"/>
                  </a:ext>
                </a:extLst>
              </p:cNvPr>
              <p:cNvCxnSpPr>
                <a:cxnSpLocks noChangeShapeType="1"/>
                <a:stCxn id="107" idx="5"/>
                <a:endCxn id="108" idx="1"/>
              </p:cNvCxnSpPr>
              <p:nvPr/>
            </p:nvCxnSpPr>
            <p:spPr bwMode="auto">
              <a:xfrm>
                <a:off x="1337" y="953"/>
                <a:ext cx="62" cy="62"/>
              </a:xfrm>
              <a:prstGeom prst="straightConnector1">
                <a:avLst/>
              </a:prstGeom>
              <a:noFill/>
              <a:ln w="9525">
                <a:solidFill>
                  <a:sysClr val="windowText" lastClr="000000"/>
                </a:solidFill>
                <a:round/>
                <a:headEnd/>
                <a:tailEnd/>
              </a:ln>
            </p:spPr>
          </p:cxnSp>
        </p:grpSp>
        <p:cxnSp>
          <p:nvCxnSpPr>
            <p:cNvPr id="106" name="AutoShape 131">
              <a:extLst>
                <a:ext uri="{FF2B5EF4-FFF2-40B4-BE49-F238E27FC236}">
                  <a16:creationId xmlns:a16="http://schemas.microsoft.com/office/drawing/2014/main" id="{57BE3C73-624C-1B53-673D-C5B870D08DE6}"/>
                </a:ext>
              </a:extLst>
            </p:cNvPr>
            <p:cNvCxnSpPr>
              <a:cxnSpLocks noChangeShapeType="1"/>
              <a:stCxn id="98" idx="4"/>
              <a:endCxn id="107" idx="2"/>
            </p:cNvCxnSpPr>
            <p:nvPr/>
          </p:nvCxnSpPr>
          <p:spPr bwMode="auto">
            <a:xfrm>
              <a:off x="1049" y="1238"/>
              <a:ext cx="20" cy="201"/>
            </a:xfrm>
            <a:prstGeom prst="straightConnector1">
              <a:avLst/>
            </a:prstGeom>
            <a:noFill/>
            <a:ln w="9525">
              <a:solidFill>
                <a:sysClr val="windowText" lastClr="000000"/>
              </a:solidFill>
              <a:round/>
              <a:headEnd/>
              <a:tailEnd/>
            </a:ln>
          </p:spPr>
        </p:cxnSp>
      </p:grpSp>
    </p:spTree>
    <p:extLst>
      <p:ext uri="{BB962C8B-B14F-4D97-AF65-F5344CB8AC3E}">
        <p14:creationId xmlns:p14="http://schemas.microsoft.com/office/powerpoint/2010/main" val="41772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62B73-FFFA-E6B5-E907-F67E48CA8A39}"/>
            </a:ext>
          </a:extLst>
        </p:cNvPr>
        <p:cNvGrpSpPr/>
        <p:nvPr/>
      </p:nvGrpSpPr>
      <p:grpSpPr>
        <a:xfrm>
          <a:off x="0" y="0"/>
          <a:ext cx="0" cy="0"/>
          <a:chOff x="0" y="0"/>
          <a:chExt cx="0" cy="0"/>
        </a:xfrm>
      </p:grpSpPr>
      <p:sp>
        <p:nvSpPr>
          <p:cNvPr id="14" name="Text Placeholder 1">
            <a:extLst>
              <a:ext uri="{FF2B5EF4-FFF2-40B4-BE49-F238E27FC236}">
                <a16:creationId xmlns:a16="http://schemas.microsoft.com/office/drawing/2014/main" id="{CE1C41A7-1AD7-3077-738A-5F6A497313F9}"/>
              </a:ext>
            </a:extLst>
          </p:cNvPr>
          <p:cNvSpPr>
            <a:spLocks noGrp="1"/>
          </p:cNvSpPr>
          <p:nvPr>
            <p:ph type="body" sz="quarter" idx="10"/>
          </p:nvPr>
        </p:nvSpPr>
        <p:spPr>
          <a:xfrm>
            <a:off x="479669" y="335424"/>
            <a:ext cx="8184662" cy="1372236"/>
          </a:xfrm>
          <a:solidFill>
            <a:schemeClr val="bg2"/>
          </a:solidFill>
        </p:spPr>
        <p:txBody>
          <a:bodyPr>
            <a:normAutofit/>
          </a:bodyPr>
          <a:lstStyle/>
          <a:p>
            <a:r>
              <a:rPr lang="en-US" sz="3500" b="1">
                <a:solidFill>
                  <a:schemeClr val="tx1"/>
                </a:solidFill>
                <a:latin typeface="Californian FB" panose="0207040306080B030204" pitchFamily="18" charset="0"/>
              </a:rPr>
              <a:t>Strategy #1: Bring In Outsiders</a:t>
            </a:r>
          </a:p>
        </p:txBody>
      </p:sp>
      <p:sp>
        <p:nvSpPr>
          <p:cNvPr id="9" name="Rectangle 8">
            <a:extLst>
              <a:ext uri="{FF2B5EF4-FFF2-40B4-BE49-F238E27FC236}">
                <a16:creationId xmlns:a16="http://schemas.microsoft.com/office/drawing/2014/main" id="{5B7294F8-1C65-D88B-E83D-138612F5D129}"/>
              </a:ext>
            </a:extLst>
          </p:cNvPr>
          <p:cNvSpPr/>
          <p:nvPr/>
        </p:nvSpPr>
        <p:spPr>
          <a:xfrm>
            <a:off x="5101875" y="6264593"/>
            <a:ext cx="3754544" cy="443793"/>
          </a:xfrm>
          <a:prstGeom prst="rect">
            <a:avLst/>
          </a:prstGeom>
          <a:solidFill>
            <a:schemeClr val="bg2"/>
          </a:solidFill>
        </p:spPr>
        <p:txBody>
          <a:bodyPr wrap="square">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a:ln>
                <a:noFill/>
              </a:ln>
              <a:solidFill>
                <a:srgbClr val="33006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5B5DEA6-8866-016E-A351-BC2F0D000E7E}"/>
              </a:ext>
            </a:extLst>
          </p:cNvPr>
          <p:cNvPicPr>
            <a:picLocks noChangeAspect="1"/>
          </p:cNvPicPr>
          <p:nvPr/>
        </p:nvPicPr>
        <p:blipFill>
          <a:blip r:embed="rId3"/>
          <a:stretch>
            <a:fillRect/>
          </a:stretch>
        </p:blipFill>
        <p:spPr>
          <a:xfrm>
            <a:off x="530216" y="1523390"/>
            <a:ext cx="4233872" cy="4097527"/>
          </a:xfrm>
          <a:prstGeom prst="rect">
            <a:avLst/>
          </a:prstGeom>
        </p:spPr>
      </p:pic>
      <p:sp>
        <p:nvSpPr>
          <p:cNvPr id="2" name="Rectangle 1">
            <a:extLst>
              <a:ext uri="{FF2B5EF4-FFF2-40B4-BE49-F238E27FC236}">
                <a16:creationId xmlns:a16="http://schemas.microsoft.com/office/drawing/2014/main" id="{D51914C3-748F-AD81-0013-D4EE1355538D}"/>
              </a:ext>
            </a:extLst>
          </p:cNvPr>
          <p:cNvSpPr/>
          <p:nvPr/>
        </p:nvSpPr>
        <p:spPr>
          <a:xfrm>
            <a:off x="4900601" y="2556490"/>
            <a:ext cx="3955818" cy="203132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33006F"/>
                </a:solidFill>
                <a:effectLst/>
                <a:uLnTx/>
                <a:uFillTx/>
                <a:latin typeface="Californian FB" panose="0207040306080B030204" pitchFamily="18" charset="0"/>
                <a:ea typeface="+mn-ea"/>
                <a:cs typeface="Arial" pitchFamily="34" charset="0"/>
              </a:rPr>
              <a:t>156 enlisted men &amp; women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“Fire teams” of 3 men &amp; 1 female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Series of realistic team challenges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Observed who spoke up, what happened to their voice, and team performance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33006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88068CC-1D8A-7951-8036-EA29CC46A8A1}"/>
              </a:ext>
            </a:extLst>
          </p:cNvPr>
          <p:cNvPicPr>
            <a:picLocks noChangeAspect="1"/>
          </p:cNvPicPr>
          <p:nvPr/>
        </p:nvPicPr>
        <p:blipFill>
          <a:blip r:embed="rId4"/>
          <a:stretch>
            <a:fillRect/>
          </a:stretch>
        </p:blipFill>
        <p:spPr>
          <a:xfrm>
            <a:off x="16472" y="6285476"/>
            <a:ext cx="9144000" cy="554182"/>
          </a:xfrm>
          <a:prstGeom prst="rect">
            <a:avLst/>
          </a:prstGeom>
        </p:spPr>
      </p:pic>
      <p:sp>
        <p:nvSpPr>
          <p:cNvPr id="5" name="TextBox 4">
            <a:extLst>
              <a:ext uri="{FF2B5EF4-FFF2-40B4-BE49-F238E27FC236}">
                <a16:creationId xmlns:a16="http://schemas.microsoft.com/office/drawing/2014/main" id="{69AB931A-2630-7B3C-A5EB-CC24FCA17A8F}"/>
              </a:ext>
            </a:extLst>
          </p:cNvPr>
          <p:cNvSpPr txBox="1"/>
          <p:nvPr/>
        </p:nvSpPr>
        <p:spPr>
          <a:xfrm>
            <a:off x="-1190627" y="6400984"/>
            <a:ext cx="2857501"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Farh et al. (2020)</a:t>
            </a:r>
          </a:p>
        </p:txBody>
      </p:sp>
    </p:spTree>
    <p:extLst>
      <p:ext uri="{BB962C8B-B14F-4D97-AF65-F5344CB8AC3E}">
        <p14:creationId xmlns:p14="http://schemas.microsoft.com/office/powerpoint/2010/main" val="25924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8802-D12F-7FEE-D917-81BF139F6C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0EA4B6-12A4-F476-EE23-A0E7462D9FCC}"/>
              </a:ext>
            </a:extLst>
          </p:cNvPr>
          <p:cNvSpPr>
            <a:spLocks noGrp="1"/>
          </p:cNvSpPr>
          <p:nvPr>
            <p:ph type="body" sz="quarter" idx="10"/>
          </p:nvPr>
        </p:nvSpPr>
        <p:spPr>
          <a:xfrm>
            <a:off x="737285" y="371510"/>
            <a:ext cx="8406716" cy="991998"/>
          </a:xfrm>
        </p:spPr>
        <p:txBody>
          <a:bodyPr>
            <a:normAutofit/>
          </a:bodyPr>
          <a:lstStyle/>
          <a:p>
            <a:r>
              <a:rPr lang="en-US" sz="3500" b="1">
                <a:solidFill>
                  <a:schemeClr val="tx1"/>
                </a:solidFill>
                <a:latin typeface="Californian FB" panose="0207040306080B030204" pitchFamily="18" charset="0"/>
              </a:rPr>
              <a:t>Tale of Two Tasks</a:t>
            </a:r>
          </a:p>
        </p:txBody>
      </p:sp>
      <p:sp>
        <p:nvSpPr>
          <p:cNvPr id="16" name="TextBox 15">
            <a:extLst>
              <a:ext uri="{FF2B5EF4-FFF2-40B4-BE49-F238E27FC236}">
                <a16:creationId xmlns:a16="http://schemas.microsoft.com/office/drawing/2014/main" id="{95A0B3AE-DEED-4AFA-1590-9BB144D15D78}"/>
              </a:ext>
            </a:extLst>
          </p:cNvPr>
          <p:cNvSpPr txBox="1"/>
          <p:nvPr/>
        </p:nvSpPr>
        <p:spPr>
          <a:xfrm>
            <a:off x="-214313" y="968409"/>
            <a:ext cx="8839200" cy="784830"/>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Low Complexity Task								High Complexity Task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p:txBody>
      </p:sp>
      <p:pic>
        <p:nvPicPr>
          <p:cNvPr id="3" name="Picture 2">
            <a:extLst>
              <a:ext uri="{FF2B5EF4-FFF2-40B4-BE49-F238E27FC236}">
                <a16:creationId xmlns:a16="http://schemas.microsoft.com/office/drawing/2014/main" id="{F7FA48E1-BA93-EF76-00F0-82317E32326A}"/>
              </a:ext>
            </a:extLst>
          </p:cNvPr>
          <p:cNvPicPr>
            <a:picLocks noChangeAspect="1"/>
          </p:cNvPicPr>
          <p:nvPr/>
        </p:nvPicPr>
        <p:blipFill>
          <a:blip r:embed="rId3"/>
          <a:stretch>
            <a:fillRect/>
          </a:stretch>
        </p:blipFill>
        <p:spPr>
          <a:xfrm>
            <a:off x="361950" y="1363508"/>
            <a:ext cx="3695700" cy="2543175"/>
          </a:xfrm>
          <a:prstGeom prst="rect">
            <a:avLst/>
          </a:prstGeom>
        </p:spPr>
      </p:pic>
      <p:pic>
        <p:nvPicPr>
          <p:cNvPr id="5" name="Picture 4">
            <a:extLst>
              <a:ext uri="{FF2B5EF4-FFF2-40B4-BE49-F238E27FC236}">
                <a16:creationId xmlns:a16="http://schemas.microsoft.com/office/drawing/2014/main" id="{EDFE9ED9-A012-A622-F874-0CBA20A4B8AB}"/>
              </a:ext>
            </a:extLst>
          </p:cNvPr>
          <p:cNvPicPr>
            <a:picLocks noChangeAspect="1"/>
          </p:cNvPicPr>
          <p:nvPr/>
        </p:nvPicPr>
        <p:blipFill>
          <a:blip r:embed="rId4"/>
          <a:stretch>
            <a:fillRect/>
          </a:stretch>
        </p:blipFill>
        <p:spPr>
          <a:xfrm>
            <a:off x="614362" y="2635095"/>
            <a:ext cx="3590925" cy="2438400"/>
          </a:xfrm>
          <a:prstGeom prst="rect">
            <a:avLst/>
          </a:prstGeom>
        </p:spPr>
      </p:pic>
      <p:pic>
        <p:nvPicPr>
          <p:cNvPr id="6" name="Picture 5">
            <a:extLst>
              <a:ext uri="{FF2B5EF4-FFF2-40B4-BE49-F238E27FC236}">
                <a16:creationId xmlns:a16="http://schemas.microsoft.com/office/drawing/2014/main" id="{A033ED57-59E4-4191-E77F-58A61AA584CE}"/>
              </a:ext>
            </a:extLst>
          </p:cNvPr>
          <p:cNvPicPr>
            <a:picLocks noChangeAspect="1"/>
          </p:cNvPicPr>
          <p:nvPr/>
        </p:nvPicPr>
        <p:blipFill>
          <a:blip r:embed="rId5"/>
          <a:stretch>
            <a:fillRect/>
          </a:stretch>
        </p:blipFill>
        <p:spPr>
          <a:xfrm>
            <a:off x="964462" y="3650906"/>
            <a:ext cx="3609975" cy="2495550"/>
          </a:xfrm>
          <a:prstGeom prst="rect">
            <a:avLst/>
          </a:prstGeom>
        </p:spPr>
      </p:pic>
      <p:pic>
        <p:nvPicPr>
          <p:cNvPr id="7" name="Picture 6">
            <a:extLst>
              <a:ext uri="{FF2B5EF4-FFF2-40B4-BE49-F238E27FC236}">
                <a16:creationId xmlns:a16="http://schemas.microsoft.com/office/drawing/2014/main" id="{1D808AF2-1830-8DD0-A713-364F8CAE8444}"/>
              </a:ext>
            </a:extLst>
          </p:cNvPr>
          <p:cNvPicPr>
            <a:picLocks noChangeAspect="1"/>
          </p:cNvPicPr>
          <p:nvPr/>
        </p:nvPicPr>
        <p:blipFill>
          <a:blip r:embed="rId6"/>
          <a:stretch>
            <a:fillRect/>
          </a:stretch>
        </p:blipFill>
        <p:spPr>
          <a:xfrm>
            <a:off x="4657724" y="1363507"/>
            <a:ext cx="3748991" cy="2543175"/>
          </a:xfrm>
          <a:prstGeom prst="rect">
            <a:avLst/>
          </a:prstGeom>
        </p:spPr>
      </p:pic>
      <p:pic>
        <p:nvPicPr>
          <p:cNvPr id="8" name="Picture 7">
            <a:extLst>
              <a:ext uri="{FF2B5EF4-FFF2-40B4-BE49-F238E27FC236}">
                <a16:creationId xmlns:a16="http://schemas.microsoft.com/office/drawing/2014/main" id="{1E64F9E1-4E48-98F9-BC54-8726248A2DCC}"/>
              </a:ext>
            </a:extLst>
          </p:cNvPr>
          <p:cNvPicPr>
            <a:picLocks noChangeAspect="1"/>
          </p:cNvPicPr>
          <p:nvPr/>
        </p:nvPicPr>
        <p:blipFill>
          <a:blip r:embed="rId7"/>
          <a:stretch>
            <a:fillRect/>
          </a:stretch>
        </p:blipFill>
        <p:spPr>
          <a:xfrm>
            <a:off x="6328820" y="1747592"/>
            <a:ext cx="2648853" cy="3278977"/>
          </a:xfrm>
          <a:prstGeom prst="rect">
            <a:avLst/>
          </a:prstGeom>
        </p:spPr>
      </p:pic>
      <p:pic>
        <p:nvPicPr>
          <p:cNvPr id="9" name="Picture 8">
            <a:extLst>
              <a:ext uri="{FF2B5EF4-FFF2-40B4-BE49-F238E27FC236}">
                <a16:creationId xmlns:a16="http://schemas.microsoft.com/office/drawing/2014/main" id="{E555ADF3-FAFE-050C-8B40-1BD12AAFA3DC}"/>
              </a:ext>
            </a:extLst>
          </p:cNvPr>
          <p:cNvPicPr>
            <a:picLocks noChangeAspect="1"/>
          </p:cNvPicPr>
          <p:nvPr/>
        </p:nvPicPr>
        <p:blipFill>
          <a:blip r:embed="rId8"/>
          <a:stretch>
            <a:fillRect/>
          </a:stretch>
        </p:blipFill>
        <p:spPr>
          <a:xfrm>
            <a:off x="5008218" y="3650906"/>
            <a:ext cx="3629891" cy="2495550"/>
          </a:xfrm>
          <a:prstGeom prst="rect">
            <a:avLst/>
          </a:prstGeom>
        </p:spPr>
      </p:pic>
      <p:sp>
        <p:nvSpPr>
          <p:cNvPr id="10" name="TextBox 9">
            <a:extLst>
              <a:ext uri="{FF2B5EF4-FFF2-40B4-BE49-F238E27FC236}">
                <a16:creationId xmlns:a16="http://schemas.microsoft.com/office/drawing/2014/main" id="{0D5A7115-F8E0-7613-E73D-2FB0ECA4C9DA}"/>
              </a:ext>
            </a:extLst>
          </p:cNvPr>
          <p:cNvSpPr txBox="1"/>
          <p:nvPr/>
        </p:nvSpPr>
        <p:spPr>
          <a:xfrm>
            <a:off x="6110647" y="6354938"/>
            <a:ext cx="2857501" cy="323165"/>
          </a:xfrm>
          <a:prstGeom prst="rect">
            <a:avLst/>
          </a:prstGeom>
          <a:solidFill>
            <a:schemeClr val="bg2"/>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Farh et al. (2019)</a:t>
            </a:r>
          </a:p>
        </p:txBody>
      </p:sp>
      <p:pic>
        <p:nvPicPr>
          <p:cNvPr id="4" name="Picture 3">
            <a:extLst>
              <a:ext uri="{FF2B5EF4-FFF2-40B4-BE49-F238E27FC236}">
                <a16:creationId xmlns:a16="http://schemas.microsoft.com/office/drawing/2014/main" id="{80C23470-97FF-7621-6744-A3B88E94B674}"/>
              </a:ext>
            </a:extLst>
          </p:cNvPr>
          <p:cNvPicPr>
            <a:picLocks noChangeAspect="1"/>
          </p:cNvPicPr>
          <p:nvPr/>
        </p:nvPicPr>
        <p:blipFill>
          <a:blip r:embed="rId9"/>
          <a:stretch>
            <a:fillRect/>
          </a:stretch>
        </p:blipFill>
        <p:spPr>
          <a:xfrm>
            <a:off x="16472" y="6285476"/>
            <a:ext cx="9144000" cy="554182"/>
          </a:xfrm>
          <a:prstGeom prst="rect">
            <a:avLst/>
          </a:prstGeom>
        </p:spPr>
      </p:pic>
      <p:sp>
        <p:nvSpPr>
          <p:cNvPr id="11" name="TextBox 10">
            <a:extLst>
              <a:ext uri="{FF2B5EF4-FFF2-40B4-BE49-F238E27FC236}">
                <a16:creationId xmlns:a16="http://schemas.microsoft.com/office/drawing/2014/main" id="{53BE0ADB-F5F0-6FF5-87DA-9BE8773A46AB}"/>
              </a:ext>
            </a:extLst>
          </p:cNvPr>
          <p:cNvSpPr txBox="1"/>
          <p:nvPr/>
        </p:nvSpPr>
        <p:spPr>
          <a:xfrm>
            <a:off x="-1190627" y="6400984"/>
            <a:ext cx="2857501"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Farh et al. (2020)</a:t>
            </a:r>
          </a:p>
        </p:txBody>
      </p:sp>
    </p:spTree>
    <p:extLst>
      <p:ext uri="{BB962C8B-B14F-4D97-AF65-F5344CB8AC3E}">
        <p14:creationId xmlns:p14="http://schemas.microsoft.com/office/powerpoint/2010/main" val="23254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0793-69B5-AD18-D551-379C4C739F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342A2D-6B58-3294-6AC9-C523B262FC5B}"/>
              </a:ext>
            </a:extLst>
          </p:cNvPr>
          <p:cNvSpPr>
            <a:spLocks noGrp="1"/>
          </p:cNvSpPr>
          <p:nvPr>
            <p:ph type="body" sz="quarter" idx="10"/>
          </p:nvPr>
        </p:nvSpPr>
        <p:spPr>
          <a:xfrm>
            <a:off x="671757" y="371510"/>
            <a:ext cx="8472244" cy="991998"/>
          </a:xfrm>
        </p:spPr>
        <p:txBody>
          <a:bodyPr>
            <a:normAutofit/>
          </a:bodyPr>
          <a:lstStyle/>
          <a:p>
            <a:r>
              <a:rPr lang="en-US" sz="3500" b="1">
                <a:solidFill>
                  <a:schemeClr val="tx1"/>
                </a:solidFill>
                <a:latin typeface="Californian FB" panose="0207040306080B030204" pitchFamily="18" charset="0"/>
              </a:rPr>
              <a:t>Impact on Team Performance</a:t>
            </a:r>
          </a:p>
        </p:txBody>
      </p:sp>
      <p:sp>
        <p:nvSpPr>
          <p:cNvPr id="4" name="TextBox 4">
            <a:extLst>
              <a:ext uri="{FF2B5EF4-FFF2-40B4-BE49-F238E27FC236}">
                <a16:creationId xmlns:a16="http://schemas.microsoft.com/office/drawing/2014/main" id="{E921E467-9CB2-0B7A-1744-839001391E5E}"/>
              </a:ext>
            </a:extLst>
          </p:cNvPr>
          <p:cNvSpPr txBox="1">
            <a:spLocks noChangeArrowheads="1"/>
          </p:cNvSpPr>
          <p:nvPr/>
        </p:nvSpPr>
        <p:spPr bwMode="auto">
          <a:xfrm>
            <a:off x="338315" y="1363508"/>
            <a:ext cx="8472244" cy="707886"/>
          </a:xfrm>
          <a:prstGeom prst="rect">
            <a:avLst/>
          </a:prstGeom>
          <a:solidFill>
            <a:schemeClr val="bg2"/>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085850" marR="0" lvl="1" indent="-3429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a:p>
            <a:pPr marL="1085850" marR="0" lvl="1" indent="-342900" algn="l" defTabSz="4572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endParaRPr>
          </a:p>
        </p:txBody>
      </p:sp>
      <p:pic>
        <p:nvPicPr>
          <p:cNvPr id="7" name="Picture 6">
            <a:extLst>
              <a:ext uri="{FF2B5EF4-FFF2-40B4-BE49-F238E27FC236}">
                <a16:creationId xmlns:a16="http://schemas.microsoft.com/office/drawing/2014/main" id="{3E3D05EB-67E9-8B8F-EBED-26E94960594C}"/>
              </a:ext>
            </a:extLst>
          </p:cNvPr>
          <p:cNvPicPr>
            <a:picLocks noChangeAspect="1"/>
          </p:cNvPicPr>
          <p:nvPr/>
        </p:nvPicPr>
        <p:blipFill>
          <a:blip r:embed="rId3"/>
          <a:stretch>
            <a:fillRect/>
          </a:stretch>
        </p:blipFill>
        <p:spPr>
          <a:xfrm>
            <a:off x="238124" y="1650084"/>
            <a:ext cx="4333875" cy="3457575"/>
          </a:xfrm>
          <a:prstGeom prst="rect">
            <a:avLst/>
          </a:prstGeom>
        </p:spPr>
      </p:pic>
      <p:pic>
        <p:nvPicPr>
          <p:cNvPr id="12" name="Picture 11">
            <a:extLst>
              <a:ext uri="{FF2B5EF4-FFF2-40B4-BE49-F238E27FC236}">
                <a16:creationId xmlns:a16="http://schemas.microsoft.com/office/drawing/2014/main" id="{E45B347E-F0C3-2A4F-79DC-CD8288372860}"/>
              </a:ext>
            </a:extLst>
          </p:cNvPr>
          <p:cNvPicPr>
            <a:picLocks noChangeAspect="1"/>
          </p:cNvPicPr>
          <p:nvPr/>
        </p:nvPicPr>
        <p:blipFill>
          <a:blip r:embed="rId4"/>
          <a:stretch>
            <a:fillRect/>
          </a:stretch>
        </p:blipFill>
        <p:spPr>
          <a:xfrm>
            <a:off x="4571999" y="2577845"/>
            <a:ext cx="4396149" cy="3432225"/>
          </a:xfrm>
          <a:prstGeom prst="rect">
            <a:avLst/>
          </a:prstGeom>
        </p:spPr>
      </p:pic>
      <p:sp>
        <p:nvSpPr>
          <p:cNvPr id="13" name="TextBox 12">
            <a:extLst>
              <a:ext uri="{FF2B5EF4-FFF2-40B4-BE49-F238E27FC236}">
                <a16:creationId xmlns:a16="http://schemas.microsoft.com/office/drawing/2014/main" id="{86569A15-37B5-375E-D4F1-6E597A070D9A}"/>
              </a:ext>
            </a:extLst>
          </p:cNvPr>
          <p:cNvSpPr txBox="1"/>
          <p:nvPr/>
        </p:nvSpPr>
        <p:spPr>
          <a:xfrm>
            <a:off x="5145809" y="5737475"/>
            <a:ext cx="1921850" cy="276999"/>
          </a:xfrm>
          <a:prstGeom prst="rect">
            <a:avLst/>
          </a:prstGeom>
          <a:solidFill>
            <a:schemeClr val="bg2"/>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Male Voice Enactment</a:t>
            </a:r>
          </a:p>
        </p:txBody>
      </p:sp>
      <p:sp>
        <p:nvSpPr>
          <p:cNvPr id="14" name="TextBox 13">
            <a:extLst>
              <a:ext uri="{FF2B5EF4-FFF2-40B4-BE49-F238E27FC236}">
                <a16:creationId xmlns:a16="http://schemas.microsoft.com/office/drawing/2014/main" id="{D18B7C03-EB2E-5641-0BB1-A958BD4FAFEB}"/>
              </a:ext>
            </a:extLst>
          </p:cNvPr>
          <p:cNvSpPr txBox="1"/>
          <p:nvPr/>
        </p:nvSpPr>
        <p:spPr>
          <a:xfrm>
            <a:off x="787760" y="4805310"/>
            <a:ext cx="1921850" cy="276999"/>
          </a:xfrm>
          <a:prstGeom prst="rect">
            <a:avLst/>
          </a:prstGeom>
          <a:solidFill>
            <a:schemeClr val="bg2"/>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Female Voice Enactment</a:t>
            </a:r>
          </a:p>
        </p:txBody>
      </p:sp>
      <p:cxnSp>
        <p:nvCxnSpPr>
          <p:cNvPr id="17" name="Straight Connector 16">
            <a:extLst>
              <a:ext uri="{FF2B5EF4-FFF2-40B4-BE49-F238E27FC236}">
                <a16:creationId xmlns:a16="http://schemas.microsoft.com/office/drawing/2014/main" id="{1E319855-EB69-9A3A-EB32-927E6D57045D}"/>
              </a:ext>
            </a:extLst>
          </p:cNvPr>
          <p:cNvCxnSpPr>
            <a:cxnSpLocks/>
          </p:cNvCxnSpPr>
          <p:nvPr/>
        </p:nvCxnSpPr>
        <p:spPr>
          <a:xfrm>
            <a:off x="1257098" y="2975923"/>
            <a:ext cx="1097280" cy="38500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376C447-8DC7-EB6D-ADCA-597B2AD06DCF}"/>
              </a:ext>
            </a:extLst>
          </p:cNvPr>
          <p:cNvCxnSpPr>
            <a:cxnSpLocks/>
          </p:cNvCxnSpPr>
          <p:nvPr/>
        </p:nvCxnSpPr>
        <p:spPr>
          <a:xfrm flipV="1">
            <a:off x="5594000" y="3637722"/>
            <a:ext cx="1131893" cy="144458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490B54B-9120-0DDD-E668-2AA6B496D6F1}"/>
              </a:ext>
            </a:extLst>
          </p:cNvPr>
          <p:cNvCxnSpPr>
            <a:cxnSpLocks/>
          </p:cNvCxnSpPr>
          <p:nvPr/>
        </p:nvCxnSpPr>
        <p:spPr>
          <a:xfrm flipV="1">
            <a:off x="1133061" y="2904952"/>
            <a:ext cx="1258957" cy="51352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589652-E9CE-AC87-4758-757A3205E112}"/>
              </a:ext>
            </a:extLst>
          </p:cNvPr>
          <p:cNvCxnSpPr>
            <a:cxnSpLocks/>
          </p:cNvCxnSpPr>
          <p:nvPr/>
        </p:nvCxnSpPr>
        <p:spPr>
          <a:xfrm>
            <a:off x="5593999" y="4523138"/>
            <a:ext cx="1097280" cy="45720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80325C4-4ED1-5C6E-BA18-85C69646ECF7}"/>
              </a:ext>
            </a:extLst>
          </p:cNvPr>
          <p:cNvCxnSpPr>
            <a:cxnSpLocks/>
          </p:cNvCxnSpPr>
          <p:nvPr/>
        </p:nvCxnSpPr>
        <p:spPr>
          <a:xfrm>
            <a:off x="3108488" y="2735987"/>
            <a:ext cx="44555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09E75ED-064B-6AE3-B838-49915F857F01}"/>
              </a:ext>
            </a:extLst>
          </p:cNvPr>
          <p:cNvCxnSpPr>
            <a:cxnSpLocks/>
          </p:cNvCxnSpPr>
          <p:nvPr/>
        </p:nvCxnSpPr>
        <p:spPr>
          <a:xfrm>
            <a:off x="7534714" y="3458817"/>
            <a:ext cx="44555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DD99B33-7227-A10F-A0B8-6FA390A5D620}"/>
              </a:ext>
            </a:extLst>
          </p:cNvPr>
          <p:cNvCxnSpPr>
            <a:cxnSpLocks/>
          </p:cNvCxnSpPr>
          <p:nvPr/>
        </p:nvCxnSpPr>
        <p:spPr>
          <a:xfrm>
            <a:off x="7534714" y="3998845"/>
            <a:ext cx="44555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CE61D07-E92A-C0DF-0BF4-BD3B14B13E39}"/>
              </a:ext>
            </a:extLst>
          </p:cNvPr>
          <p:cNvCxnSpPr>
            <a:cxnSpLocks/>
          </p:cNvCxnSpPr>
          <p:nvPr/>
        </p:nvCxnSpPr>
        <p:spPr>
          <a:xfrm>
            <a:off x="3101863" y="3464856"/>
            <a:ext cx="44555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E551F9C-2976-3720-B767-BA3DC798E98D}"/>
              </a:ext>
            </a:extLst>
          </p:cNvPr>
          <p:cNvPicPr>
            <a:picLocks noChangeAspect="1"/>
          </p:cNvPicPr>
          <p:nvPr/>
        </p:nvPicPr>
        <p:blipFill>
          <a:blip r:embed="rId5"/>
          <a:stretch>
            <a:fillRect/>
          </a:stretch>
        </p:blipFill>
        <p:spPr>
          <a:xfrm>
            <a:off x="16472" y="6285476"/>
            <a:ext cx="9144000" cy="554182"/>
          </a:xfrm>
          <a:prstGeom prst="rect">
            <a:avLst/>
          </a:prstGeom>
        </p:spPr>
      </p:pic>
      <p:sp>
        <p:nvSpPr>
          <p:cNvPr id="9" name="TextBox 8">
            <a:extLst>
              <a:ext uri="{FF2B5EF4-FFF2-40B4-BE49-F238E27FC236}">
                <a16:creationId xmlns:a16="http://schemas.microsoft.com/office/drawing/2014/main" id="{F0A4C0E5-4EFA-0A58-D266-9B962525767D}"/>
              </a:ext>
            </a:extLst>
          </p:cNvPr>
          <p:cNvSpPr txBox="1"/>
          <p:nvPr/>
        </p:nvSpPr>
        <p:spPr>
          <a:xfrm>
            <a:off x="-1190627" y="6400984"/>
            <a:ext cx="2857501"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006F"/>
                </a:solidFill>
                <a:effectLst/>
                <a:uLnTx/>
                <a:uFillTx/>
                <a:latin typeface="Californian FB" panose="0207040306080B030204" pitchFamily="18" charset="0"/>
                <a:ea typeface="+mn-ea"/>
                <a:cs typeface="+mn-cs"/>
              </a:rPr>
              <a:t>Farh et al. (2020)</a:t>
            </a:r>
          </a:p>
        </p:txBody>
      </p:sp>
    </p:spTree>
    <p:extLst>
      <p:ext uri="{BB962C8B-B14F-4D97-AF65-F5344CB8AC3E}">
        <p14:creationId xmlns:p14="http://schemas.microsoft.com/office/powerpoint/2010/main" val="23818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F6300-973A-AB5A-A0D4-711B3775CE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7CCF75-D92C-8ED4-8D46-9AC1F3194081}"/>
              </a:ext>
            </a:extLst>
          </p:cNvPr>
          <p:cNvSpPr>
            <a:spLocks noGrp="1"/>
          </p:cNvSpPr>
          <p:nvPr>
            <p:ph type="body" sz="quarter" idx="10"/>
          </p:nvPr>
        </p:nvSpPr>
        <p:spPr>
          <a:xfrm>
            <a:off x="274320" y="226669"/>
            <a:ext cx="8628281" cy="991998"/>
          </a:xfrm>
        </p:spPr>
        <p:txBody>
          <a:bodyPr>
            <a:normAutofit/>
          </a:bodyPr>
          <a:lstStyle/>
          <a:p>
            <a:pPr algn="ctr"/>
            <a:r>
              <a:rPr lang="en-US" sz="3500" b="1">
                <a:solidFill>
                  <a:schemeClr val="tx1"/>
                </a:solidFill>
                <a:latin typeface="Californian FB" panose="0207040306080B030204" pitchFamily="18" charset="0"/>
              </a:rPr>
              <a:t>Strategy #2: Send Insiders Out (like IDEO)</a:t>
            </a:r>
          </a:p>
        </p:txBody>
      </p:sp>
      <p:grpSp>
        <p:nvGrpSpPr>
          <p:cNvPr id="118" name="Group 44">
            <a:extLst>
              <a:ext uri="{FF2B5EF4-FFF2-40B4-BE49-F238E27FC236}">
                <a16:creationId xmlns:a16="http://schemas.microsoft.com/office/drawing/2014/main" id="{E7E83AD3-9334-C682-BC2F-48180F1BF23F}"/>
              </a:ext>
            </a:extLst>
          </p:cNvPr>
          <p:cNvGrpSpPr/>
          <p:nvPr/>
        </p:nvGrpSpPr>
        <p:grpSpPr>
          <a:xfrm>
            <a:off x="2742929" y="1891139"/>
            <a:ext cx="4422425" cy="2792104"/>
            <a:chOff x="3069868" y="4009168"/>
            <a:chExt cx="2741996" cy="2058766"/>
          </a:xfrm>
        </p:grpSpPr>
        <p:grpSp>
          <p:nvGrpSpPr>
            <p:cNvPr id="119" name="Group 37">
              <a:extLst>
                <a:ext uri="{FF2B5EF4-FFF2-40B4-BE49-F238E27FC236}">
                  <a16:creationId xmlns:a16="http://schemas.microsoft.com/office/drawing/2014/main" id="{55BDF227-78B6-CB6F-9170-C2F324251683}"/>
                </a:ext>
              </a:extLst>
            </p:cNvPr>
            <p:cNvGrpSpPr>
              <a:grpSpLocks/>
            </p:cNvGrpSpPr>
            <p:nvPr/>
          </p:nvGrpSpPr>
          <p:grpSpPr bwMode="auto">
            <a:xfrm rot="437499">
              <a:off x="5508651" y="5351746"/>
              <a:ext cx="303213" cy="369888"/>
              <a:chOff x="1454" y="1176"/>
              <a:chExt cx="191" cy="233"/>
            </a:xfrm>
          </p:grpSpPr>
          <p:sp>
            <p:nvSpPr>
              <p:cNvPr id="181" name="Oval 38">
                <a:extLst>
                  <a:ext uri="{FF2B5EF4-FFF2-40B4-BE49-F238E27FC236}">
                    <a16:creationId xmlns:a16="http://schemas.microsoft.com/office/drawing/2014/main" id="{DA1D7AC6-0135-576A-48BF-41C3CFE71CBE}"/>
                  </a:ext>
                </a:extLst>
              </p:cNvPr>
              <p:cNvSpPr>
                <a:spLocks noChangeArrowheads="1"/>
              </p:cNvSpPr>
              <p:nvPr/>
            </p:nvSpPr>
            <p:spPr bwMode="auto">
              <a:xfrm>
                <a:off x="1454" y="1270"/>
                <a:ext cx="47"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2" name="Oval 39">
                <a:extLst>
                  <a:ext uri="{FF2B5EF4-FFF2-40B4-BE49-F238E27FC236}">
                    <a16:creationId xmlns:a16="http://schemas.microsoft.com/office/drawing/2014/main" id="{3C30F910-F1B6-1235-4E72-600B969C7536}"/>
                  </a:ext>
                </a:extLst>
              </p:cNvPr>
              <p:cNvSpPr>
                <a:spLocks noChangeArrowheads="1"/>
              </p:cNvSpPr>
              <p:nvPr/>
            </p:nvSpPr>
            <p:spPr bwMode="auto">
              <a:xfrm>
                <a:off x="1597" y="1362"/>
                <a:ext cx="48"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3" name="Oval 40">
                <a:extLst>
                  <a:ext uri="{FF2B5EF4-FFF2-40B4-BE49-F238E27FC236}">
                    <a16:creationId xmlns:a16="http://schemas.microsoft.com/office/drawing/2014/main" id="{F6FAA778-40B7-6657-1D3A-8AEB8892D7E3}"/>
                  </a:ext>
                </a:extLst>
              </p:cNvPr>
              <p:cNvSpPr>
                <a:spLocks noChangeArrowheads="1"/>
              </p:cNvSpPr>
              <p:nvPr/>
            </p:nvSpPr>
            <p:spPr bwMode="auto">
              <a:xfrm>
                <a:off x="1595" y="1176"/>
                <a:ext cx="48"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84" name="AutoShape 41">
                <a:extLst>
                  <a:ext uri="{FF2B5EF4-FFF2-40B4-BE49-F238E27FC236}">
                    <a16:creationId xmlns:a16="http://schemas.microsoft.com/office/drawing/2014/main" id="{98C6D01A-0EB7-EE80-5F6A-85DE107B9710}"/>
                  </a:ext>
                </a:extLst>
              </p:cNvPr>
              <p:cNvCxnSpPr>
                <a:cxnSpLocks noChangeShapeType="1"/>
                <a:stCxn id="181" idx="7"/>
                <a:endCxn id="183" idx="3"/>
              </p:cNvCxnSpPr>
              <p:nvPr/>
            </p:nvCxnSpPr>
            <p:spPr bwMode="auto">
              <a:xfrm flipV="1">
                <a:off x="1494" y="1215"/>
                <a:ext cx="109" cy="62"/>
              </a:xfrm>
              <a:prstGeom prst="straightConnector1">
                <a:avLst/>
              </a:prstGeom>
              <a:noFill/>
              <a:ln w="9525">
                <a:solidFill>
                  <a:sysClr val="windowText" lastClr="000000"/>
                </a:solidFill>
                <a:round/>
                <a:headEnd/>
                <a:tailEnd/>
              </a:ln>
            </p:spPr>
          </p:cxnSp>
          <p:cxnSp>
            <p:nvCxnSpPr>
              <p:cNvPr id="185" name="AutoShape 42">
                <a:extLst>
                  <a:ext uri="{FF2B5EF4-FFF2-40B4-BE49-F238E27FC236}">
                    <a16:creationId xmlns:a16="http://schemas.microsoft.com/office/drawing/2014/main" id="{F4E0CBC1-D24C-73D4-B622-2D9D4AC757BB}"/>
                  </a:ext>
                </a:extLst>
              </p:cNvPr>
              <p:cNvCxnSpPr>
                <a:cxnSpLocks noChangeShapeType="1"/>
                <a:stCxn id="181" idx="5"/>
                <a:endCxn id="182" idx="1"/>
              </p:cNvCxnSpPr>
              <p:nvPr/>
            </p:nvCxnSpPr>
            <p:spPr bwMode="auto">
              <a:xfrm>
                <a:off x="1494" y="1309"/>
                <a:ext cx="109" cy="60"/>
              </a:xfrm>
              <a:prstGeom prst="straightConnector1">
                <a:avLst/>
              </a:prstGeom>
              <a:noFill/>
              <a:ln w="9525">
                <a:solidFill>
                  <a:sysClr val="windowText" lastClr="000000"/>
                </a:solidFill>
                <a:round/>
                <a:headEnd/>
                <a:tailEnd/>
              </a:ln>
            </p:spPr>
          </p:cxnSp>
        </p:grpSp>
        <p:sp>
          <p:nvSpPr>
            <p:cNvPr id="120" name="Oval 45">
              <a:extLst>
                <a:ext uri="{FF2B5EF4-FFF2-40B4-BE49-F238E27FC236}">
                  <a16:creationId xmlns:a16="http://schemas.microsoft.com/office/drawing/2014/main" id="{868889CC-D414-5BC5-80FE-42FCE75C8469}"/>
                </a:ext>
              </a:extLst>
            </p:cNvPr>
            <p:cNvSpPr>
              <a:spLocks noChangeArrowheads="1"/>
            </p:cNvSpPr>
            <p:nvPr/>
          </p:nvSpPr>
          <p:spPr bwMode="auto">
            <a:xfrm rot="437499">
              <a:off x="4228702" y="4882712"/>
              <a:ext cx="76200" cy="69850"/>
            </a:xfrm>
            <a:prstGeom prst="ellipse">
              <a:avLst/>
            </a:prstGeom>
            <a:solidFill>
              <a:srgbClr val="FF0000"/>
            </a:solidFill>
            <a:ln w="12700">
              <a:solidFill>
                <a:sysClr val="windowText" lastClr="000000"/>
              </a:solid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1" name="Oval 46">
              <a:extLst>
                <a:ext uri="{FF2B5EF4-FFF2-40B4-BE49-F238E27FC236}">
                  <a16:creationId xmlns:a16="http://schemas.microsoft.com/office/drawing/2014/main" id="{DAE95501-9BC8-AC54-32DF-593AD4E5A223}"/>
                </a:ext>
              </a:extLst>
            </p:cNvPr>
            <p:cNvSpPr>
              <a:spLocks noChangeArrowheads="1"/>
            </p:cNvSpPr>
            <p:nvPr/>
          </p:nvSpPr>
          <p:spPr bwMode="auto">
            <a:xfrm rot="437499">
              <a:off x="4814936" y="5103370"/>
              <a:ext cx="76200" cy="7143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22" name="AutoShape 47">
              <a:extLst>
                <a:ext uri="{FF2B5EF4-FFF2-40B4-BE49-F238E27FC236}">
                  <a16:creationId xmlns:a16="http://schemas.microsoft.com/office/drawing/2014/main" id="{F2BF9BB7-B93A-DD1A-4C16-F3E05777F291}"/>
                </a:ext>
              </a:extLst>
            </p:cNvPr>
            <p:cNvCxnSpPr>
              <a:cxnSpLocks noChangeShapeType="1"/>
              <a:stCxn id="120" idx="6"/>
              <a:endCxn id="121" idx="2"/>
            </p:cNvCxnSpPr>
            <p:nvPr/>
          </p:nvCxnSpPr>
          <p:spPr bwMode="auto">
            <a:xfrm rot="437499">
              <a:off x="4293168" y="4955730"/>
              <a:ext cx="533400" cy="146050"/>
            </a:xfrm>
            <a:prstGeom prst="straightConnector1">
              <a:avLst/>
            </a:prstGeom>
            <a:noFill/>
            <a:ln w="9525">
              <a:solidFill>
                <a:sysClr val="windowText" lastClr="000000"/>
              </a:solidFill>
              <a:round/>
              <a:headEnd/>
              <a:tailEnd/>
            </a:ln>
          </p:spPr>
        </p:cxnSp>
        <p:sp>
          <p:nvSpPr>
            <p:cNvPr id="123" name="Oval 48">
              <a:extLst>
                <a:ext uri="{FF2B5EF4-FFF2-40B4-BE49-F238E27FC236}">
                  <a16:creationId xmlns:a16="http://schemas.microsoft.com/office/drawing/2014/main" id="{C84DCFD4-73AD-6C2D-9008-14C234A32460}"/>
                </a:ext>
              </a:extLst>
            </p:cNvPr>
            <p:cNvSpPr>
              <a:spLocks noChangeArrowheads="1"/>
            </p:cNvSpPr>
            <p:nvPr/>
          </p:nvSpPr>
          <p:spPr bwMode="auto">
            <a:xfrm rot="16664235">
              <a:off x="4419305" y="4615542"/>
              <a:ext cx="71438" cy="76200"/>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24" name="AutoShape 49">
              <a:extLst>
                <a:ext uri="{FF2B5EF4-FFF2-40B4-BE49-F238E27FC236}">
                  <a16:creationId xmlns:a16="http://schemas.microsoft.com/office/drawing/2014/main" id="{372C6EC6-177F-DB5D-4F8B-69E763945BBD}"/>
                </a:ext>
              </a:extLst>
            </p:cNvPr>
            <p:cNvCxnSpPr>
              <a:cxnSpLocks noChangeShapeType="1"/>
              <a:stCxn id="120" idx="0"/>
              <a:endCxn id="123" idx="2"/>
            </p:cNvCxnSpPr>
            <p:nvPr/>
          </p:nvCxnSpPr>
          <p:spPr bwMode="auto">
            <a:xfrm rot="437499" flipV="1">
              <a:off x="4284313" y="4677738"/>
              <a:ext cx="153988" cy="215900"/>
            </a:xfrm>
            <a:prstGeom prst="straightConnector1">
              <a:avLst/>
            </a:prstGeom>
            <a:noFill/>
            <a:ln w="9525">
              <a:solidFill>
                <a:sysClr val="windowText" lastClr="000000"/>
              </a:solidFill>
              <a:round/>
              <a:headEnd/>
              <a:tailEnd/>
            </a:ln>
          </p:spPr>
        </p:cxnSp>
        <p:sp>
          <p:nvSpPr>
            <p:cNvPr id="125" name="Oval 50">
              <a:extLst>
                <a:ext uri="{FF2B5EF4-FFF2-40B4-BE49-F238E27FC236}">
                  <a16:creationId xmlns:a16="http://schemas.microsoft.com/office/drawing/2014/main" id="{467C822F-6DFD-9CBA-FABF-EDB6C0AF40BC}"/>
                </a:ext>
              </a:extLst>
            </p:cNvPr>
            <p:cNvSpPr>
              <a:spLocks noChangeArrowheads="1"/>
            </p:cNvSpPr>
            <p:nvPr/>
          </p:nvSpPr>
          <p:spPr bwMode="auto">
            <a:xfrm rot="11441456">
              <a:off x="3907163" y="4980814"/>
              <a:ext cx="76200" cy="7143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26" name="AutoShape 51">
              <a:extLst>
                <a:ext uri="{FF2B5EF4-FFF2-40B4-BE49-F238E27FC236}">
                  <a16:creationId xmlns:a16="http://schemas.microsoft.com/office/drawing/2014/main" id="{453093CB-3E0A-409E-47A5-D042618EEB43}"/>
                </a:ext>
              </a:extLst>
            </p:cNvPr>
            <p:cNvCxnSpPr>
              <a:cxnSpLocks noChangeShapeType="1"/>
              <a:stCxn id="120" idx="2"/>
              <a:endCxn id="125" idx="2"/>
            </p:cNvCxnSpPr>
            <p:nvPr/>
          </p:nvCxnSpPr>
          <p:spPr bwMode="auto">
            <a:xfrm rot="437499" flipH="1">
              <a:off x="3989206" y="4897520"/>
              <a:ext cx="231775" cy="141288"/>
            </a:xfrm>
            <a:prstGeom prst="straightConnector1">
              <a:avLst/>
            </a:prstGeom>
            <a:noFill/>
            <a:ln w="9525">
              <a:solidFill>
                <a:sysClr val="windowText" lastClr="000000"/>
              </a:solidFill>
              <a:round/>
              <a:headEnd/>
              <a:tailEnd/>
            </a:ln>
          </p:spPr>
        </p:cxnSp>
        <p:sp>
          <p:nvSpPr>
            <p:cNvPr id="127" name="Oval 52">
              <a:extLst>
                <a:ext uri="{FF2B5EF4-FFF2-40B4-BE49-F238E27FC236}">
                  <a16:creationId xmlns:a16="http://schemas.microsoft.com/office/drawing/2014/main" id="{BE82868F-7672-33DA-3A5E-9122EF62450F}"/>
                </a:ext>
              </a:extLst>
            </p:cNvPr>
            <p:cNvSpPr>
              <a:spLocks noChangeArrowheads="1"/>
            </p:cNvSpPr>
            <p:nvPr/>
          </p:nvSpPr>
          <p:spPr bwMode="auto">
            <a:xfrm rot="5809812">
              <a:off x="4315944" y="5423343"/>
              <a:ext cx="71438" cy="76200"/>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53" name="AutoShape 53">
              <a:extLst>
                <a:ext uri="{FF2B5EF4-FFF2-40B4-BE49-F238E27FC236}">
                  <a16:creationId xmlns:a16="http://schemas.microsoft.com/office/drawing/2014/main" id="{C7582A8F-A939-03A4-390D-CBB04AB8E388}"/>
                </a:ext>
              </a:extLst>
            </p:cNvPr>
            <p:cNvCxnSpPr>
              <a:cxnSpLocks noChangeShapeType="1"/>
              <a:stCxn id="120" idx="4"/>
              <a:endCxn id="127" idx="2"/>
            </p:cNvCxnSpPr>
            <p:nvPr/>
          </p:nvCxnSpPr>
          <p:spPr bwMode="auto">
            <a:xfrm rot="437499">
              <a:off x="4232739" y="4960100"/>
              <a:ext cx="152400" cy="457200"/>
            </a:xfrm>
            <a:prstGeom prst="straightConnector1">
              <a:avLst/>
            </a:prstGeom>
            <a:noFill/>
            <a:ln w="9525">
              <a:solidFill>
                <a:sysClr val="windowText" lastClr="000000"/>
              </a:solidFill>
              <a:round/>
              <a:headEnd/>
              <a:tailEnd/>
            </a:ln>
          </p:spPr>
        </p:cxnSp>
        <p:cxnSp>
          <p:nvCxnSpPr>
            <p:cNvPr id="155" name="AutoShape 54">
              <a:extLst>
                <a:ext uri="{FF2B5EF4-FFF2-40B4-BE49-F238E27FC236}">
                  <a16:creationId xmlns:a16="http://schemas.microsoft.com/office/drawing/2014/main" id="{4DFA90EB-3ED7-BC87-B01E-3C20C2B2D286}"/>
                </a:ext>
              </a:extLst>
            </p:cNvPr>
            <p:cNvCxnSpPr>
              <a:cxnSpLocks noChangeShapeType="1"/>
            </p:cNvCxnSpPr>
            <p:nvPr/>
          </p:nvCxnSpPr>
          <p:spPr bwMode="auto">
            <a:xfrm rot="16637499">
              <a:off x="4016626" y="5059265"/>
              <a:ext cx="812800" cy="1588"/>
            </a:xfrm>
            <a:prstGeom prst="curvedConnector3">
              <a:avLst>
                <a:gd name="adj1" fmla="val 49907"/>
              </a:avLst>
            </a:prstGeom>
            <a:noFill/>
            <a:ln w="9525">
              <a:solidFill>
                <a:sysClr val="windowText" lastClr="000000"/>
              </a:solidFill>
              <a:round/>
              <a:headEnd/>
              <a:tailEnd/>
            </a:ln>
          </p:spPr>
        </p:cxnSp>
        <p:cxnSp>
          <p:nvCxnSpPr>
            <p:cNvPr id="156" name="AutoShape 55">
              <a:extLst>
                <a:ext uri="{FF2B5EF4-FFF2-40B4-BE49-F238E27FC236}">
                  <a16:creationId xmlns:a16="http://schemas.microsoft.com/office/drawing/2014/main" id="{53EB5B81-9C01-0EA2-5958-0FB5E2FD53CC}"/>
                </a:ext>
              </a:extLst>
            </p:cNvPr>
            <p:cNvCxnSpPr>
              <a:cxnSpLocks noChangeShapeType="1"/>
              <a:stCxn id="127" idx="4"/>
              <a:endCxn id="123" idx="0"/>
            </p:cNvCxnSpPr>
            <p:nvPr/>
          </p:nvCxnSpPr>
          <p:spPr bwMode="auto">
            <a:xfrm rot="11237499" flipH="1">
              <a:off x="4366332" y="4645712"/>
              <a:ext cx="1588" cy="814388"/>
            </a:xfrm>
            <a:prstGeom prst="curvedConnector3">
              <a:avLst>
                <a:gd name="adj1" fmla="val -14500005"/>
              </a:avLst>
            </a:prstGeom>
            <a:noFill/>
            <a:ln w="9525">
              <a:solidFill>
                <a:sysClr val="windowText" lastClr="000000"/>
              </a:solidFill>
              <a:round/>
              <a:headEnd/>
              <a:tailEnd/>
            </a:ln>
          </p:spPr>
        </p:cxnSp>
        <p:cxnSp>
          <p:nvCxnSpPr>
            <p:cNvPr id="157" name="AutoShape 56">
              <a:extLst>
                <a:ext uri="{FF2B5EF4-FFF2-40B4-BE49-F238E27FC236}">
                  <a16:creationId xmlns:a16="http://schemas.microsoft.com/office/drawing/2014/main" id="{A0C6D99F-6FA3-4EF8-D027-E62300D6FD16}"/>
                </a:ext>
              </a:extLst>
            </p:cNvPr>
            <p:cNvCxnSpPr>
              <a:cxnSpLocks noChangeShapeType="1"/>
              <a:stCxn id="127" idx="2"/>
              <a:endCxn id="123" idx="6"/>
            </p:cNvCxnSpPr>
            <p:nvPr/>
          </p:nvCxnSpPr>
          <p:spPr bwMode="auto">
            <a:xfrm rot="437499" flipV="1">
              <a:off x="4407076" y="4615811"/>
              <a:ext cx="3175" cy="812800"/>
            </a:xfrm>
            <a:prstGeom prst="straightConnector1">
              <a:avLst/>
            </a:prstGeom>
            <a:noFill/>
            <a:ln w="9525">
              <a:solidFill>
                <a:sysClr val="windowText" lastClr="000000"/>
              </a:solidFill>
              <a:round/>
              <a:headEnd/>
              <a:tailEnd/>
            </a:ln>
          </p:spPr>
        </p:cxnSp>
        <p:cxnSp>
          <p:nvCxnSpPr>
            <p:cNvPr id="158" name="AutoShape 57">
              <a:extLst>
                <a:ext uri="{FF2B5EF4-FFF2-40B4-BE49-F238E27FC236}">
                  <a16:creationId xmlns:a16="http://schemas.microsoft.com/office/drawing/2014/main" id="{9E070F69-6904-8FAB-33CD-566D5A5A262B}"/>
                </a:ext>
              </a:extLst>
            </p:cNvPr>
            <p:cNvCxnSpPr>
              <a:cxnSpLocks noChangeShapeType="1"/>
              <a:stCxn id="125" idx="2"/>
              <a:endCxn id="121" idx="2"/>
            </p:cNvCxnSpPr>
            <p:nvPr/>
          </p:nvCxnSpPr>
          <p:spPr bwMode="auto">
            <a:xfrm rot="437499">
              <a:off x="3977473" y="5076902"/>
              <a:ext cx="841375" cy="4763"/>
            </a:xfrm>
            <a:prstGeom prst="straightConnector1">
              <a:avLst/>
            </a:prstGeom>
            <a:noFill/>
            <a:ln w="9525">
              <a:solidFill>
                <a:sysClr val="windowText" lastClr="000000"/>
              </a:solidFill>
              <a:round/>
              <a:headEnd/>
              <a:tailEnd/>
            </a:ln>
          </p:spPr>
        </p:cxnSp>
        <p:sp>
          <p:nvSpPr>
            <p:cNvPr id="159" name="Freeform 59">
              <a:extLst>
                <a:ext uri="{FF2B5EF4-FFF2-40B4-BE49-F238E27FC236}">
                  <a16:creationId xmlns:a16="http://schemas.microsoft.com/office/drawing/2014/main" id="{5902074A-3BAB-C0D0-3069-0D285A5E7383}"/>
                </a:ext>
              </a:extLst>
            </p:cNvPr>
            <p:cNvSpPr>
              <a:spLocks/>
            </p:cNvSpPr>
            <p:nvPr/>
          </p:nvSpPr>
          <p:spPr bwMode="auto">
            <a:xfrm rot="437499">
              <a:off x="3516056" y="4876989"/>
              <a:ext cx="762000" cy="457200"/>
            </a:xfrm>
            <a:custGeom>
              <a:avLst/>
              <a:gdLst>
                <a:gd name="T0" fmla="*/ 480 w 480"/>
                <a:gd name="T1" fmla="*/ 0 h 288"/>
                <a:gd name="T2" fmla="*/ 288 w 480"/>
                <a:gd name="T3" fmla="*/ 240 h 288"/>
                <a:gd name="T4" fmla="*/ 0 w 480"/>
                <a:gd name="T5" fmla="*/ 288 h 288"/>
                <a:gd name="T6" fmla="*/ 0 60000 65536"/>
                <a:gd name="T7" fmla="*/ 0 60000 65536"/>
                <a:gd name="T8" fmla="*/ 0 60000 65536"/>
                <a:gd name="T9" fmla="*/ 0 w 480"/>
                <a:gd name="T10" fmla="*/ 0 h 288"/>
                <a:gd name="T11" fmla="*/ 480 w 480"/>
                <a:gd name="T12" fmla="*/ 288 h 288"/>
              </a:gdLst>
              <a:ahLst/>
              <a:cxnLst>
                <a:cxn ang="T6">
                  <a:pos x="T0" y="T1"/>
                </a:cxn>
                <a:cxn ang="T7">
                  <a:pos x="T2" y="T3"/>
                </a:cxn>
                <a:cxn ang="T8">
                  <a:pos x="T4" y="T5"/>
                </a:cxn>
              </a:cxnLst>
              <a:rect l="T9" t="T10" r="T11" b="T12"/>
              <a:pathLst>
                <a:path w="480" h="288">
                  <a:moveTo>
                    <a:pt x="480" y="0"/>
                  </a:moveTo>
                  <a:cubicBezTo>
                    <a:pt x="424" y="96"/>
                    <a:pt x="368" y="192"/>
                    <a:pt x="288" y="240"/>
                  </a:cubicBezTo>
                  <a:cubicBezTo>
                    <a:pt x="208" y="288"/>
                    <a:pt x="48" y="280"/>
                    <a:pt x="0" y="288"/>
                  </a:cubicBezTo>
                </a:path>
              </a:pathLst>
            </a:custGeom>
            <a:noFill/>
            <a:ln w="12700">
              <a:solidFill>
                <a:sysClr val="windowText" lastClr="000000"/>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Freeform 60">
              <a:extLst>
                <a:ext uri="{FF2B5EF4-FFF2-40B4-BE49-F238E27FC236}">
                  <a16:creationId xmlns:a16="http://schemas.microsoft.com/office/drawing/2014/main" id="{14FE4FCC-6567-4EB4-26B9-683208368D1F}"/>
                </a:ext>
              </a:extLst>
            </p:cNvPr>
            <p:cNvSpPr>
              <a:spLocks/>
            </p:cNvSpPr>
            <p:nvPr/>
          </p:nvSpPr>
          <p:spPr bwMode="auto">
            <a:xfrm rot="437499" flipV="1">
              <a:off x="4318618" y="5131507"/>
              <a:ext cx="723900" cy="609600"/>
            </a:xfrm>
            <a:custGeom>
              <a:avLst/>
              <a:gdLst>
                <a:gd name="T0" fmla="*/ 0 w 456"/>
                <a:gd name="T1" fmla="*/ 288 h 288"/>
                <a:gd name="T2" fmla="*/ 384 w 456"/>
                <a:gd name="T3" fmla="*/ 192 h 288"/>
                <a:gd name="T4" fmla="*/ 432 w 456"/>
                <a:gd name="T5" fmla="*/ 0 h 288"/>
                <a:gd name="T6" fmla="*/ 0 60000 65536"/>
                <a:gd name="T7" fmla="*/ 0 60000 65536"/>
                <a:gd name="T8" fmla="*/ 0 60000 65536"/>
                <a:gd name="T9" fmla="*/ 0 w 456"/>
                <a:gd name="T10" fmla="*/ 0 h 288"/>
                <a:gd name="T11" fmla="*/ 456 w 456"/>
                <a:gd name="T12" fmla="*/ 288 h 288"/>
              </a:gdLst>
              <a:ahLst/>
              <a:cxnLst>
                <a:cxn ang="T6">
                  <a:pos x="T0" y="T1"/>
                </a:cxn>
                <a:cxn ang="T7">
                  <a:pos x="T2" y="T3"/>
                </a:cxn>
                <a:cxn ang="T8">
                  <a:pos x="T4" y="T5"/>
                </a:cxn>
              </a:cxnLst>
              <a:rect l="T9" t="T10" r="T11" b="T12"/>
              <a:pathLst>
                <a:path w="456" h="288">
                  <a:moveTo>
                    <a:pt x="0" y="288"/>
                  </a:moveTo>
                  <a:cubicBezTo>
                    <a:pt x="156" y="264"/>
                    <a:pt x="312" y="240"/>
                    <a:pt x="384" y="192"/>
                  </a:cubicBezTo>
                  <a:cubicBezTo>
                    <a:pt x="456" y="144"/>
                    <a:pt x="424" y="32"/>
                    <a:pt x="432" y="0"/>
                  </a:cubicBezTo>
                </a:path>
              </a:pathLst>
            </a:custGeom>
            <a:noFill/>
            <a:ln w="12700">
              <a:solidFill>
                <a:sysClr val="windowText" lastClr="000000"/>
              </a:solidFill>
              <a:round/>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61" name="Group 61">
              <a:extLst>
                <a:ext uri="{FF2B5EF4-FFF2-40B4-BE49-F238E27FC236}">
                  <a16:creationId xmlns:a16="http://schemas.microsoft.com/office/drawing/2014/main" id="{CC57EABC-B738-1C05-FF55-9FF113FA8DC0}"/>
                </a:ext>
              </a:extLst>
            </p:cNvPr>
            <p:cNvGrpSpPr>
              <a:grpSpLocks/>
            </p:cNvGrpSpPr>
            <p:nvPr/>
          </p:nvGrpSpPr>
          <p:grpSpPr bwMode="auto">
            <a:xfrm rot="5837499">
              <a:off x="4751985" y="5662866"/>
              <a:ext cx="412162" cy="397973"/>
              <a:chOff x="1454" y="1176"/>
              <a:chExt cx="191" cy="233"/>
            </a:xfrm>
          </p:grpSpPr>
          <p:sp>
            <p:nvSpPr>
              <p:cNvPr id="176" name="Oval 62">
                <a:extLst>
                  <a:ext uri="{FF2B5EF4-FFF2-40B4-BE49-F238E27FC236}">
                    <a16:creationId xmlns:a16="http://schemas.microsoft.com/office/drawing/2014/main" id="{E911BFE1-785F-88EE-5BD2-F572C9EA6298}"/>
                  </a:ext>
                </a:extLst>
              </p:cNvPr>
              <p:cNvSpPr>
                <a:spLocks noChangeArrowheads="1"/>
              </p:cNvSpPr>
              <p:nvPr/>
            </p:nvSpPr>
            <p:spPr bwMode="auto">
              <a:xfrm>
                <a:off x="1454" y="1270"/>
                <a:ext cx="47"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7" name="Oval 63">
                <a:extLst>
                  <a:ext uri="{FF2B5EF4-FFF2-40B4-BE49-F238E27FC236}">
                    <a16:creationId xmlns:a16="http://schemas.microsoft.com/office/drawing/2014/main" id="{BE1C8ACA-D381-D3AC-B865-4161BE5775C2}"/>
                  </a:ext>
                </a:extLst>
              </p:cNvPr>
              <p:cNvSpPr>
                <a:spLocks noChangeArrowheads="1"/>
              </p:cNvSpPr>
              <p:nvPr/>
            </p:nvSpPr>
            <p:spPr bwMode="auto">
              <a:xfrm>
                <a:off x="1595" y="1362"/>
                <a:ext cx="48" cy="47"/>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8" name="Oval 64">
                <a:extLst>
                  <a:ext uri="{FF2B5EF4-FFF2-40B4-BE49-F238E27FC236}">
                    <a16:creationId xmlns:a16="http://schemas.microsoft.com/office/drawing/2014/main" id="{808497F9-89DF-0485-849F-0BEAA1D0A216}"/>
                  </a:ext>
                </a:extLst>
              </p:cNvPr>
              <p:cNvSpPr>
                <a:spLocks noChangeArrowheads="1"/>
              </p:cNvSpPr>
              <p:nvPr/>
            </p:nvSpPr>
            <p:spPr bwMode="auto">
              <a:xfrm>
                <a:off x="1597" y="1176"/>
                <a:ext cx="48" cy="46"/>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79" name="AutoShape 65">
                <a:extLst>
                  <a:ext uri="{FF2B5EF4-FFF2-40B4-BE49-F238E27FC236}">
                    <a16:creationId xmlns:a16="http://schemas.microsoft.com/office/drawing/2014/main" id="{83A8EF5E-925E-C514-B254-887CD1406530}"/>
                  </a:ext>
                </a:extLst>
              </p:cNvPr>
              <p:cNvCxnSpPr>
                <a:cxnSpLocks noChangeShapeType="1"/>
                <a:stCxn id="176" idx="7"/>
                <a:endCxn id="178" idx="3"/>
              </p:cNvCxnSpPr>
              <p:nvPr/>
            </p:nvCxnSpPr>
            <p:spPr bwMode="auto">
              <a:xfrm flipV="1">
                <a:off x="1494" y="1215"/>
                <a:ext cx="109" cy="62"/>
              </a:xfrm>
              <a:prstGeom prst="straightConnector1">
                <a:avLst/>
              </a:prstGeom>
              <a:noFill/>
              <a:ln w="9525">
                <a:solidFill>
                  <a:sysClr val="windowText" lastClr="000000"/>
                </a:solidFill>
                <a:round/>
                <a:headEnd/>
                <a:tailEnd/>
              </a:ln>
            </p:spPr>
          </p:cxnSp>
          <p:cxnSp>
            <p:nvCxnSpPr>
              <p:cNvPr id="180" name="AutoShape 66">
                <a:extLst>
                  <a:ext uri="{FF2B5EF4-FFF2-40B4-BE49-F238E27FC236}">
                    <a16:creationId xmlns:a16="http://schemas.microsoft.com/office/drawing/2014/main" id="{E45FF7CC-D34B-C886-15B1-4E85B1541207}"/>
                  </a:ext>
                </a:extLst>
              </p:cNvPr>
              <p:cNvCxnSpPr>
                <a:cxnSpLocks noChangeShapeType="1"/>
                <a:stCxn id="176" idx="5"/>
                <a:endCxn id="177" idx="1"/>
              </p:cNvCxnSpPr>
              <p:nvPr/>
            </p:nvCxnSpPr>
            <p:spPr bwMode="auto">
              <a:xfrm>
                <a:off x="1494" y="1309"/>
                <a:ext cx="109" cy="60"/>
              </a:xfrm>
              <a:prstGeom prst="straightConnector1">
                <a:avLst/>
              </a:prstGeom>
              <a:noFill/>
              <a:ln w="9525">
                <a:solidFill>
                  <a:sysClr val="windowText" lastClr="000000"/>
                </a:solidFill>
                <a:round/>
                <a:headEnd/>
                <a:tailEnd/>
              </a:ln>
            </p:spPr>
          </p:cxnSp>
        </p:grpSp>
        <p:grpSp>
          <p:nvGrpSpPr>
            <p:cNvPr id="162" name="Group 67">
              <a:extLst>
                <a:ext uri="{FF2B5EF4-FFF2-40B4-BE49-F238E27FC236}">
                  <a16:creationId xmlns:a16="http://schemas.microsoft.com/office/drawing/2014/main" id="{38ED3704-D38E-243E-CF4B-052E8DCF53B2}"/>
                </a:ext>
              </a:extLst>
            </p:cNvPr>
            <p:cNvGrpSpPr>
              <a:grpSpLocks/>
            </p:cNvGrpSpPr>
            <p:nvPr/>
          </p:nvGrpSpPr>
          <p:grpSpPr bwMode="auto">
            <a:xfrm rot="11441456">
              <a:off x="3256756" y="5116566"/>
              <a:ext cx="228590" cy="369888"/>
              <a:chOff x="1296" y="816"/>
              <a:chExt cx="145" cy="240"/>
            </a:xfrm>
          </p:grpSpPr>
          <p:sp>
            <p:nvSpPr>
              <p:cNvPr id="171" name="Oval 68">
                <a:extLst>
                  <a:ext uri="{FF2B5EF4-FFF2-40B4-BE49-F238E27FC236}">
                    <a16:creationId xmlns:a16="http://schemas.microsoft.com/office/drawing/2014/main" id="{E27DEAEF-6950-82CA-7E0D-BA6ED6E1302C}"/>
                  </a:ext>
                </a:extLst>
              </p:cNvPr>
              <p:cNvSpPr>
                <a:spLocks noChangeArrowheads="1"/>
              </p:cNvSpPr>
              <p:nvPr/>
            </p:nvSpPr>
            <p:spPr bwMode="auto">
              <a:xfrm>
                <a:off x="1296" y="912"/>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Oval 69">
                <a:extLst>
                  <a:ext uri="{FF2B5EF4-FFF2-40B4-BE49-F238E27FC236}">
                    <a16:creationId xmlns:a16="http://schemas.microsoft.com/office/drawing/2014/main" id="{23702705-1B08-257E-8DCA-A835E6BD4503}"/>
                  </a:ext>
                </a:extLst>
              </p:cNvPr>
              <p:cNvSpPr>
                <a:spLocks noChangeArrowheads="1"/>
              </p:cNvSpPr>
              <p:nvPr/>
            </p:nvSpPr>
            <p:spPr bwMode="auto">
              <a:xfrm>
                <a:off x="1393" y="1008"/>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3" name="Oval 70">
                <a:extLst>
                  <a:ext uri="{FF2B5EF4-FFF2-40B4-BE49-F238E27FC236}">
                    <a16:creationId xmlns:a16="http://schemas.microsoft.com/office/drawing/2014/main" id="{C9FDFBB3-3278-8125-17D2-F51D7589FE2C}"/>
                  </a:ext>
                </a:extLst>
              </p:cNvPr>
              <p:cNvSpPr>
                <a:spLocks noChangeArrowheads="1"/>
              </p:cNvSpPr>
              <p:nvPr/>
            </p:nvSpPr>
            <p:spPr bwMode="auto">
              <a:xfrm>
                <a:off x="1391" y="816"/>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74" name="AutoShape 71">
                <a:extLst>
                  <a:ext uri="{FF2B5EF4-FFF2-40B4-BE49-F238E27FC236}">
                    <a16:creationId xmlns:a16="http://schemas.microsoft.com/office/drawing/2014/main" id="{A60C778E-0A3E-941D-6088-84DE9A9D6373}"/>
                  </a:ext>
                </a:extLst>
              </p:cNvPr>
              <p:cNvCxnSpPr>
                <a:cxnSpLocks noChangeShapeType="1"/>
                <a:stCxn id="171" idx="7"/>
                <a:endCxn id="173" idx="3"/>
              </p:cNvCxnSpPr>
              <p:nvPr/>
            </p:nvCxnSpPr>
            <p:spPr bwMode="auto">
              <a:xfrm flipV="1">
                <a:off x="1337" y="857"/>
                <a:ext cx="62" cy="62"/>
              </a:xfrm>
              <a:prstGeom prst="straightConnector1">
                <a:avLst/>
              </a:prstGeom>
              <a:noFill/>
              <a:ln w="9525">
                <a:solidFill>
                  <a:sysClr val="windowText" lastClr="000000"/>
                </a:solidFill>
                <a:round/>
                <a:headEnd/>
                <a:tailEnd/>
              </a:ln>
            </p:spPr>
          </p:cxnSp>
          <p:cxnSp>
            <p:nvCxnSpPr>
              <p:cNvPr id="175" name="AutoShape 72">
                <a:extLst>
                  <a:ext uri="{FF2B5EF4-FFF2-40B4-BE49-F238E27FC236}">
                    <a16:creationId xmlns:a16="http://schemas.microsoft.com/office/drawing/2014/main" id="{C6F048C6-8439-FE2D-23FF-43A8ED0F56AE}"/>
                  </a:ext>
                </a:extLst>
              </p:cNvPr>
              <p:cNvCxnSpPr>
                <a:cxnSpLocks noChangeShapeType="1"/>
                <a:stCxn id="171" idx="5"/>
                <a:endCxn id="172" idx="1"/>
              </p:cNvCxnSpPr>
              <p:nvPr/>
            </p:nvCxnSpPr>
            <p:spPr bwMode="auto">
              <a:xfrm>
                <a:off x="1337" y="953"/>
                <a:ext cx="62" cy="62"/>
              </a:xfrm>
              <a:prstGeom prst="straightConnector1">
                <a:avLst/>
              </a:prstGeom>
              <a:noFill/>
              <a:ln w="9525">
                <a:solidFill>
                  <a:sysClr val="windowText" lastClr="000000"/>
                </a:solidFill>
                <a:round/>
                <a:headEnd/>
                <a:tailEnd/>
              </a:ln>
            </p:spPr>
          </p:cxnSp>
        </p:grpSp>
        <p:grpSp>
          <p:nvGrpSpPr>
            <p:cNvPr id="163" name="Group 73">
              <a:extLst>
                <a:ext uri="{FF2B5EF4-FFF2-40B4-BE49-F238E27FC236}">
                  <a16:creationId xmlns:a16="http://schemas.microsoft.com/office/drawing/2014/main" id="{51D6FE2D-63DF-6F33-7793-880229144B4B}"/>
                </a:ext>
              </a:extLst>
            </p:cNvPr>
            <p:cNvGrpSpPr>
              <a:grpSpLocks/>
            </p:cNvGrpSpPr>
            <p:nvPr/>
          </p:nvGrpSpPr>
          <p:grpSpPr bwMode="auto">
            <a:xfrm rot="16664235" flipH="1" flipV="1">
              <a:off x="3097558" y="3981478"/>
              <a:ext cx="357750" cy="413129"/>
              <a:chOff x="1296" y="816"/>
              <a:chExt cx="145" cy="240"/>
            </a:xfrm>
          </p:grpSpPr>
          <p:sp>
            <p:nvSpPr>
              <p:cNvPr id="166" name="Oval 74">
                <a:extLst>
                  <a:ext uri="{FF2B5EF4-FFF2-40B4-BE49-F238E27FC236}">
                    <a16:creationId xmlns:a16="http://schemas.microsoft.com/office/drawing/2014/main" id="{9E2E0C8D-9D4B-B8C2-AFDC-37C5D8CE62BC}"/>
                  </a:ext>
                </a:extLst>
              </p:cNvPr>
              <p:cNvSpPr>
                <a:spLocks noChangeArrowheads="1"/>
              </p:cNvSpPr>
              <p:nvPr/>
            </p:nvSpPr>
            <p:spPr bwMode="auto">
              <a:xfrm>
                <a:off x="1296" y="912"/>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7" name="Oval 75">
                <a:extLst>
                  <a:ext uri="{FF2B5EF4-FFF2-40B4-BE49-F238E27FC236}">
                    <a16:creationId xmlns:a16="http://schemas.microsoft.com/office/drawing/2014/main" id="{E9EB9A85-1B42-3781-D472-3F768F246F1A}"/>
                  </a:ext>
                </a:extLst>
              </p:cNvPr>
              <p:cNvSpPr>
                <a:spLocks noChangeArrowheads="1"/>
              </p:cNvSpPr>
              <p:nvPr/>
            </p:nvSpPr>
            <p:spPr bwMode="auto">
              <a:xfrm>
                <a:off x="1391" y="1008"/>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Oval 76">
                <a:extLst>
                  <a:ext uri="{FF2B5EF4-FFF2-40B4-BE49-F238E27FC236}">
                    <a16:creationId xmlns:a16="http://schemas.microsoft.com/office/drawing/2014/main" id="{12D0E1F7-80C7-93E0-90B8-75D7D79388CF}"/>
                  </a:ext>
                </a:extLst>
              </p:cNvPr>
              <p:cNvSpPr>
                <a:spLocks noChangeArrowheads="1"/>
              </p:cNvSpPr>
              <p:nvPr/>
            </p:nvSpPr>
            <p:spPr bwMode="auto">
              <a:xfrm>
                <a:off x="1393" y="816"/>
                <a:ext cx="48" cy="48"/>
              </a:xfrm>
              <a:prstGeom prst="ellipse">
                <a:avLst/>
              </a:prstGeom>
              <a:solidFill>
                <a:sysClr val="windowText" lastClr="000000"/>
              </a:solidFill>
              <a:ln w="12700">
                <a:noFill/>
                <a:round/>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69" name="AutoShape 77">
                <a:extLst>
                  <a:ext uri="{FF2B5EF4-FFF2-40B4-BE49-F238E27FC236}">
                    <a16:creationId xmlns:a16="http://schemas.microsoft.com/office/drawing/2014/main" id="{AB89E541-98AB-58B5-4EDC-9F2E02A97A83}"/>
                  </a:ext>
                </a:extLst>
              </p:cNvPr>
              <p:cNvCxnSpPr>
                <a:cxnSpLocks noChangeShapeType="1"/>
                <a:stCxn id="166" idx="7"/>
                <a:endCxn id="168" idx="3"/>
              </p:cNvCxnSpPr>
              <p:nvPr/>
            </p:nvCxnSpPr>
            <p:spPr bwMode="auto">
              <a:xfrm flipV="1">
                <a:off x="1337" y="857"/>
                <a:ext cx="62" cy="62"/>
              </a:xfrm>
              <a:prstGeom prst="straightConnector1">
                <a:avLst/>
              </a:prstGeom>
              <a:noFill/>
              <a:ln w="9525">
                <a:solidFill>
                  <a:sysClr val="windowText" lastClr="000000"/>
                </a:solidFill>
                <a:round/>
                <a:headEnd/>
                <a:tailEnd/>
              </a:ln>
            </p:spPr>
          </p:cxnSp>
          <p:cxnSp>
            <p:nvCxnSpPr>
              <p:cNvPr id="170" name="AutoShape 78">
                <a:extLst>
                  <a:ext uri="{FF2B5EF4-FFF2-40B4-BE49-F238E27FC236}">
                    <a16:creationId xmlns:a16="http://schemas.microsoft.com/office/drawing/2014/main" id="{0B147B89-271F-9A00-9993-2D9F0C084AC4}"/>
                  </a:ext>
                </a:extLst>
              </p:cNvPr>
              <p:cNvCxnSpPr>
                <a:cxnSpLocks noChangeShapeType="1"/>
                <a:stCxn id="166" idx="5"/>
                <a:endCxn id="167" idx="1"/>
              </p:cNvCxnSpPr>
              <p:nvPr/>
            </p:nvCxnSpPr>
            <p:spPr bwMode="auto">
              <a:xfrm>
                <a:off x="1337" y="953"/>
                <a:ext cx="62" cy="62"/>
              </a:xfrm>
              <a:prstGeom prst="straightConnector1">
                <a:avLst/>
              </a:prstGeom>
              <a:noFill/>
              <a:ln w="9525">
                <a:solidFill>
                  <a:sysClr val="windowText" lastClr="000000"/>
                </a:solidFill>
                <a:round/>
                <a:headEnd/>
                <a:tailEnd/>
              </a:ln>
            </p:spPr>
          </p:cxnSp>
        </p:grpSp>
        <p:sp>
          <p:nvSpPr>
            <p:cNvPr id="164" name="Freeform 163">
              <a:extLst>
                <a:ext uri="{FF2B5EF4-FFF2-40B4-BE49-F238E27FC236}">
                  <a16:creationId xmlns:a16="http://schemas.microsoft.com/office/drawing/2014/main" id="{30121D20-A2BD-74F0-47B9-52D18CA66EFB}"/>
                </a:ext>
              </a:extLst>
            </p:cNvPr>
            <p:cNvSpPr/>
            <p:nvPr/>
          </p:nvSpPr>
          <p:spPr>
            <a:xfrm>
              <a:off x="4440382" y="4862945"/>
              <a:ext cx="1101436" cy="616528"/>
            </a:xfrm>
            <a:custGeom>
              <a:avLst/>
              <a:gdLst>
                <a:gd name="connsiteX0" fmla="*/ 0 w 1101436"/>
                <a:gd name="connsiteY0" fmla="*/ 159328 h 616528"/>
                <a:gd name="connsiteX1" fmla="*/ 685800 w 1101436"/>
                <a:gd name="connsiteY1" fmla="*/ 76200 h 616528"/>
                <a:gd name="connsiteX2" fmla="*/ 1101436 w 1101436"/>
                <a:gd name="connsiteY2" fmla="*/ 616528 h 616528"/>
                <a:gd name="connsiteX3" fmla="*/ 1101436 w 1101436"/>
                <a:gd name="connsiteY3" fmla="*/ 616528 h 616528"/>
              </a:gdLst>
              <a:ahLst/>
              <a:cxnLst>
                <a:cxn ang="0">
                  <a:pos x="connsiteX0" y="connsiteY0"/>
                </a:cxn>
                <a:cxn ang="0">
                  <a:pos x="connsiteX1" y="connsiteY1"/>
                </a:cxn>
                <a:cxn ang="0">
                  <a:pos x="connsiteX2" y="connsiteY2"/>
                </a:cxn>
                <a:cxn ang="0">
                  <a:pos x="connsiteX3" y="connsiteY3"/>
                </a:cxn>
              </a:cxnLst>
              <a:rect l="l" t="t" r="r" b="b"/>
              <a:pathLst>
                <a:path w="1101436" h="616528">
                  <a:moveTo>
                    <a:pt x="0" y="159328"/>
                  </a:moveTo>
                  <a:cubicBezTo>
                    <a:pt x="251113" y="79664"/>
                    <a:pt x="502227" y="0"/>
                    <a:pt x="685800" y="76200"/>
                  </a:cubicBezTo>
                  <a:cubicBezTo>
                    <a:pt x="869373" y="152400"/>
                    <a:pt x="1101436" y="616528"/>
                    <a:pt x="1101436" y="616528"/>
                  </a:cubicBezTo>
                  <a:lnTo>
                    <a:pt x="1101436" y="616528"/>
                  </a:lnTo>
                </a:path>
              </a:pathLst>
            </a:custGeom>
            <a:no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Freeform 164">
              <a:extLst>
                <a:ext uri="{FF2B5EF4-FFF2-40B4-BE49-F238E27FC236}">
                  <a16:creationId xmlns:a16="http://schemas.microsoft.com/office/drawing/2014/main" id="{37819DC2-98B9-2DF0-2452-96DB9907A343}"/>
                </a:ext>
              </a:extLst>
            </p:cNvPr>
            <p:cNvSpPr/>
            <p:nvPr/>
          </p:nvSpPr>
          <p:spPr>
            <a:xfrm>
              <a:off x="3193473" y="4048991"/>
              <a:ext cx="1039091" cy="869373"/>
            </a:xfrm>
            <a:custGeom>
              <a:avLst/>
              <a:gdLst>
                <a:gd name="connsiteX0" fmla="*/ 1039091 w 1039091"/>
                <a:gd name="connsiteY0" fmla="*/ 869373 h 869373"/>
                <a:gd name="connsiteX1" fmla="*/ 727363 w 1039091"/>
                <a:gd name="connsiteY1" fmla="*/ 142009 h 869373"/>
                <a:gd name="connsiteX2" fmla="*/ 103909 w 1039091"/>
                <a:gd name="connsiteY2" fmla="*/ 17318 h 869373"/>
                <a:gd name="connsiteX3" fmla="*/ 103909 w 1039091"/>
                <a:gd name="connsiteY3" fmla="*/ 38100 h 869373"/>
              </a:gdLst>
              <a:ahLst/>
              <a:cxnLst>
                <a:cxn ang="0">
                  <a:pos x="connsiteX0" y="connsiteY0"/>
                </a:cxn>
                <a:cxn ang="0">
                  <a:pos x="connsiteX1" y="connsiteY1"/>
                </a:cxn>
                <a:cxn ang="0">
                  <a:pos x="connsiteX2" y="connsiteY2"/>
                </a:cxn>
                <a:cxn ang="0">
                  <a:pos x="connsiteX3" y="connsiteY3"/>
                </a:cxn>
              </a:cxnLst>
              <a:rect l="l" t="t" r="r" b="b"/>
              <a:pathLst>
                <a:path w="1039091" h="869373">
                  <a:moveTo>
                    <a:pt x="1039091" y="869373"/>
                  </a:moveTo>
                  <a:cubicBezTo>
                    <a:pt x="961159" y="576695"/>
                    <a:pt x="883227" y="284018"/>
                    <a:pt x="727363" y="142009"/>
                  </a:cubicBezTo>
                  <a:cubicBezTo>
                    <a:pt x="571499" y="0"/>
                    <a:pt x="207818" y="34636"/>
                    <a:pt x="103909" y="17318"/>
                  </a:cubicBezTo>
                  <a:cubicBezTo>
                    <a:pt x="0" y="0"/>
                    <a:pt x="51954" y="19050"/>
                    <a:pt x="103909" y="38100"/>
                  </a:cubicBezTo>
                </a:path>
              </a:pathLst>
            </a:custGeom>
            <a:no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186" name="Straight Arrow Connector 185">
            <a:extLst>
              <a:ext uri="{FF2B5EF4-FFF2-40B4-BE49-F238E27FC236}">
                <a16:creationId xmlns:a16="http://schemas.microsoft.com/office/drawing/2014/main" id="{2E3905BB-80CF-2AEF-8E8A-EB7396B4F7E4}"/>
              </a:ext>
            </a:extLst>
          </p:cNvPr>
          <p:cNvCxnSpPr/>
          <p:nvPr/>
        </p:nvCxnSpPr>
        <p:spPr>
          <a:xfrm flipV="1">
            <a:off x="5029200" y="4329547"/>
            <a:ext cx="1981200" cy="1600200"/>
          </a:xfrm>
          <a:prstGeom prst="straightConnector1">
            <a:avLst/>
          </a:prstGeom>
          <a:noFill/>
          <a:ln w="38100" cap="flat" cmpd="sng" algn="ctr">
            <a:solidFill>
              <a:srgbClr val="3CB2A7"/>
            </a:solidFill>
            <a:prstDash val="solid"/>
            <a:tailEnd type="arrow"/>
          </a:ln>
          <a:effectLst/>
        </p:spPr>
      </p:cxnSp>
      <p:cxnSp>
        <p:nvCxnSpPr>
          <p:cNvPr id="187" name="Straight Arrow Connector 186">
            <a:extLst>
              <a:ext uri="{FF2B5EF4-FFF2-40B4-BE49-F238E27FC236}">
                <a16:creationId xmlns:a16="http://schemas.microsoft.com/office/drawing/2014/main" id="{868990D0-5026-C46B-6C28-ACDEE0EFEBF3}"/>
              </a:ext>
            </a:extLst>
          </p:cNvPr>
          <p:cNvCxnSpPr/>
          <p:nvPr/>
        </p:nvCxnSpPr>
        <p:spPr>
          <a:xfrm flipH="1" flipV="1">
            <a:off x="2740541" y="2371345"/>
            <a:ext cx="730931" cy="3101202"/>
          </a:xfrm>
          <a:prstGeom prst="straightConnector1">
            <a:avLst/>
          </a:prstGeom>
          <a:noFill/>
          <a:ln w="38100" cap="flat" cmpd="sng" algn="ctr">
            <a:solidFill>
              <a:srgbClr val="3CB2A7"/>
            </a:solidFill>
            <a:prstDash val="solid"/>
            <a:tailEnd type="arrow"/>
          </a:ln>
          <a:effectLst/>
        </p:spPr>
      </p:cxnSp>
      <p:sp>
        <p:nvSpPr>
          <p:cNvPr id="188" name="TextBox 187">
            <a:extLst>
              <a:ext uri="{FF2B5EF4-FFF2-40B4-BE49-F238E27FC236}">
                <a16:creationId xmlns:a16="http://schemas.microsoft.com/office/drawing/2014/main" id="{8529DE12-8F9E-B3EC-3297-CBE1AFDEDD7F}"/>
              </a:ext>
            </a:extLst>
          </p:cNvPr>
          <p:cNvSpPr txBox="1"/>
          <p:nvPr/>
        </p:nvSpPr>
        <p:spPr>
          <a:xfrm>
            <a:off x="3048000" y="5548747"/>
            <a:ext cx="2057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rgbClr val="3CB2A7"/>
                </a:solidFill>
                <a:effectLst/>
                <a:uLnTx/>
                <a:uFillTx/>
                <a:latin typeface="Californian FB" panose="0207040306080B030204" pitchFamily="18" charset="0"/>
                <a:ea typeface="+mn-ea"/>
                <a:cs typeface="+mn-cs"/>
              </a:rPr>
              <a:t>New</a:t>
            </a:r>
            <a:r>
              <a:rPr kumimoji="0" lang="en-US" sz="1800" b="1" i="1" u="none" strike="noStrike" kern="0" cap="none" spc="0" normalizeH="0" noProof="0">
                <a:ln>
                  <a:noFill/>
                </a:ln>
                <a:solidFill>
                  <a:srgbClr val="3CB2A7"/>
                </a:solidFill>
                <a:effectLst/>
                <a:uLnTx/>
                <a:uFillTx/>
                <a:latin typeface="Californian FB" panose="0207040306080B030204" pitchFamily="18" charset="0"/>
                <a:ea typeface="+mn-ea"/>
                <a:cs typeface="+mn-cs"/>
              </a:rPr>
              <a:t> ideas</a:t>
            </a:r>
            <a:r>
              <a:rPr kumimoji="0" lang="en-US" sz="1800" b="1" i="1" u="none" strike="noStrike" kern="0" cap="none" spc="0" normalizeH="0" baseline="0" noProof="0">
                <a:ln>
                  <a:noFill/>
                </a:ln>
                <a:solidFill>
                  <a:srgbClr val="3CB2A7"/>
                </a:solidFill>
                <a:effectLst/>
                <a:uLnTx/>
                <a:uFillTx/>
                <a:latin typeface="Californian FB" panose="0207040306080B030204" pitchFamily="18" charset="0"/>
                <a:ea typeface="+mn-ea"/>
                <a:cs typeface="+mn-cs"/>
              </a:rPr>
              <a:t> come from here.</a:t>
            </a:r>
          </a:p>
        </p:txBody>
      </p:sp>
      <p:sp>
        <p:nvSpPr>
          <p:cNvPr id="189" name="Left Bracket 188">
            <a:extLst>
              <a:ext uri="{FF2B5EF4-FFF2-40B4-BE49-F238E27FC236}">
                <a16:creationId xmlns:a16="http://schemas.microsoft.com/office/drawing/2014/main" id="{7AC3A466-D8CD-D835-C9AB-3C22DD87484B}"/>
              </a:ext>
            </a:extLst>
          </p:cNvPr>
          <p:cNvSpPr/>
          <p:nvPr/>
        </p:nvSpPr>
        <p:spPr>
          <a:xfrm rot="5400000">
            <a:off x="4648200" y="1952226"/>
            <a:ext cx="457200" cy="1676400"/>
          </a:xfrm>
          <a:prstGeom prst="leftBracket">
            <a:avLst/>
          </a:prstGeom>
          <a:noFill/>
          <a:ln w="38100" cap="flat" cmpd="sng" algn="ctr">
            <a:solidFill>
              <a:srgbClr val="D2B887">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0" name="TextBox 189">
            <a:extLst>
              <a:ext uri="{FF2B5EF4-FFF2-40B4-BE49-F238E27FC236}">
                <a16:creationId xmlns:a16="http://schemas.microsoft.com/office/drawing/2014/main" id="{EB69353A-1EA7-5B2D-A44B-C8B5B305EE16}"/>
              </a:ext>
            </a:extLst>
          </p:cNvPr>
          <p:cNvSpPr txBox="1"/>
          <p:nvPr/>
        </p:nvSpPr>
        <p:spPr>
          <a:xfrm>
            <a:off x="6248400" y="743577"/>
            <a:ext cx="2743200" cy="2862322"/>
          </a:xfrm>
          <a:prstGeom prst="rect">
            <a:avLst/>
          </a:prstGeom>
          <a:solidFill>
            <a:sysClr val="window" lastClr="FFFFFF"/>
          </a:solidFill>
          <a:ln w="25400" cap="flat" cmpd="sng" algn="ctr">
            <a:solidFill>
              <a:srgbClr val="D2B887"/>
            </a:solidFill>
            <a:prstDash val="dashDot"/>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a:ln>
                  <a:noFill/>
                </a:ln>
                <a:solidFill>
                  <a:srgbClr val="D2B887">
                    <a:lumMod val="75000"/>
                  </a:srgbClr>
                </a:solidFill>
                <a:effectLst/>
                <a:uLnTx/>
                <a:uFillTx/>
                <a:latin typeface="Californian FB" panose="0207040306080B030204" pitchFamily="18" charset="0"/>
                <a:ea typeface="+mn-ea"/>
                <a:cs typeface="+mn-cs"/>
              </a:rPr>
              <a:t>TIGHT/”INSIDERS”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Determine practical feasibility of ideas.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Refine ideas.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Provide operational know-how to implement change.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Create systems to support ideas.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Champion innovation.</a:t>
            </a:r>
          </a:p>
        </p:txBody>
      </p:sp>
      <p:cxnSp>
        <p:nvCxnSpPr>
          <p:cNvPr id="191" name="Straight Connector 190">
            <a:extLst>
              <a:ext uri="{FF2B5EF4-FFF2-40B4-BE49-F238E27FC236}">
                <a16:creationId xmlns:a16="http://schemas.microsoft.com/office/drawing/2014/main" id="{5CD1E2AD-16AC-A7A4-F91B-6CAF5034B987}"/>
              </a:ext>
            </a:extLst>
          </p:cNvPr>
          <p:cNvCxnSpPr/>
          <p:nvPr/>
        </p:nvCxnSpPr>
        <p:spPr>
          <a:xfrm flipV="1">
            <a:off x="5029200" y="1647426"/>
            <a:ext cx="1066800" cy="914400"/>
          </a:xfrm>
          <a:prstGeom prst="line">
            <a:avLst/>
          </a:prstGeom>
          <a:noFill/>
          <a:ln w="38100" cap="flat" cmpd="sng" algn="ctr">
            <a:solidFill>
              <a:srgbClr val="D2B887"/>
            </a:solidFill>
            <a:prstDash val="solid"/>
          </a:ln>
          <a:effectLst/>
        </p:spPr>
      </p:cxnSp>
      <p:sp>
        <p:nvSpPr>
          <p:cNvPr id="192" name="TextBox 191">
            <a:extLst>
              <a:ext uri="{FF2B5EF4-FFF2-40B4-BE49-F238E27FC236}">
                <a16:creationId xmlns:a16="http://schemas.microsoft.com/office/drawing/2014/main" id="{FE69E7CD-411D-30F2-91DB-13B614A66258}"/>
              </a:ext>
            </a:extLst>
          </p:cNvPr>
          <p:cNvSpPr txBox="1"/>
          <p:nvPr/>
        </p:nvSpPr>
        <p:spPr>
          <a:xfrm>
            <a:off x="107018" y="3316331"/>
            <a:ext cx="2743200" cy="2862322"/>
          </a:xfrm>
          <a:prstGeom prst="rect">
            <a:avLst/>
          </a:prstGeom>
          <a:solidFill>
            <a:sysClr val="window" lastClr="FFFFFF"/>
          </a:solidFill>
          <a:ln w="25400" cap="flat" cmpd="sng" algn="ctr">
            <a:solidFill>
              <a:srgbClr val="3CB2A7"/>
            </a:solidFill>
            <a:prstDash val="dashDot"/>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a:ln>
                  <a:noFill/>
                </a:ln>
                <a:solidFill>
                  <a:srgbClr val="3CB2A7"/>
                </a:solidFill>
                <a:effectLst/>
                <a:uLnTx/>
                <a:uFillTx/>
                <a:latin typeface="Californian FB" panose="0207040306080B030204" pitchFamily="18" charset="0"/>
                <a:ea typeface="+mn-ea"/>
                <a:cs typeface="+mn-cs"/>
              </a:rPr>
              <a:t>LOOSE/ “OUTSIDERS”</a:t>
            </a:r>
          </a:p>
          <a:p>
            <a:pPr marL="285750" indent="-285750" defTabSz="914400">
              <a:buFont typeface="Wingdings" panose="05000000000000000000" pitchFamily="2" charset="2"/>
              <a:buChar char="§"/>
              <a:defRPr/>
            </a:pPr>
            <a:r>
              <a:rPr lang="en-US" kern="0">
                <a:solidFill>
                  <a:srgbClr val="33006F"/>
                </a:solidFill>
                <a:latin typeface="Californian FB" panose="0207040306080B030204" pitchFamily="18" charset="0"/>
              </a:rPr>
              <a:t>Newcomers, suppliers, clients, R&amp;D labs, friends.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Experts representing</a:t>
            </a:r>
            <a:r>
              <a:rPr kumimoji="0" lang="en-US" sz="1800" b="0" i="0" u="none" strike="noStrike" kern="0" cap="none" spc="0" normalizeH="0" noProof="0">
                <a:ln>
                  <a:noFill/>
                </a:ln>
                <a:solidFill>
                  <a:srgbClr val="33006F"/>
                </a:solidFill>
                <a:effectLst/>
                <a:uLnTx/>
                <a:uFillTx/>
                <a:latin typeface="Californian FB" panose="0207040306080B030204" pitchFamily="18" charset="0"/>
                <a:ea typeface="+mn-ea"/>
                <a:cs typeface="+mn-cs"/>
              </a:rPr>
              <a:t> different facets of the problem.</a:t>
            </a:r>
            <a:endParaRPr lang="en-US" kern="0">
              <a:solidFill>
                <a:srgbClr val="33006F"/>
              </a:solidFill>
              <a:latin typeface="Californian FB" panose="0207040306080B0302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Increased in externally focused networks.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Idea connectors.</a:t>
            </a:r>
          </a:p>
        </p:txBody>
      </p:sp>
      <p:cxnSp>
        <p:nvCxnSpPr>
          <p:cNvPr id="193" name="Straight Connector 192">
            <a:extLst>
              <a:ext uri="{FF2B5EF4-FFF2-40B4-BE49-F238E27FC236}">
                <a16:creationId xmlns:a16="http://schemas.microsoft.com/office/drawing/2014/main" id="{723B3C33-AE0E-1459-E64D-2D622A44995C}"/>
              </a:ext>
            </a:extLst>
          </p:cNvPr>
          <p:cNvCxnSpPr>
            <a:stCxn id="188" idx="1"/>
          </p:cNvCxnSpPr>
          <p:nvPr/>
        </p:nvCxnSpPr>
        <p:spPr>
          <a:xfrm flipH="1" flipV="1">
            <a:off x="1905000" y="5472547"/>
            <a:ext cx="1143000" cy="399366"/>
          </a:xfrm>
          <a:prstGeom prst="line">
            <a:avLst/>
          </a:prstGeom>
          <a:noFill/>
          <a:ln w="38100" cap="flat" cmpd="sng" algn="ctr">
            <a:solidFill>
              <a:srgbClr val="3CB2A7"/>
            </a:solidFill>
            <a:prstDash val="solid"/>
          </a:ln>
          <a:effectLst/>
        </p:spPr>
      </p:cxnSp>
      <p:sp>
        <p:nvSpPr>
          <p:cNvPr id="194" name="TextBox 193">
            <a:extLst>
              <a:ext uri="{FF2B5EF4-FFF2-40B4-BE49-F238E27FC236}">
                <a16:creationId xmlns:a16="http://schemas.microsoft.com/office/drawing/2014/main" id="{D93D09B6-750C-1B19-7E83-512A212CAE4E}"/>
              </a:ext>
            </a:extLst>
          </p:cNvPr>
          <p:cNvSpPr txBox="1"/>
          <p:nvPr/>
        </p:nvSpPr>
        <p:spPr>
          <a:xfrm>
            <a:off x="3970696" y="1397216"/>
            <a:ext cx="18967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rgbClr val="D2B887">
                    <a:lumMod val="75000"/>
                  </a:srgbClr>
                </a:solidFill>
                <a:effectLst/>
                <a:uLnTx/>
                <a:uFillTx/>
                <a:latin typeface="Californian FB" panose="0207040306080B030204" pitchFamily="18" charset="0"/>
                <a:ea typeface="+mn-ea"/>
                <a:cs typeface="+mn-cs"/>
              </a:rPr>
              <a:t>Ideas are made implementable here.</a:t>
            </a:r>
            <a:endParaRPr kumimoji="0" lang="en-US" sz="1800" b="1" i="1" u="none" strike="noStrike" kern="0" cap="none" spc="0" normalizeH="0" baseline="0" noProof="0">
              <a:ln>
                <a:noFill/>
              </a:ln>
              <a:solidFill>
                <a:srgbClr val="3CB2A7"/>
              </a:solidFill>
              <a:effectLst/>
              <a:uLnTx/>
              <a:uFillTx/>
              <a:latin typeface="Californian FB" panose="0207040306080B030204" pitchFamily="18" charset="0"/>
              <a:ea typeface="+mn-ea"/>
              <a:cs typeface="+mn-cs"/>
            </a:endParaRPr>
          </a:p>
        </p:txBody>
      </p:sp>
      <p:pic>
        <p:nvPicPr>
          <p:cNvPr id="4" name="Picture 3">
            <a:extLst>
              <a:ext uri="{FF2B5EF4-FFF2-40B4-BE49-F238E27FC236}">
                <a16:creationId xmlns:a16="http://schemas.microsoft.com/office/drawing/2014/main" id="{168892B0-AB02-A1EA-56A2-ADB084C5DEEB}"/>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0275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dissolve">
                                      <p:cBhvr>
                                        <p:cTn id="7" dur="500"/>
                                        <p:tgtEl>
                                          <p:spTgt spid="188"/>
                                        </p:tgtEl>
                                      </p:cBhvr>
                                    </p:animEffect>
                                  </p:childTnLst>
                                </p:cTn>
                              </p:par>
                              <p:par>
                                <p:cTn id="8" presetID="9"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dissolve">
                                      <p:cBhvr>
                                        <p:cTn id="10" dur="500"/>
                                        <p:tgtEl>
                                          <p:spTgt spid="187"/>
                                        </p:tgtEl>
                                      </p:cBhvr>
                                    </p:animEffect>
                                  </p:childTnLst>
                                </p:cTn>
                              </p:par>
                              <p:par>
                                <p:cTn id="11" presetID="9" presetClass="entr" presetSubtype="0" fill="hold" nodeType="withEffect">
                                  <p:stCondLst>
                                    <p:cond delay="0"/>
                                  </p:stCondLst>
                                  <p:childTnLst>
                                    <p:set>
                                      <p:cBhvr>
                                        <p:cTn id="12" dur="1" fill="hold">
                                          <p:stCondLst>
                                            <p:cond delay="0"/>
                                          </p:stCondLst>
                                        </p:cTn>
                                        <p:tgtEl>
                                          <p:spTgt spid="186"/>
                                        </p:tgtEl>
                                        <p:attrNameLst>
                                          <p:attrName>style.visibility</p:attrName>
                                        </p:attrNameLst>
                                      </p:cBhvr>
                                      <p:to>
                                        <p:strVal val="visible"/>
                                      </p:to>
                                    </p:set>
                                    <p:animEffect transition="in" filter="dissolve">
                                      <p:cBhvr>
                                        <p:cTn id="13" dur="500"/>
                                        <p:tgtEl>
                                          <p:spTgt spid="18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3"/>
                                        </p:tgtEl>
                                        <p:attrNameLst>
                                          <p:attrName>style.visibility</p:attrName>
                                        </p:attrNameLst>
                                      </p:cBhvr>
                                      <p:to>
                                        <p:strVal val="visible"/>
                                      </p:to>
                                    </p:set>
                                    <p:animEffect transition="in" filter="fade">
                                      <p:cBhvr>
                                        <p:cTn id="18" dur="2000"/>
                                        <p:tgtEl>
                                          <p:spTgt spid="1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2"/>
                                        </p:tgtEl>
                                        <p:attrNameLst>
                                          <p:attrName>style.visibility</p:attrName>
                                        </p:attrNameLst>
                                      </p:cBhvr>
                                      <p:to>
                                        <p:strVal val="visible"/>
                                      </p:to>
                                    </p:set>
                                    <p:animEffect transition="in" filter="fade">
                                      <p:cBhvr>
                                        <p:cTn id="21" dur="2000"/>
                                        <p:tgtEl>
                                          <p:spTgt spid="1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91"/>
                                        </p:tgtEl>
                                        <p:attrNameLst>
                                          <p:attrName>style.visibility</p:attrName>
                                        </p:attrNameLst>
                                      </p:cBhvr>
                                      <p:to>
                                        <p:strVal val="visible"/>
                                      </p:to>
                                    </p:set>
                                    <p:animEffect transition="in" filter="dissolve">
                                      <p:cBhvr>
                                        <p:cTn id="26" dur="500"/>
                                        <p:tgtEl>
                                          <p:spTgt spid="19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89"/>
                                        </p:tgtEl>
                                        <p:attrNameLst>
                                          <p:attrName>style.visibility</p:attrName>
                                        </p:attrNameLst>
                                      </p:cBhvr>
                                      <p:to>
                                        <p:strVal val="visible"/>
                                      </p:to>
                                    </p:set>
                                    <p:animEffect transition="in" filter="dissolve">
                                      <p:cBhvr>
                                        <p:cTn id="29" dur="500"/>
                                        <p:tgtEl>
                                          <p:spTgt spid="18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dissolve">
                                      <p:cBhvr>
                                        <p:cTn id="32" dur="500"/>
                                        <p:tgtEl>
                                          <p:spTgt spid="19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94"/>
                                        </p:tgtEl>
                                        <p:attrNameLst>
                                          <p:attrName>style.visibility</p:attrName>
                                        </p:attrNameLst>
                                      </p:cBhvr>
                                      <p:to>
                                        <p:strVal val="visible"/>
                                      </p:to>
                                    </p:set>
                                    <p:animEffect transition="in" filter="dissolve">
                                      <p:cBhvr>
                                        <p:cTn id="3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animBg="1"/>
      <p:bldP spid="190" grpId="0" animBg="1"/>
      <p:bldP spid="192" grpId="0" animBg="1"/>
      <p:bldP spid="19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638" y="371510"/>
            <a:ext cx="9206310" cy="991998"/>
          </a:xfrm>
        </p:spPr>
        <p:txBody>
          <a:bodyPr>
            <a:normAutofit/>
          </a:bodyPr>
          <a:lstStyle/>
          <a:p>
            <a:pPr algn="ctr"/>
            <a:r>
              <a:rPr lang="en-US" sz="3200" b="1">
                <a:solidFill>
                  <a:schemeClr val="tx1"/>
                </a:solidFill>
                <a:latin typeface="Californian FB" panose="0207040306080B030204" pitchFamily="18" charset="0"/>
              </a:rPr>
              <a:t>Strategy #3: Follow an “In-Out-In” Process</a:t>
            </a:r>
          </a:p>
        </p:txBody>
      </p:sp>
      <p:pic>
        <p:nvPicPr>
          <p:cNvPr id="1026" name="Picture 2" descr="Products - Trucks &amp; Truck Mounted Equipment | PACCAR Global Sales">
            <a:extLst>
              <a:ext uri="{FF2B5EF4-FFF2-40B4-BE49-F238E27FC236}">
                <a16:creationId xmlns:a16="http://schemas.microsoft.com/office/drawing/2014/main" id="{D6973FCC-4702-4AEF-AC8C-F949029C6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33303"/>
            <a:ext cx="6340759" cy="2392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CAR Parts Distribution Center - Freiheit">
            <a:extLst>
              <a:ext uri="{FF2B5EF4-FFF2-40B4-BE49-F238E27FC236}">
                <a16:creationId xmlns:a16="http://schemas.microsoft.com/office/drawing/2014/main" id="{0180D58C-0F44-4519-A868-2D842C69B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28"/>
          <a:stretch/>
        </p:blipFill>
        <p:spPr bwMode="auto">
          <a:xfrm>
            <a:off x="5397627" y="3525398"/>
            <a:ext cx="2602992" cy="3114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CAR Parts">
            <a:extLst>
              <a:ext uri="{FF2B5EF4-FFF2-40B4-BE49-F238E27FC236}">
                <a16:creationId xmlns:a16="http://schemas.microsoft.com/office/drawing/2014/main" id="{86D0DA69-581C-4B16-9C8C-76190C319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381" y="3525398"/>
            <a:ext cx="428625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ADE4D2-1974-623D-5458-9E776DFB9004}"/>
              </a:ext>
            </a:extLst>
          </p:cNvPr>
          <p:cNvPicPr>
            <a:picLocks noChangeAspect="1"/>
          </p:cNvPicPr>
          <p:nvPr/>
        </p:nvPicPr>
        <p:blipFill>
          <a:blip r:embed="rId6"/>
          <a:stretch>
            <a:fillRect/>
          </a:stretch>
        </p:blipFill>
        <p:spPr>
          <a:xfrm>
            <a:off x="16472" y="6285476"/>
            <a:ext cx="9144000" cy="554182"/>
          </a:xfrm>
          <a:prstGeom prst="rect">
            <a:avLst/>
          </a:prstGeom>
        </p:spPr>
      </p:pic>
      <p:pic>
        <p:nvPicPr>
          <p:cNvPr id="5" name="Picture 4">
            <a:extLst>
              <a:ext uri="{FF2B5EF4-FFF2-40B4-BE49-F238E27FC236}">
                <a16:creationId xmlns:a16="http://schemas.microsoft.com/office/drawing/2014/main" id="{29638B0F-1CD5-FF46-D0EF-7B050503A0B7}"/>
              </a:ext>
            </a:extLst>
          </p:cNvPr>
          <p:cNvPicPr>
            <a:picLocks noChangeAspect="1"/>
          </p:cNvPicPr>
          <p:nvPr/>
        </p:nvPicPr>
        <p:blipFill>
          <a:blip r:embed="rId7"/>
          <a:stretch>
            <a:fillRect/>
          </a:stretch>
        </p:blipFill>
        <p:spPr>
          <a:xfrm>
            <a:off x="337076" y="1133303"/>
            <a:ext cx="2534004" cy="2829320"/>
          </a:xfrm>
          <a:prstGeom prst="rect">
            <a:avLst/>
          </a:prstGeom>
        </p:spPr>
      </p:pic>
    </p:spTree>
    <p:extLst>
      <p:ext uri="{BB962C8B-B14F-4D97-AF65-F5344CB8AC3E}">
        <p14:creationId xmlns:p14="http://schemas.microsoft.com/office/powerpoint/2010/main" val="291532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C4A4A-622C-24D3-E358-FBFD41B0B42B}"/>
              </a:ext>
            </a:extLst>
          </p:cNvPr>
          <p:cNvPicPr>
            <a:picLocks noChangeAspect="1"/>
          </p:cNvPicPr>
          <p:nvPr/>
        </p:nvPicPr>
        <p:blipFill>
          <a:blip r:embed="rId3"/>
          <a:stretch>
            <a:fillRect/>
          </a:stretch>
        </p:blipFill>
        <p:spPr>
          <a:xfrm>
            <a:off x="16472" y="6285476"/>
            <a:ext cx="9144000" cy="554182"/>
          </a:xfrm>
          <a:prstGeom prst="rect">
            <a:avLst/>
          </a:prstGeom>
        </p:spPr>
      </p:pic>
      <p:sp>
        <p:nvSpPr>
          <p:cNvPr id="7" name="TextBox 6">
            <a:extLst>
              <a:ext uri="{FF2B5EF4-FFF2-40B4-BE49-F238E27FC236}">
                <a16:creationId xmlns:a16="http://schemas.microsoft.com/office/drawing/2014/main" id="{6CF3596C-D7AB-49A2-9932-4E67A31C5709}"/>
              </a:ext>
            </a:extLst>
          </p:cNvPr>
          <p:cNvSpPr txBox="1"/>
          <p:nvPr/>
        </p:nvSpPr>
        <p:spPr>
          <a:xfrm>
            <a:off x="300942" y="330123"/>
            <a:ext cx="8484242" cy="1200329"/>
          </a:xfrm>
          <a:prstGeom prst="rect">
            <a:avLst/>
          </a:prstGeom>
          <a:solidFill>
            <a:sysClr val="window" lastClr="FFFFFF"/>
          </a:solidFill>
          <a:ln w="25400" cap="flat" cmpd="sng" algn="ctr">
            <a:noFill/>
            <a:prstDash val="dashDot"/>
          </a:ln>
          <a:effectLst/>
        </p:spPr>
        <p:txBody>
          <a:bodyPr wrap="square" rtlCol="0">
            <a:spAutoFit/>
          </a:bodyPr>
          <a:lstStyle/>
          <a:p>
            <a:pPr marL="342900" lvl="0" indent="-342900" defTabSz="914400">
              <a:buFont typeface="Wingdings" panose="05000000000000000000" pitchFamily="2" charset="2"/>
              <a:buChar char="§"/>
              <a:defRPr/>
            </a:pPr>
            <a:r>
              <a:rPr lang="en-US" sz="2400" b="1" kern="0">
                <a:solidFill>
                  <a:srgbClr val="33006F"/>
                </a:solidFill>
                <a:latin typeface="Californian FB" panose="0207040306080B030204" pitchFamily="18" charset="0"/>
              </a:rPr>
              <a:t>In:</a:t>
            </a:r>
            <a:r>
              <a:rPr lang="en-US" sz="2400" kern="0">
                <a:solidFill>
                  <a:srgbClr val="33006F"/>
                </a:solidFill>
                <a:latin typeface="Californian FB" panose="0207040306080B030204" pitchFamily="18" charset="0"/>
              </a:rPr>
              <a:t> Clear “what is useful” guidelines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Out:</a:t>
            </a:r>
            <a:r>
              <a:rPr kumimoji="0" lang="en-US" sz="24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 Regular rotation across functions every 2 months</a:t>
            </a:r>
            <a:endParaRPr kumimoji="0" lang="en-US" sz="2400" b="0" i="1" u="none" strike="noStrike" kern="0" cap="none" spc="0" normalizeH="0" baseline="0" noProof="0">
              <a:ln>
                <a:noFill/>
              </a:ln>
              <a:solidFill>
                <a:srgbClr val="33006F"/>
              </a:solidFill>
              <a:effectLst/>
              <a:uLnTx/>
              <a:uFillTx/>
              <a:latin typeface="Californian FB" panose="0207040306080B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In:</a:t>
            </a:r>
            <a:r>
              <a:rPr kumimoji="0" lang="en-US" sz="2400" b="0" i="0" u="none" strike="noStrike" kern="0" cap="none" spc="0" normalizeH="0" baseline="0" noProof="0">
                <a:ln>
                  <a:noFill/>
                </a:ln>
                <a:solidFill>
                  <a:srgbClr val="33006F"/>
                </a:solidFill>
                <a:effectLst/>
                <a:uLnTx/>
                <a:uFillTx/>
                <a:latin typeface="Californian FB" panose="0207040306080B030204" pitchFamily="18" charset="0"/>
                <a:ea typeface="+mn-ea"/>
                <a:cs typeface="+mn-cs"/>
              </a:rPr>
              <a:t>  Idea implementation meetings every two weeks</a:t>
            </a:r>
            <a:endParaRPr kumimoji="0" lang="en-US" sz="2400" b="0" i="1" u="none" strike="noStrike" kern="0" cap="none" spc="0" normalizeH="0" baseline="0" noProof="0">
              <a:ln>
                <a:noFill/>
              </a:ln>
              <a:solidFill>
                <a:srgbClr val="33006F"/>
              </a:solidFill>
              <a:effectLst/>
              <a:uLnTx/>
              <a:uFillTx/>
              <a:latin typeface="Californian FB" panose="0207040306080B030204" pitchFamily="18" charset="0"/>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EB0AD510-CC6C-4A41-B2E7-ED253AA6A2D6}"/>
              </a:ext>
            </a:extLst>
          </p:cNvPr>
          <p:cNvPicPr>
            <a:picLocks noChangeAspect="1"/>
          </p:cNvPicPr>
          <p:nvPr/>
        </p:nvPicPr>
        <p:blipFill rotWithShape="1">
          <a:blip r:embed="rId4"/>
          <a:srcRect/>
          <a:stretch/>
        </p:blipFill>
        <p:spPr>
          <a:xfrm>
            <a:off x="329879" y="1672995"/>
            <a:ext cx="8484242" cy="4140002"/>
          </a:xfrm>
          <a:prstGeom prst="rect">
            <a:avLst/>
          </a:prstGeom>
        </p:spPr>
      </p:pic>
      <p:sp>
        <p:nvSpPr>
          <p:cNvPr id="9" name="Rectangle 8">
            <a:extLst>
              <a:ext uri="{FF2B5EF4-FFF2-40B4-BE49-F238E27FC236}">
                <a16:creationId xmlns:a16="http://schemas.microsoft.com/office/drawing/2014/main" id="{8B46F998-921E-4316-B4B6-BB1DCCC3FAE8}"/>
              </a:ext>
            </a:extLst>
          </p:cNvPr>
          <p:cNvSpPr/>
          <p:nvPr/>
        </p:nvSpPr>
        <p:spPr>
          <a:xfrm>
            <a:off x="3180709" y="1822022"/>
            <a:ext cx="1190625" cy="399097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D3A2"/>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92F6D15-2BAD-4664-BD94-B13101F0166A}"/>
              </a:ext>
            </a:extLst>
          </p:cNvPr>
          <p:cNvSpPr/>
          <p:nvPr/>
        </p:nvSpPr>
        <p:spPr>
          <a:xfrm>
            <a:off x="5352409" y="1822022"/>
            <a:ext cx="2133600" cy="3990975"/>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D3A2"/>
              </a:solidFill>
              <a:effectLst/>
              <a:uLnTx/>
              <a:uFillTx/>
              <a:latin typeface="Calibri"/>
              <a:ea typeface="+mn-ea"/>
              <a:cs typeface="+mn-cs"/>
            </a:endParaRPr>
          </a:p>
        </p:txBody>
      </p:sp>
    </p:spTree>
    <p:extLst>
      <p:ext uri="{BB962C8B-B14F-4D97-AF65-F5344CB8AC3E}">
        <p14:creationId xmlns:p14="http://schemas.microsoft.com/office/powerpoint/2010/main" val="4925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E69592-3B56-4884-8047-0804006C58C0}"/>
              </a:ext>
            </a:extLst>
          </p:cNvPr>
          <p:cNvSpPr txBox="1">
            <a:spLocks/>
          </p:cNvSpPr>
          <p:nvPr/>
        </p:nvSpPr>
        <p:spPr>
          <a:xfrm>
            <a:off x="220118" y="456184"/>
            <a:ext cx="8585835" cy="2387600"/>
          </a:xfrm>
          <a:prstGeom prst="rect">
            <a:avLst/>
          </a:prstGeom>
          <a:solidFill>
            <a:schemeClr val="bg2"/>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Take away #1:</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Empower people to generate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500" b="1">
                <a:solidFill>
                  <a:srgbClr val="33006F"/>
                </a:solidFill>
                <a:latin typeface="Californian FB" panose="0207040306080B030204" pitchFamily="18" charset="0"/>
              </a:rPr>
              <a:t>new ideas</a:t>
            </a:r>
            <a:r>
              <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a:t>
            </a:r>
          </a:p>
        </p:txBody>
      </p:sp>
      <p:sp>
        <p:nvSpPr>
          <p:cNvPr id="17" name="Title 1">
            <a:extLst>
              <a:ext uri="{FF2B5EF4-FFF2-40B4-BE49-F238E27FC236}">
                <a16:creationId xmlns:a16="http://schemas.microsoft.com/office/drawing/2014/main" id="{388D7B20-F00F-4B26-80AD-3DA6E26C5F43}"/>
              </a:ext>
            </a:extLst>
          </p:cNvPr>
          <p:cNvSpPr txBox="1">
            <a:spLocks/>
          </p:cNvSpPr>
          <p:nvPr/>
        </p:nvSpPr>
        <p:spPr>
          <a:xfrm>
            <a:off x="307495" y="3242222"/>
            <a:ext cx="8852977" cy="2231678"/>
          </a:xfrm>
          <a:prstGeom prst="rect">
            <a:avLst/>
          </a:prstGeom>
          <a:solidFill>
            <a:schemeClr val="bg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…by </a:t>
            </a:r>
            <a:r>
              <a:rPr lang="en-US" sz="3200">
                <a:solidFill>
                  <a:srgbClr val="33006F"/>
                </a:solidFill>
                <a:latin typeface="Californian FB" panose="0207040306080B030204" pitchFamily="18" charset="0"/>
              </a:rPr>
              <a:t>inviting them IN on a worthwhile problem…</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1000">
              <a:solidFill>
                <a:srgbClr val="33006F"/>
              </a:solidFill>
              <a:latin typeface="Californian FB" panose="0207040306080B0302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3200">
                <a:solidFill>
                  <a:srgbClr val="33006F"/>
                </a:solidFill>
                <a:latin typeface="Californian FB" panose="0207040306080B030204" pitchFamily="18" charset="0"/>
              </a:rPr>
              <a:t>…sending them OUT to access new perspectives…</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1000">
              <a:solidFill>
                <a:srgbClr val="33006F"/>
              </a:solidFill>
              <a:latin typeface="Californian FB" panose="0207040306080B0302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3200">
                <a:solidFill>
                  <a:srgbClr val="33006F"/>
                </a:solidFill>
                <a:latin typeface="Californian FB" panose="0207040306080B030204" pitchFamily="18" charset="0"/>
              </a:rPr>
              <a:t>…and bringing them back IN and partnering to make those ideas useful for your context.</a:t>
            </a:r>
          </a:p>
        </p:txBody>
      </p:sp>
      <p:pic>
        <p:nvPicPr>
          <p:cNvPr id="2" name="Picture 1">
            <a:extLst>
              <a:ext uri="{FF2B5EF4-FFF2-40B4-BE49-F238E27FC236}">
                <a16:creationId xmlns:a16="http://schemas.microsoft.com/office/drawing/2014/main" id="{17D62839-C12E-5DBD-BB68-741F11AB57C0}"/>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798304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56C2-2086-0812-CA4A-F21C27E108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2C1630-8BCB-1130-8513-AAC0D5D41548}"/>
              </a:ext>
            </a:extLst>
          </p:cNvPr>
          <p:cNvSpPr>
            <a:spLocks noGrp="1"/>
          </p:cNvSpPr>
          <p:nvPr>
            <p:ph type="body" sz="quarter" idx="10"/>
          </p:nvPr>
        </p:nvSpPr>
        <p:spPr>
          <a:xfrm>
            <a:off x="245098" y="371509"/>
            <a:ext cx="8898902" cy="1089645"/>
          </a:xfrm>
          <a:solidFill>
            <a:schemeClr val="bg2"/>
          </a:solidFill>
        </p:spPr>
        <p:txBody>
          <a:bodyPr>
            <a:normAutofit/>
          </a:bodyPr>
          <a:lstStyle/>
          <a:p>
            <a:pPr algn="ctr"/>
            <a:r>
              <a:rPr lang="en-US" sz="3500" b="1">
                <a:solidFill>
                  <a:schemeClr val="tx1"/>
                </a:solidFill>
                <a:latin typeface="Californian FB" panose="0207040306080B030204" pitchFamily="18" charset="0"/>
              </a:rPr>
              <a:t>Building a Culture of Innovation</a:t>
            </a:r>
          </a:p>
        </p:txBody>
      </p:sp>
      <p:sp>
        <p:nvSpPr>
          <p:cNvPr id="3" name="Content Placeholder 4">
            <a:extLst>
              <a:ext uri="{FF2B5EF4-FFF2-40B4-BE49-F238E27FC236}">
                <a16:creationId xmlns:a16="http://schemas.microsoft.com/office/drawing/2014/main" id="{B88B83B9-BE7D-626A-507F-4FAAF8AB577D}"/>
              </a:ext>
            </a:extLst>
          </p:cNvPr>
          <p:cNvSpPr txBox="1">
            <a:spLocks/>
          </p:cNvSpPr>
          <p:nvPr/>
        </p:nvSpPr>
        <p:spPr>
          <a:xfrm>
            <a:off x="0" y="3835651"/>
            <a:ext cx="8898902" cy="2378281"/>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just">
              <a:buClr>
                <a:srgbClr val="33006F"/>
              </a:buClr>
              <a:buFont typeface="Wingdings" panose="05000000000000000000" pitchFamily="2" charset="2"/>
              <a:buChar char="§"/>
              <a:defRPr/>
            </a:pPr>
            <a:r>
              <a:rPr lang="en-US" sz="2000">
                <a:solidFill>
                  <a:srgbClr val="33006F"/>
                </a:solidFill>
                <a:latin typeface="Californian FB" pitchFamily="18" charset="0"/>
                <a:cs typeface="Arial" pitchFamily="34" charset="0"/>
              </a:rPr>
              <a:t>Step</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#1: Empower diverse teams to generate new ideas in response to key problems.</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#2: Make it psychologically safe for new ideas to be shared, experimented with, and refined.</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#3: Operate </a:t>
            </a:r>
            <a:r>
              <a:rPr lang="en-US" sz="2000">
                <a:solidFill>
                  <a:srgbClr val="33006F"/>
                </a:solidFill>
                <a:latin typeface="Californian FB" pitchFamily="18" charset="0"/>
                <a:cs typeface="Arial" pitchFamily="34" charset="0"/>
              </a:rPr>
              <a:t>in “inquiry” and say “yes and…” to discover the value of new ideas.</a:t>
            </a:r>
            <a:endPar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pic>
        <p:nvPicPr>
          <p:cNvPr id="4" name="Picture 3">
            <a:extLst>
              <a:ext uri="{FF2B5EF4-FFF2-40B4-BE49-F238E27FC236}">
                <a16:creationId xmlns:a16="http://schemas.microsoft.com/office/drawing/2014/main" id="{E7EACD90-90E9-DC20-AE9E-D2112C8435CF}"/>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9" name="Picture 2" descr="7 Top Tips on How to Be an Ideas Person - Jenny Garrett Global">
            <a:extLst>
              <a:ext uri="{FF2B5EF4-FFF2-40B4-BE49-F238E27FC236}">
                <a16:creationId xmlns:a16="http://schemas.microsoft.com/office/drawing/2014/main" id="{060E4378-7C10-F78B-0F42-4BB8E70A8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539" y="1129259"/>
            <a:ext cx="6334922" cy="2620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308F61F-9EA6-EE6D-7297-8E5AA169320C}"/>
              </a:ext>
            </a:extLst>
          </p:cNvPr>
          <p:cNvSpPr/>
          <p:nvPr/>
        </p:nvSpPr>
        <p:spPr>
          <a:xfrm>
            <a:off x="382947" y="4661234"/>
            <a:ext cx="8623203" cy="72711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32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1891" y="288382"/>
            <a:ext cx="8396659" cy="991998"/>
          </a:xfrm>
        </p:spPr>
        <p:txBody>
          <a:bodyPr>
            <a:normAutofit/>
          </a:bodyPr>
          <a:lstStyle/>
          <a:p>
            <a:r>
              <a:rPr lang="en-US" sz="3500" b="1">
                <a:solidFill>
                  <a:schemeClr val="tx1"/>
                </a:solidFill>
                <a:latin typeface="Californian FB" panose="0207040306080B030204" pitchFamily="18" charset="0"/>
              </a:rPr>
              <a:t>Leadership Identity</a:t>
            </a:r>
          </a:p>
          <a:p>
            <a:endParaRPr lang="en-US" sz="2000" b="1">
              <a:solidFill>
                <a:schemeClr val="tx1"/>
              </a:solidFill>
              <a:latin typeface="Californian FB" panose="0207040306080B030204" pitchFamily="18"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
        <p:nvSpPr>
          <p:cNvPr id="6" name="Text Placeholder 1">
            <a:extLst>
              <a:ext uri="{FF2B5EF4-FFF2-40B4-BE49-F238E27FC236}">
                <a16:creationId xmlns:a16="http://schemas.microsoft.com/office/drawing/2014/main" id="{FFEF634A-D85F-B152-B33B-94F2F8432DA6}"/>
              </a:ext>
            </a:extLst>
          </p:cNvPr>
          <p:cNvSpPr txBox="1">
            <a:spLocks/>
          </p:cNvSpPr>
          <p:nvPr/>
        </p:nvSpPr>
        <p:spPr>
          <a:xfrm>
            <a:off x="3578705" y="4644017"/>
            <a:ext cx="8396659"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00" b="1">
                <a:solidFill>
                  <a:schemeClr val="tx1"/>
                </a:solidFill>
                <a:latin typeface="Californian FB" panose="0207040306080B030204" pitchFamily="18" charset="0"/>
              </a:rPr>
              <a:t>Entrepreneurial Leadership</a:t>
            </a:r>
          </a:p>
        </p:txBody>
      </p:sp>
      <p:pic>
        <p:nvPicPr>
          <p:cNvPr id="2050" name="Picture 2" descr="Scale Up case studies - Engine Shed">
            <a:extLst>
              <a:ext uri="{FF2B5EF4-FFF2-40B4-BE49-F238E27FC236}">
                <a16:creationId xmlns:a16="http://schemas.microsoft.com/office/drawing/2014/main" id="{323363B9-616D-0563-5A3B-425CC2ABD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795" y="1450544"/>
            <a:ext cx="4790210" cy="31934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AD0DA1-AB1A-F8DB-576D-5AAD0B66F223}"/>
              </a:ext>
            </a:extLst>
          </p:cNvPr>
          <p:cNvSpPr txBox="1"/>
          <p:nvPr/>
        </p:nvSpPr>
        <p:spPr>
          <a:xfrm>
            <a:off x="689956" y="892680"/>
            <a:ext cx="3474720" cy="1200329"/>
          </a:xfrm>
          <a:prstGeom prst="rect">
            <a:avLst/>
          </a:prstGeom>
          <a:solidFill>
            <a:schemeClr val="bg2"/>
          </a:solidFill>
        </p:spPr>
        <p:txBody>
          <a:bodyPr wrap="square">
            <a:spAutoFit/>
          </a:bodyPr>
          <a:lstStyle/>
          <a:p>
            <a:r>
              <a:rPr kumimoji="0" lang="en-US" sz="18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Your core values</a:t>
            </a:r>
          </a:p>
          <a:p>
            <a:r>
              <a:rPr lang="en-US">
                <a:solidFill>
                  <a:srgbClr val="33006F"/>
                </a:solidFill>
                <a:latin typeface="Californian FB" pitchFamily="18" charset="0"/>
                <a:cs typeface="Arial" pitchFamily="34" charset="0"/>
              </a:rPr>
              <a:t>Your motivators &amp; passions</a:t>
            </a:r>
          </a:p>
          <a:p>
            <a:r>
              <a:rPr lang="en-US">
                <a:solidFill>
                  <a:srgbClr val="33006F"/>
                </a:solidFill>
                <a:latin typeface="Californian FB" pitchFamily="18" charset="0"/>
                <a:cs typeface="Arial" pitchFamily="34" charset="0"/>
              </a:rPr>
              <a:t>Your leadership strengths</a:t>
            </a:r>
          </a:p>
          <a:p>
            <a:endParaRPr lang="en-US"/>
          </a:p>
        </p:txBody>
      </p:sp>
      <p:sp>
        <p:nvSpPr>
          <p:cNvPr id="11" name="TextBox 10">
            <a:extLst>
              <a:ext uri="{FF2B5EF4-FFF2-40B4-BE49-F238E27FC236}">
                <a16:creationId xmlns:a16="http://schemas.microsoft.com/office/drawing/2014/main" id="{3989BABB-BD55-ECB3-1A32-FC7BC296975E}"/>
              </a:ext>
            </a:extLst>
          </p:cNvPr>
          <p:cNvSpPr txBox="1"/>
          <p:nvPr/>
        </p:nvSpPr>
        <p:spPr>
          <a:xfrm>
            <a:off x="4473286" y="5232406"/>
            <a:ext cx="4421331" cy="646331"/>
          </a:xfrm>
          <a:prstGeom prst="rect">
            <a:avLst/>
          </a:prstGeom>
          <a:solidFill>
            <a:schemeClr val="bg2"/>
          </a:solidFill>
        </p:spPr>
        <p:txBody>
          <a:bodyPr wrap="square">
            <a:spAutoFit/>
          </a:bodyPr>
          <a:lstStyle/>
          <a:p>
            <a:r>
              <a:rPr kumimoji="0" lang="en-US" sz="180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Your reasons for becoming an entrepreneur</a:t>
            </a:r>
          </a:p>
          <a:p>
            <a:r>
              <a:rPr lang="en-US">
                <a:solidFill>
                  <a:srgbClr val="33006F"/>
                </a:solidFill>
                <a:latin typeface="Californian FB" pitchFamily="18" charset="0"/>
                <a:cs typeface="Arial" pitchFamily="34" charset="0"/>
              </a:rPr>
              <a:t>The way you lead your business</a:t>
            </a:r>
            <a:endParaRPr lang="en-US"/>
          </a:p>
        </p:txBody>
      </p:sp>
      <p:sp>
        <p:nvSpPr>
          <p:cNvPr id="12" name="Oval 11">
            <a:extLst>
              <a:ext uri="{FF2B5EF4-FFF2-40B4-BE49-F238E27FC236}">
                <a16:creationId xmlns:a16="http://schemas.microsoft.com/office/drawing/2014/main" id="{797C76BE-6543-E260-2D50-37580ED4EDDD}"/>
              </a:ext>
            </a:extLst>
          </p:cNvPr>
          <p:cNvSpPr/>
          <p:nvPr/>
        </p:nvSpPr>
        <p:spPr>
          <a:xfrm>
            <a:off x="165450" y="64703"/>
            <a:ext cx="4790210" cy="2088293"/>
          </a:xfrm>
          <a:prstGeom prst="ellipse">
            <a:avLst/>
          </a:prstGeom>
          <a:noFill/>
          <a:ln w="38100">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Bill George: Authentic Leadership and Letting Your Strengths 'Bloom' -  Knowledge at Wharton">
            <a:extLst>
              <a:ext uri="{FF2B5EF4-FFF2-40B4-BE49-F238E27FC236}">
                <a16:creationId xmlns:a16="http://schemas.microsoft.com/office/drawing/2014/main" id="{0ACE53D4-AC72-6FC6-16FC-D6F74C3181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67" r="27273"/>
          <a:stretch/>
        </p:blipFill>
        <p:spPr bwMode="auto">
          <a:xfrm>
            <a:off x="5243020" y="89472"/>
            <a:ext cx="1866202" cy="14563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scover Your True North on Apple Books">
            <a:extLst>
              <a:ext uri="{FF2B5EF4-FFF2-40B4-BE49-F238E27FC236}">
                <a16:creationId xmlns:a16="http://schemas.microsoft.com/office/drawing/2014/main" id="{1E45EC6B-9895-410F-8761-2783D799AB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636" t="8009" r="35636" b="11102"/>
          <a:stretch/>
        </p:blipFill>
        <p:spPr bwMode="auto">
          <a:xfrm>
            <a:off x="7127123" y="93039"/>
            <a:ext cx="985177" cy="145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1059" y="188629"/>
            <a:ext cx="8184662" cy="1345391"/>
          </a:xfrm>
          <a:solidFill>
            <a:schemeClr val="bg2"/>
          </a:solidFill>
        </p:spPr>
        <p:txBody>
          <a:bodyPr>
            <a:normAutofit/>
          </a:bodyPr>
          <a:lstStyle/>
          <a:p>
            <a:pPr algn="ctr"/>
            <a:r>
              <a:rPr lang="en-US" sz="3500" b="1">
                <a:solidFill>
                  <a:schemeClr val="tx1"/>
                </a:solidFill>
                <a:latin typeface="Californian FB" panose="0207040306080B030204" pitchFamily="18" charset="0"/>
              </a:rPr>
              <a:t>The Problem with Sharing New Ideas</a:t>
            </a:r>
          </a:p>
        </p:txBody>
      </p:sp>
      <p:sp>
        <p:nvSpPr>
          <p:cNvPr id="4" name="Content Placeholder 4"/>
          <p:cNvSpPr txBox="1">
            <a:spLocks/>
          </p:cNvSpPr>
          <p:nvPr/>
        </p:nvSpPr>
        <p:spPr>
          <a:xfrm>
            <a:off x="166083" y="1100352"/>
            <a:ext cx="7190509" cy="4879329"/>
          </a:xfrm>
          <a:prstGeom prst="rect">
            <a:avLst/>
          </a:prstGeom>
          <a:solidFill>
            <a:schemeClr val="bg2"/>
          </a:solidFill>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buClr>
                <a:srgbClr val="33006F"/>
              </a:buClr>
              <a:defRPr/>
            </a:pPr>
            <a:r>
              <a:rPr kumimoji="0" lang="en-US" sz="2000" b="1" i="0" u="none" strike="noStrike" kern="1200" cap="none" spc="0" normalizeH="0" baseline="0" noProof="0">
                <a:ln>
                  <a:noFill/>
                </a:ln>
                <a:solidFill>
                  <a:schemeClr val="tx1"/>
                </a:solidFill>
                <a:effectLst/>
                <a:uLnTx/>
                <a:uFillTx/>
                <a:latin typeface="Californian FB" pitchFamily="18" charset="0"/>
                <a:ea typeface="+mn-ea"/>
                <a:cs typeface="Arial" pitchFamily="34" charset="0"/>
              </a:rPr>
              <a:t>People hold back if…</a:t>
            </a:r>
          </a:p>
          <a:p>
            <a:pPr algn="l">
              <a:spcBef>
                <a:spcPts val="0"/>
              </a:spcBef>
              <a:buClr>
                <a:srgbClr val="33006F"/>
              </a:buClr>
              <a:defRPr/>
            </a:pPr>
            <a:endParaRPr kumimoji="0" lang="en-US" sz="2000" b="1" i="0" u="none" strike="noStrike" kern="1200" cap="none" spc="0" normalizeH="0" baseline="0" noProof="0">
              <a:ln>
                <a:noFill/>
              </a:ln>
              <a:solidFill>
                <a:schemeClr val="tx1"/>
              </a:solidFill>
              <a:effectLst/>
              <a:uLnTx/>
              <a:uFillTx/>
              <a:latin typeface="Californian FB" pitchFamily="18" charset="0"/>
              <a:ea typeface="+mn-ea"/>
              <a:cs typeface="Arial" pitchFamily="34" charset="0"/>
            </a:endParaRPr>
          </a:p>
          <a:p>
            <a:pPr marL="342900" indent="-342900" algn="l">
              <a:spcBef>
                <a:spcPts val="0"/>
              </a:spcBef>
              <a:buClr>
                <a:srgbClr val="33006F"/>
              </a:buClr>
              <a:buFont typeface="Wingdings" pitchFamily="2" charset="2"/>
              <a:buChar char="§"/>
              <a:defRPr/>
            </a:pPr>
            <a:r>
              <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rPr>
              <a:t>“Target Identification”</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–they believe others (read: founders) identify with the status quo, so new ideas may be construed as personal criticism</a:t>
            </a:r>
          </a:p>
          <a:p>
            <a:pPr marL="342900" indent="-342900" algn="l">
              <a:spcBef>
                <a:spcPts val="0"/>
              </a:spcBef>
              <a:buClr>
                <a:srgbClr val="33006F"/>
              </a:buClr>
              <a:buFont typeface="Wingdings" pitchFamily="2" charset="2"/>
              <a:buChar char="§"/>
              <a:defRPr/>
            </a:pPr>
            <a:endPar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endParaRPr>
          </a:p>
          <a:p>
            <a:pPr marL="342900" indent="-342900" algn="l">
              <a:spcBef>
                <a:spcPts val="0"/>
              </a:spcBef>
              <a:buClr>
                <a:srgbClr val="33006F"/>
              </a:buClr>
              <a:buFont typeface="Wingdings" pitchFamily="2" charset="2"/>
              <a:buChar char="§"/>
              <a:defRPr/>
            </a:pPr>
            <a:r>
              <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rPr>
              <a:t>“Lack of Data”</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–they believe they need to have solid data, polished ideas, or complete solutions before speaking up (but new ideas are rarely completely known)</a:t>
            </a:r>
          </a:p>
          <a:p>
            <a:pPr marL="342900" indent="-342900" algn="l">
              <a:spcBef>
                <a:spcPts val="0"/>
              </a:spcBef>
              <a:buClr>
                <a:srgbClr val="33006F"/>
              </a:buClr>
              <a:buFont typeface="Wingdings" pitchFamily="2" charset="2"/>
              <a:buChar char="§"/>
              <a:defRPr/>
            </a:pPr>
            <a:endPar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endParaRPr>
          </a:p>
          <a:p>
            <a:pPr marL="342900" indent="-342900" algn="l">
              <a:spcBef>
                <a:spcPts val="0"/>
              </a:spcBef>
              <a:buClr>
                <a:srgbClr val="33006F"/>
              </a:buClr>
              <a:buFont typeface="Wingdings" pitchFamily="2" charset="2"/>
              <a:buChar char="§"/>
              <a:defRPr/>
            </a:pPr>
            <a:r>
              <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rPr>
              <a:t>“Public Voice”</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–they believe speaking up with new ideas that challenge, question, contradict, or expose others in meetings will be interpreted as disloyal or culturally unacceptable</a:t>
            </a:r>
          </a:p>
          <a:p>
            <a:pPr marL="342900" indent="-342900" algn="l">
              <a:spcBef>
                <a:spcPts val="0"/>
              </a:spcBef>
              <a:buClr>
                <a:srgbClr val="33006F"/>
              </a:buClr>
              <a:buFont typeface="Wingdings" pitchFamily="2" charset="2"/>
              <a:buChar char="§"/>
              <a:defRPr/>
            </a:pPr>
            <a:endPar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endParaRPr>
          </a:p>
          <a:p>
            <a:pPr marL="342900" indent="-342900" algn="l">
              <a:spcBef>
                <a:spcPts val="0"/>
              </a:spcBef>
              <a:buClr>
                <a:srgbClr val="33006F"/>
              </a:buClr>
              <a:buFont typeface="Wingdings" pitchFamily="2" charset="2"/>
              <a:buChar char="§"/>
              <a:defRPr/>
            </a:pPr>
            <a:r>
              <a:rPr kumimoji="0" lang="en-US" sz="2000" b="1" i="0" u="none" strike="noStrike" kern="1200" cap="none" spc="0" normalizeH="0" baseline="0" noProof="0">
                <a:ln>
                  <a:noFill/>
                </a:ln>
                <a:solidFill>
                  <a:srgbClr val="FF0000"/>
                </a:solidFill>
                <a:effectLst/>
                <a:uLnTx/>
                <a:uFillTx/>
                <a:latin typeface="Californian FB" pitchFamily="18" charset="0"/>
                <a:ea typeface="+mn-ea"/>
                <a:cs typeface="Arial" pitchFamily="34" charset="0"/>
              </a:rPr>
              <a:t>“Career Consequences”</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–they believe they are rewarded for “going along quietly” rather than being a change agent</a:t>
            </a:r>
            <a:r>
              <a:rPr kumimoji="0" lang="en-US" sz="25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a:t>
            </a:r>
          </a:p>
          <a:p>
            <a:pPr marL="457200" marR="0" lvl="1" indent="0" algn="l" defTabSz="914400" rtl="0" eaLnBrk="1" fontAlgn="auto" latinLnBrk="0" hangingPunct="1">
              <a:spcBef>
                <a:spcPts val="0"/>
              </a:spcBef>
              <a:buClr>
                <a:srgbClr val="33006F"/>
              </a:buClr>
              <a:buSzTx/>
              <a:buFont typeface="Arial" pitchFamily="34" charset="0"/>
              <a:buNone/>
              <a:tabLst/>
              <a:defRPr/>
            </a:pPr>
            <a:endParaRPr kumimoji="0" lang="en-US" sz="1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11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r>
              <a:rPr kumimoji="0" lang="en-US" sz="21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…Even more risk when (a) you raise concerns versus suggestions, and (b) when you’re not a part of the majority group (e.g., new hires, demographic minorities)</a:t>
            </a:r>
            <a:endParaRPr kumimoji="0" lang="en-US" sz="18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pic>
        <p:nvPicPr>
          <p:cNvPr id="7" name="Picture 2">
            <a:extLst>
              <a:ext uri="{FF2B5EF4-FFF2-40B4-BE49-F238E27FC236}">
                <a16:creationId xmlns:a16="http://schemas.microsoft.com/office/drawing/2014/main" id="{9E470134-657E-4A48-8FC6-E9B68561E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495" y="1436444"/>
            <a:ext cx="1712422" cy="229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6A1A6C6-2C93-ED1D-567A-4F478F29EC3F}"/>
              </a:ext>
            </a:extLst>
          </p:cNvPr>
          <p:cNvPicPr>
            <a:picLocks noChangeAspect="1"/>
          </p:cNvPicPr>
          <p:nvPr/>
        </p:nvPicPr>
        <p:blipFill>
          <a:blip r:embed="rId4"/>
          <a:stretch>
            <a:fillRect/>
          </a:stretch>
        </p:blipFill>
        <p:spPr>
          <a:xfrm>
            <a:off x="16472" y="6285476"/>
            <a:ext cx="9144000" cy="554182"/>
          </a:xfrm>
          <a:prstGeom prst="rect">
            <a:avLst/>
          </a:prstGeom>
        </p:spPr>
      </p:pic>
      <p:sp>
        <p:nvSpPr>
          <p:cNvPr id="3" name="Rectangle 2"/>
          <p:cNvSpPr/>
          <p:nvPr/>
        </p:nvSpPr>
        <p:spPr>
          <a:xfrm>
            <a:off x="-311719" y="6328023"/>
            <a:ext cx="7000891" cy="584775"/>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
                <a:srgbClr val="33006F"/>
              </a:buClr>
              <a:buSzTx/>
              <a:buFontTx/>
              <a:buNone/>
              <a:tabLst/>
              <a:defRPr/>
            </a:pPr>
            <a:r>
              <a:rPr kumimoji="0" lang="en-US" sz="16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Burris et al. (2012); Detert &amp; Edmonson (2011); Howell et al. (2015)</a:t>
            </a:r>
          </a:p>
          <a:p>
            <a:pPr marL="457200" marR="0" lvl="1" indent="0" algn="l" defTabSz="457200" rtl="0" eaLnBrk="1" fontAlgn="auto" latinLnBrk="0" hangingPunct="1">
              <a:lnSpc>
                <a:spcPct val="100000"/>
              </a:lnSpc>
              <a:spcBef>
                <a:spcPts val="0"/>
              </a:spcBef>
              <a:spcAft>
                <a:spcPts val="0"/>
              </a:spcAft>
              <a:buClr>
                <a:srgbClr val="33006F"/>
              </a:buClr>
              <a:buSzTx/>
              <a:buFontTx/>
              <a:buNone/>
              <a:tabLst/>
              <a:defRPr/>
            </a:pPr>
            <a:endParaRPr kumimoji="0" lang="en-US" sz="16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spTree>
    <p:extLst>
      <p:ext uri="{BB962C8B-B14F-4D97-AF65-F5344CB8AC3E}">
        <p14:creationId xmlns:p14="http://schemas.microsoft.com/office/powerpoint/2010/main" val="213566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0968" y="371510"/>
            <a:ext cx="8842064" cy="991998"/>
          </a:xfrm>
        </p:spPr>
        <p:txBody>
          <a:bodyPr>
            <a:normAutofit/>
          </a:bodyPr>
          <a:lstStyle/>
          <a:p>
            <a:pPr algn="ctr"/>
            <a:r>
              <a:rPr lang="en-US" sz="3500" b="1">
                <a:solidFill>
                  <a:schemeClr val="tx1"/>
                </a:solidFill>
                <a:latin typeface="Californian FB" panose="0207040306080B030204" pitchFamily="18" charset="0"/>
              </a:rPr>
              <a:t>Solution: Psychological Safety</a:t>
            </a:r>
          </a:p>
        </p:txBody>
      </p:sp>
      <p:sp>
        <p:nvSpPr>
          <p:cNvPr id="5" name="Content Placeholder 4"/>
          <p:cNvSpPr txBox="1">
            <a:spLocks/>
          </p:cNvSpPr>
          <p:nvPr/>
        </p:nvSpPr>
        <p:spPr>
          <a:xfrm>
            <a:off x="150968" y="1359784"/>
            <a:ext cx="3487854" cy="4565918"/>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chemeClr val="tx1"/>
              </a:buClr>
            </a:pPr>
            <a:r>
              <a:rPr lang="en-US" sz="2500" b="1">
                <a:solidFill>
                  <a:schemeClr val="tx1"/>
                </a:solidFill>
                <a:latin typeface="Californian FB" pitchFamily="18" charset="0"/>
                <a:cs typeface="Arial" pitchFamily="34" charset="0"/>
              </a:rPr>
              <a:t>Psychological safety is </a:t>
            </a:r>
            <a:r>
              <a:rPr lang="en-US" sz="2500">
                <a:solidFill>
                  <a:schemeClr val="tx1"/>
                </a:solidFill>
                <a:latin typeface="Californian FB" pitchFamily="18" charset="0"/>
                <a:cs typeface="Arial" pitchFamily="34" charset="0"/>
              </a:rPr>
              <a:t>the shared confidence and trust that the team will not </a:t>
            </a:r>
            <a:r>
              <a:rPr lang="en-US" sz="2500" u="sng">
                <a:solidFill>
                  <a:schemeClr val="tx1"/>
                </a:solidFill>
                <a:latin typeface="Californian FB" pitchFamily="18" charset="0"/>
                <a:cs typeface="Arial" pitchFamily="34" charset="0"/>
              </a:rPr>
              <a:t>embarrass, reject, or punish</a:t>
            </a:r>
            <a:r>
              <a:rPr lang="en-US" sz="2500">
                <a:solidFill>
                  <a:schemeClr val="tx1"/>
                </a:solidFill>
                <a:latin typeface="Californian FB" pitchFamily="18" charset="0"/>
                <a:cs typeface="Arial" pitchFamily="34" charset="0"/>
              </a:rPr>
              <a:t> someone for expressing disagreement, challenging others’ views, making a mistake, showing personal weakness.</a:t>
            </a:r>
          </a:p>
          <a:p>
            <a:pPr algn="l">
              <a:buClr>
                <a:schemeClr val="tx1"/>
              </a:buClr>
            </a:pPr>
            <a:endParaRPr lang="en-US" sz="2100">
              <a:solidFill>
                <a:schemeClr val="tx1"/>
              </a:solidFill>
              <a:latin typeface="Californian FB" pitchFamily="18" charset="0"/>
              <a:cs typeface="Arial" pitchFamily="34" charset="0"/>
            </a:endParaRPr>
          </a:p>
        </p:txBody>
      </p:sp>
      <p:pic>
        <p:nvPicPr>
          <p:cNvPr id="9" name="Picture 8">
            <a:extLst>
              <a:ext uri="{FF2B5EF4-FFF2-40B4-BE49-F238E27FC236}">
                <a16:creationId xmlns:a16="http://schemas.microsoft.com/office/drawing/2014/main" id="{D0484085-D1AE-7620-E31A-3C5B5D4E60B3}"/>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6" name="Picture 5">
            <a:extLst>
              <a:ext uri="{FF2B5EF4-FFF2-40B4-BE49-F238E27FC236}">
                <a16:creationId xmlns:a16="http://schemas.microsoft.com/office/drawing/2014/main" id="{F827D6D7-FBC2-43D9-A936-406CF4E643E7}"/>
              </a:ext>
            </a:extLst>
          </p:cNvPr>
          <p:cNvPicPr>
            <a:picLocks noChangeAspect="1"/>
          </p:cNvPicPr>
          <p:nvPr/>
        </p:nvPicPr>
        <p:blipFill>
          <a:blip r:embed="rId4"/>
          <a:stretch>
            <a:fillRect/>
          </a:stretch>
        </p:blipFill>
        <p:spPr>
          <a:xfrm>
            <a:off x="3943785" y="1723282"/>
            <a:ext cx="4744284" cy="3361333"/>
          </a:xfrm>
          <a:prstGeom prst="rect">
            <a:avLst/>
          </a:prstGeom>
        </p:spPr>
      </p:pic>
    </p:spTree>
    <p:extLst>
      <p:ext uri="{BB962C8B-B14F-4D97-AF65-F5344CB8AC3E}">
        <p14:creationId xmlns:p14="http://schemas.microsoft.com/office/powerpoint/2010/main" val="4286401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669" y="351134"/>
            <a:ext cx="8403074" cy="991998"/>
          </a:xfrm>
        </p:spPr>
        <p:txBody>
          <a:bodyPr>
            <a:normAutofit/>
          </a:bodyPr>
          <a:lstStyle/>
          <a:p>
            <a:r>
              <a:rPr lang="en-US" sz="3500" b="1">
                <a:solidFill>
                  <a:schemeClr val="tx1"/>
                </a:solidFill>
                <a:latin typeface="Californian FB" panose="0207040306080B030204" pitchFamily="18" charset="0"/>
              </a:rPr>
              <a:t>How Did IDEO Build Psychological Safety?</a:t>
            </a:r>
          </a:p>
        </p:txBody>
      </p:sp>
      <p:sp>
        <p:nvSpPr>
          <p:cNvPr id="5" name="Content Placeholder 4"/>
          <p:cNvSpPr txBox="1">
            <a:spLocks/>
          </p:cNvSpPr>
          <p:nvPr/>
        </p:nvSpPr>
        <p:spPr>
          <a:xfrm>
            <a:off x="190632" y="1361213"/>
            <a:ext cx="6116018" cy="4618463"/>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r>
              <a:rPr kumimoji="0" lang="en-US" sz="2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Leaders showed </a:t>
            </a:r>
            <a:r>
              <a:rPr lang="en-US" sz="2200" b="1">
                <a:solidFill>
                  <a:srgbClr val="33006F"/>
                </a:solidFill>
                <a:latin typeface="Californian FB" pitchFamily="18" charset="0"/>
                <a:cs typeface="Arial" pitchFamily="34" charset="0"/>
              </a:rPr>
              <a:t>humility and receptivity</a:t>
            </a:r>
            <a:r>
              <a:rPr kumimoji="0" lang="en-US" sz="2200" b="1"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a:t>
            </a:r>
            <a:r>
              <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Openly shared the limit</a:t>
            </a:r>
            <a:r>
              <a:rPr lang="en-US" sz="2200">
                <a:solidFill>
                  <a:srgbClr val="33006F"/>
                </a:solidFill>
                <a:latin typeface="Californian FB" pitchFamily="18" charset="0"/>
                <a:cs typeface="Arial" pitchFamily="34" charset="0"/>
              </a:rPr>
              <a:t>s of their knowledge and the need to rely on other perspectives.</a:t>
            </a:r>
            <a:endParaRPr kumimoji="0" lang="en-US" sz="22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457200" indent="-457200" algn="l">
              <a:buClr>
                <a:srgbClr val="33006F"/>
              </a:buClr>
              <a:buFont typeface="Wingdings" pitchFamily="2" charset="2"/>
              <a:buChar char="v"/>
              <a:defRPr/>
            </a:pPr>
            <a:r>
              <a:rPr lang="en-US" sz="2200" b="1">
                <a:solidFill>
                  <a:srgbClr val="33006F"/>
                </a:solidFill>
                <a:latin typeface="Californian FB" pitchFamily="18" charset="0"/>
                <a:cs typeface="Arial" pitchFamily="34" charset="0"/>
              </a:rPr>
              <a:t>Leaders emphasized the need to “build on” ideas </a:t>
            </a:r>
            <a:r>
              <a:rPr lang="en-US" sz="2200">
                <a:solidFill>
                  <a:srgbClr val="33006F"/>
                </a:solidFill>
                <a:latin typeface="Californian FB" pitchFamily="18" charset="0"/>
                <a:cs typeface="Arial" pitchFamily="34" charset="0"/>
              </a:rPr>
              <a:t>– Showed enthusiasm for ideas of all kinds, recognizing contributions publicly.</a:t>
            </a:r>
          </a:p>
          <a:p>
            <a:pPr marL="457200" indent="-457200" algn="l">
              <a:buClr>
                <a:srgbClr val="33006F"/>
              </a:buClr>
              <a:buFont typeface="Wingdings" pitchFamily="2" charset="2"/>
              <a:buChar char="v"/>
              <a:defRPr/>
            </a:pPr>
            <a:endParaRPr lang="en-US" sz="2200">
              <a:solidFill>
                <a:srgbClr val="33006F"/>
              </a:solidFill>
              <a:latin typeface="Californian FB" pitchFamily="18" charset="0"/>
              <a:cs typeface="Arial" pitchFamily="34" charset="0"/>
            </a:endParaRPr>
          </a:p>
          <a:p>
            <a:pPr marL="457200" indent="-457200" algn="l">
              <a:buClr>
                <a:srgbClr val="33006F"/>
              </a:buClr>
              <a:buFont typeface="Wingdings" pitchFamily="2" charset="2"/>
              <a:buChar char="v"/>
              <a:defRPr/>
            </a:pPr>
            <a:r>
              <a:rPr lang="en-US" sz="2200" b="1">
                <a:solidFill>
                  <a:srgbClr val="33006F"/>
                </a:solidFill>
                <a:latin typeface="Californian FB" pitchFamily="18" charset="0"/>
                <a:cs typeface="Arial" pitchFamily="34" charset="0"/>
              </a:rPr>
              <a:t>Leaders promoted a learning culture –</a:t>
            </a:r>
            <a:r>
              <a:rPr lang="en-US" sz="2200">
                <a:solidFill>
                  <a:srgbClr val="33006F"/>
                </a:solidFill>
                <a:latin typeface="Californian FB" pitchFamily="18" charset="0"/>
                <a:cs typeface="Arial" pitchFamily="34" charset="0"/>
              </a:rPr>
              <a:t> Encouraged experimentation, viewing failures as learning opportunities and the starting point for improvement.</a:t>
            </a:r>
          </a:p>
          <a:p>
            <a:pPr marL="457200" marR="0" lvl="0"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v"/>
              <a:tabLst/>
              <a:defRPr/>
            </a:pPr>
            <a:endParaRPr kumimoji="0" lang="en-US" sz="105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R="0" lvl="0" algn="l" defTabSz="914400" rtl="0" eaLnBrk="1" fontAlgn="auto" latinLnBrk="0" hangingPunct="1">
              <a:lnSpc>
                <a:spcPct val="100000"/>
              </a:lnSpc>
              <a:spcBef>
                <a:spcPct val="20000"/>
              </a:spcBef>
              <a:spcAft>
                <a:spcPts val="0"/>
              </a:spcAft>
              <a:buClr>
                <a:srgbClr val="33006F"/>
              </a:buClr>
              <a:buSzTx/>
              <a:tabLst/>
              <a:defRPr/>
            </a:pPr>
            <a:endParaRPr kumimoji="0" lang="en-US" sz="1000" b="1"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pic>
        <p:nvPicPr>
          <p:cNvPr id="8" name="Picture 2" descr="Image result for failure to learn">
            <a:extLst>
              <a:ext uri="{FF2B5EF4-FFF2-40B4-BE49-F238E27FC236}">
                <a16:creationId xmlns:a16="http://schemas.microsoft.com/office/drawing/2014/main" id="{8F28972F-C085-414C-8472-8B4ABFB57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24" y="2203364"/>
            <a:ext cx="2706648" cy="2696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D0FA69-6DCB-E8D9-8EE6-C2045041383E}"/>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072413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E69592-3B56-4884-8047-0804006C58C0}"/>
              </a:ext>
            </a:extLst>
          </p:cNvPr>
          <p:cNvSpPr txBox="1">
            <a:spLocks/>
          </p:cNvSpPr>
          <p:nvPr/>
        </p:nvSpPr>
        <p:spPr>
          <a:xfrm>
            <a:off x="127726" y="832079"/>
            <a:ext cx="8585835" cy="2387600"/>
          </a:xfrm>
          <a:prstGeom prst="rect">
            <a:avLst/>
          </a:prstGeom>
          <a:solidFill>
            <a:schemeClr val="bg2"/>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Take away #2:</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Make it safe to speak up…</a:t>
            </a:r>
          </a:p>
        </p:txBody>
      </p:sp>
      <p:sp>
        <p:nvSpPr>
          <p:cNvPr id="17" name="Title 1">
            <a:extLst>
              <a:ext uri="{FF2B5EF4-FFF2-40B4-BE49-F238E27FC236}">
                <a16:creationId xmlns:a16="http://schemas.microsoft.com/office/drawing/2014/main" id="{388D7B20-F00F-4B26-80AD-3DA6E26C5F43}"/>
              </a:ext>
            </a:extLst>
          </p:cNvPr>
          <p:cNvSpPr txBox="1">
            <a:spLocks/>
          </p:cNvSpPr>
          <p:nvPr/>
        </p:nvSpPr>
        <p:spPr>
          <a:xfrm>
            <a:off x="371475" y="3018355"/>
            <a:ext cx="8401050" cy="1904048"/>
          </a:xfrm>
          <a:prstGeom prst="rect">
            <a:avLst/>
          </a:prstGeom>
          <a:solidFill>
            <a:schemeClr val="bg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33006F"/>
                </a:solidFill>
                <a:effectLst/>
                <a:uLnTx/>
                <a:uFillTx/>
                <a:latin typeface="Californian FB" panose="0207040306080B030204" pitchFamily="18" charset="0"/>
                <a:ea typeface="+mj-ea"/>
                <a:cs typeface="+mj-cs"/>
              </a:rPr>
              <a:t>…otherwise new ideas will never surface and never </a:t>
            </a:r>
            <a:r>
              <a:rPr lang="en-US" sz="4000">
                <a:solidFill>
                  <a:srgbClr val="33006F"/>
                </a:solidFill>
                <a:latin typeface="Californian FB" panose="0207040306080B030204" pitchFamily="18" charset="0"/>
              </a:rPr>
              <a:t>achieve “game-changing” status</a:t>
            </a:r>
            <a:endParaRPr kumimoji="0" lang="en-US" sz="4000" b="0" i="0" u="none" strike="noStrike" kern="1200" cap="none" spc="0" normalizeH="0" baseline="0" noProof="0">
              <a:ln>
                <a:noFill/>
              </a:ln>
              <a:solidFill>
                <a:srgbClr val="33006F"/>
              </a:solidFill>
              <a:effectLst/>
              <a:uLnTx/>
              <a:uFillTx/>
              <a:latin typeface="Californian FB" panose="0207040306080B030204" pitchFamily="18" charset="0"/>
              <a:ea typeface="+mj-ea"/>
              <a:cs typeface="+mj-cs"/>
            </a:endParaRPr>
          </a:p>
        </p:txBody>
      </p:sp>
      <p:pic>
        <p:nvPicPr>
          <p:cNvPr id="2" name="Picture 1">
            <a:extLst>
              <a:ext uri="{FF2B5EF4-FFF2-40B4-BE49-F238E27FC236}">
                <a16:creationId xmlns:a16="http://schemas.microsoft.com/office/drawing/2014/main" id="{17C1896E-B7D3-22AE-0CEF-B2F173C179AB}"/>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824117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C4102-7F55-B03F-8D54-2E9708135D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1D94CE-D830-CD25-65C7-6D20B8D6669E}"/>
              </a:ext>
            </a:extLst>
          </p:cNvPr>
          <p:cNvSpPr>
            <a:spLocks noGrp="1"/>
          </p:cNvSpPr>
          <p:nvPr>
            <p:ph type="body" sz="quarter" idx="10"/>
          </p:nvPr>
        </p:nvSpPr>
        <p:spPr>
          <a:xfrm>
            <a:off x="245098" y="371509"/>
            <a:ext cx="8898902" cy="1089645"/>
          </a:xfrm>
          <a:solidFill>
            <a:schemeClr val="bg2"/>
          </a:solidFill>
        </p:spPr>
        <p:txBody>
          <a:bodyPr>
            <a:normAutofit/>
          </a:bodyPr>
          <a:lstStyle/>
          <a:p>
            <a:pPr algn="ctr"/>
            <a:r>
              <a:rPr lang="en-US" sz="3500" b="1">
                <a:solidFill>
                  <a:schemeClr val="tx1"/>
                </a:solidFill>
                <a:latin typeface="Californian FB" panose="0207040306080B030204" pitchFamily="18" charset="0"/>
              </a:rPr>
              <a:t>Building a Culture of Innovation</a:t>
            </a:r>
          </a:p>
        </p:txBody>
      </p:sp>
      <p:sp>
        <p:nvSpPr>
          <p:cNvPr id="3" name="Content Placeholder 4">
            <a:extLst>
              <a:ext uri="{FF2B5EF4-FFF2-40B4-BE49-F238E27FC236}">
                <a16:creationId xmlns:a16="http://schemas.microsoft.com/office/drawing/2014/main" id="{4221520C-3D79-DDAB-C9C0-1BDCCA82317E}"/>
              </a:ext>
            </a:extLst>
          </p:cNvPr>
          <p:cNvSpPr txBox="1">
            <a:spLocks/>
          </p:cNvSpPr>
          <p:nvPr/>
        </p:nvSpPr>
        <p:spPr>
          <a:xfrm>
            <a:off x="0" y="3835651"/>
            <a:ext cx="8898902" cy="2378281"/>
          </a:xfrm>
          <a:prstGeom prst="rect">
            <a:avLst/>
          </a:prstGeom>
          <a:solidFill>
            <a:schemeClr val="bg2"/>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00100" lvl="1" indent="-342900" algn="just">
              <a:buClr>
                <a:srgbClr val="33006F"/>
              </a:buClr>
              <a:buFont typeface="Wingdings" panose="05000000000000000000" pitchFamily="2" charset="2"/>
              <a:buChar char="§"/>
              <a:defRPr/>
            </a:pPr>
            <a:r>
              <a:rPr lang="en-US" sz="2000">
                <a:solidFill>
                  <a:srgbClr val="33006F"/>
                </a:solidFill>
                <a:latin typeface="Californian FB" pitchFamily="18" charset="0"/>
                <a:cs typeface="Arial" pitchFamily="34" charset="0"/>
              </a:rPr>
              <a:t>Step</a:t>
            </a: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 #1: Empower diverse teams to generate new ideas in response to key problems.</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#2: Make it psychologically safe for new ideas to be shared, experimented with, and refined.</a:t>
            </a:r>
          </a:p>
          <a:p>
            <a:pPr marL="800100" lvl="1" indent="-342900" algn="just">
              <a:buClr>
                <a:srgbClr val="33006F"/>
              </a:buClr>
              <a:buFont typeface="Wingdings" panose="05000000000000000000" pitchFamily="2" charset="2"/>
              <a:buChar char="§"/>
              <a:defRPr/>
            </a:pPr>
            <a:endParaRPr kumimoji="0" lang="en-US" sz="1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a:p>
            <a:pPr marL="800100" lvl="1" indent="-342900" algn="just">
              <a:buClr>
                <a:srgbClr val="33006F"/>
              </a:buClr>
              <a:buFont typeface="Wingdings" panose="05000000000000000000" pitchFamily="2" charset="2"/>
              <a:buChar char="§"/>
              <a:defRPr/>
            </a:pPr>
            <a:r>
              <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rPr>
              <a:t>Step #3: Operate </a:t>
            </a:r>
            <a:r>
              <a:rPr lang="en-US" sz="2000">
                <a:solidFill>
                  <a:srgbClr val="33006F"/>
                </a:solidFill>
                <a:latin typeface="Californian FB" pitchFamily="18" charset="0"/>
                <a:cs typeface="Arial" pitchFamily="34" charset="0"/>
              </a:rPr>
              <a:t>in “inquiry” and say “yes and…” to discover the value of new ideas.</a:t>
            </a:r>
            <a:endParaRPr kumimoji="0" lang="en-US" sz="2000" b="0" i="0" u="none" strike="noStrike" kern="1200" cap="none" spc="0" normalizeH="0" baseline="0" noProof="0">
              <a:ln>
                <a:noFill/>
              </a:ln>
              <a:solidFill>
                <a:srgbClr val="33006F"/>
              </a:solidFill>
              <a:effectLst/>
              <a:uLnTx/>
              <a:uFillTx/>
              <a:latin typeface="Californian FB" pitchFamily="18" charset="0"/>
              <a:ea typeface="+mn-ea"/>
              <a:cs typeface="Arial" pitchFamily="34" charset="0"/>
            </a:endParaRPr>
          </a:p>
        </p:txBody>
      </p:sp>
      <p:pic>
        <p:nvPicPr>
          <p:cNvPr id="4" name="Picture 3">
            <a:extLst>
              <a:ext uri="{FF2B5EF4-FFF2-40B4-BE49-F238E27FC236}">
                <a16:creationId xmlns:a16="http://schemas.microsoft.com/office/drawing/2014/main" id="{14DB87D6-0CBD-070B-4F41-64FA48A5F7CB}"/>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9" name="Picture 2" descr="7 Top Tips on How to Be an Ideas Person - Jenny Garrett Global">
            <a:extLst>
              <a:ext uri="{FF2B5EF4-FFF2-40B4-BE49-F238E27FC236}">
                <a16:creationId xmlns:a16="http://schemas.microsoft.com/office/drawing/2014/main" id="{F6E4C86F-085E-1FDB-E17D-A22984576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539" y="1129259"/>
            <a:ext cx="6334922" cy="2620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0E69DED-7CCC-875D-B027-65BC32DD6232}"/>
              </a:ext>
            </a:extLst>
          </p:cNvPr>
          <p:cNvSpPr/>
          <p:nvPr/>
        </p:nvSpPr>
        <p:spPr>
          <a:xfrm>
            <a:off x="382947" y="5518219"/>
            <a:ext cx="8623203" cy="72711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82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71509"/>
            <a:ext cx="8184662" cy="1356929"/>
          </a:xfrm>
          <a:solidFill>
            <a:schemeClr val="bg2"/>
          </a:solidFill>
        </p:spPr>
        <p:txBody>
          <a:bodyPr>
            <a:normAutofit/>
          </a:bodyPr>
          <a:lstStyle/>
          <a:p>
            <a:pPr algn="ctr"/>
            <a:r>
              <a:rPr lang="en-US" sz="3500" b="1">
                <a:solidFill>
                  <a:schemeClr val="tx1"/>
                </a:solidFill>
                <a:latin typeface="Californian FB" panose="0207040306080B030204" pitchFamily="18" charset="0"/>
              </a:rPr>
              <a:t>Unfortunately, Sometimes We Are Hard of Hearing</a:t>
            </a:r>
          </a:p>
        </p:txBody>
      </p:sp>
      <p:sp>
        <p:nvSpPr>
          <p:cNvPr id="4" name="Text Placeholder 3"/>
          <p:cNvSpPr>
            <a:spLocks noGrp="1"/>
          </p:cNvSpPr>
          <p:nvPr>
            <p:ph type="body" sz="quarter" idx="12"/>
          </p:nvPr>
        </p:nvSpPr>
        <p:spPr>
          <a:xfrm>
            <a:off x="671757" y="2186692"/>
            <a:ext cx="7839648" cy="3892893"/>
          </a:xfrm>
        </p:spPr>
        <p:txBody>
          <a:bodyPr/>
          <a:lstStyle/>
          <a:p>
            <a:r>
              <a:rPr lang="en-US" sz="2500">
                <a:latin typeface="Californian FB" panose="0207040306080B030204" pitchFamily="18" charset="0"/>
              </a:rPr>
              <a:t>Think of a song that may have been playing in your mind lately.</a:t>
            </a:r>
          </a:p>
          <a:p>
            <a:endParaRPr lang="en-US" sz="2500">
              <a:latin typeface="Californian FB" panose="0207040306080B030204" pitchFamily="18" charset="0"/>
            </a:endParaRPr>
          </a:p>
          <a:p>
            <a:r>
              <a:rPr lang="en-US" sz="2500">
                <a:latin typeface="Californian FB" panose="0207040306080B030204" pitchFamily="18" charset="0"/>
              </a:rPr>
              <a:t>To a partner, clap the rhythm of that song. See how many tries it takes before they can guess the song. Then switch.</a:t>
            </a:r>
          </a:p>
          <a:p>
            <a:endParaRPr lang="en-US" sz="2500">
              <a:latin typeface="Californian FB" panose="0207040306080B030204" pitchFamily="18" charset="0"/>
            </a:endParaRPr>
          </a:p>
          <a:p>
            <a:endParaRPr lang="en-US" sz="2500">
              <a:latin typeface="Californian FB" panose="0207040306080B030204" pitchFamily="18" charset="0"/>
            </a:endParaRPr>
          </a:p>
          <a:p>
            <a:r>
              <a:rPr lang="en-US" sz="2500">
                <a:latin typeface="Californian FB" panose="0207040306080B030204" pitchFamily="18" charset="0"/>
              </a:rPr>
              <a:t>	What makes this exercise so difficult?</a:t>
            </a:r>
          </a:p>
        </p:txBody>
      </p:sp>
      <p:pic>
        <p:nvPicPr>
          <p:cNvPr id="5" name="Picture 4" descr="https://pbs.twimg.com/profile_images/512643875/Q_LOGO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58" y="4870116"/>
            <a:ext cx="515260" cy="518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A83E9E-6D6E-52B3-9C74-894D3B9526A6}"/>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15805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4D5E7-9D87-6591-74D7-8180A0D026AC}"/>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AF3315CE-F7A1-4CB0-A60F-B8B3A2200098}"/>
              </a:ext>
            </a:extLst>
          </p:cNvPr>
          <p:cNvSpPr>
            <a:spLocks noGrp="1"/>
          </p:cNvSpPr>
          <p:nvPr>
            <p:ph type="body" sz="quarter" idx="10"/>
          </p:nvPr>
        </p:nvSpPr>
        <p:spPr>
          <a:xfrm>
            <a:off x="0" y="287070"/>
            <a:ext cx="9144000" cy="1234868"/>
          </a:xfrm>
          <a:solidFill>
            <a:schemeClr val="bg2"/>
          </a:solidFill>
        </p:spPr>
        <p:txBody>
          <a:bodyPr>
            <a:normAutofit/>
          </a:bodyPr>
          <a:lstStyle/>
          <a:p>
            <a:pPr algn="ctr"/>
            <a:r>
              <a:rPr lang="en-US" sz="3200" b="1" err="1">
                <a:solidFill>
                  <a:schemeClr val="tx1"/>
                </a:solidFill>
                <a:latin typeface="Californian FB" panose="0207040306080B030204" pitchFamily="18" charset="0"/>
              </a:rPr>
              <a:t>Faultlines</a:t>
            </a:r>
            <a:r>
              <a:rPr lang="en-US" sz="3200" b="1">
                <a:solidFill>
                  <a:schemeClr val="tx1"/>
                </a:solidFill>
                <a:latin typeface="Californian FB" panose="0207040306080B030204" pitchFamily="18" charset="0"/>
              </a:rPr>
              <a:t> Make it Harder to Hear</a:t>
            </a:r>
          </a:p>
        </p:txBody>
      </p:sp>
      <p:graphicFrame>
        <p:nvGraphicFramePr>
          <p:cNvPr id="6" name="Table 5">
            <a:extLst>
              <a:ext uri="{FF2B5EF4-FFF2-40B4-BE49-F238E27FC236}">
                <a16:creationId xmlns:a16="http://schemas.microsoft.com/office/drawing/2014/main" id="{1ECBC724-B57A-55DC-FF23-515A60E275E1}"/>
              </a:ext>
            </a:extLst>
          </p:cNvPr>
          <p:cNvGraphicFramePr>
            <a:graphicFrameLocks noGrp="1"/>
          </p:cNvGraphicFramePr>
          <p:nvPr>
            <p:extLst>
              <p:ext uri="{D42A27DB-BD31-4B8C-83A1-F6EECF244321}">
                <p14:modId xmlns:p14="http://schemas.microsoft.com/office/powerpoint/2010/main" val="1003496794"/>
              </p:ext>
            </p:extLst>
          </p:nvPr>
        </p:nvGraphicFramePr>
        <p:xfrm>
          <a:off x="543136" y="1233632"/>
          <a:ext cx="8057728" cy="4083564"/>
        </p:xfrm>
        <a:graphic>
          <a:graphicData uri="http://schemas.openxmlformats.org/drawingml/2006/table">
            <a:tbl>
              <a:tblPr firstRow="1" bandRow="1">
                <a:tableStyleId>{5C22544A-7EE6-4342-B048-85BDC9FD1C3A}</a:tableStyleId>
              </a:tblPr>
              <a:tblGrid>
                <a:gridCol w="1970116">
                  <a:extLst>
                    <a:ext uri="{9D8B030D-6E8A-4147-A177-3AD203B41FA5}">
                      <a16:colId xmlns:a16="http://schemas.microsoft.com/office/drawing/2014/main" val="20000"/>
                    </a:ext>
                  </a:extLst>
                </a:gridCol>
                <a:gridCol w="1456524">
                  <a:extLst>
                    <a:ext uri="{9D8B030D-6E8A-4147-A177-3AD203B41FA5}">
                      <a16:colId xmlns:a16="http://schemas.microsoft.com/office/drawing/2014/main" val="20001"/>
                    </a:ext>
                  </a:extLst>
                </a:gridCol>
                <a:gridCol w="1543696">
                  <a:extLst>
                    <a:ext uri="{9D8B030D-6E8A-4147-A177-3AD203B41FA5}">
                      <a16:colId xmlns:a16="http://schemas.microsoft.com/office/drawing/2014/main" val="20002"/>
                    </a:ext>
                  </a:extLst>
                </a:gridCol>
                <a:gridCol w="1543696">
                  <a:extLst>
                    <a:ext uri="{9D8B030D-6E8A-4147-A177-3AD203B41FA5}">
                      <a16:colId xmlns:a16="http://schemas.microsoft.com/office/drawing/2014/main" val="20003"/>
                    </a:ext>
                  </a:extLst>
                </a:gridCol>
                <a:gridCol w="1543696">
                  <a:extLst>
                    <a:ext uri="{9D8B030D-6E8A-4147-A177-3AD203B41FA5}">
                      <a16:colId xmlns:a16="http://schemas.microsoft.com/office/drawing/2014/main" val="20004"/>
                    </a:ext>
                  </a:extLst>
                </a:gridCol>
              </a:tblGrid>
              <a:tr h="751588">
                <a:tc>
                  <a:txBody>
                    <a:bodyPr/>
                    <a:lstStyle/>
                    <a:p>
                      <a:pPr algn="ctr"/>
                      <a:endParaRPr lang="en-US">
                        <a:latin typeface="Californian FB" panose="0207040306080B030204" pitchFamily="18" charset="0"/>
                      </a:endParaRPr>
                    </a:p>
                  </a:txBody>
                  <a:tcPr anchor="ctr"/>
                </a:tc>
                <a:tc>
                  <a:txBody>
                    <a:bodyPr/>
                    <a:lstStyle/>
                    <a:p>
                      <a:pPr algn="ctr"/>
                      <a:r>
                        <a:rPr lang="en-US" b="1">
                          <a:latin typeface="Californian FB" panose="0207040306080B030204" pitchFamily="18" charset="0"/>
                        </a:rPr>
                        <a:t>Company tenure (</a:t>
                      </a:r>
                      <a:r>
                        <a:rPr lang="en-US" b="1" err="1">
                          <a:latin typeface="Californian FB" panose="0207040306080B030204" pitchFamily="18" charset="0"/>
                        </a:rPr>
                        <a:t>yrs</a:t>
                      </a:r>
                      <a:r>
                        <a:rPr lang="en-US" b="1">
                          <a:latin typeface="Californian FB" panose="0207040306080B030204" pitchFamily="18" charset="0"/>
                        </a:rPr>
                        <a:t>)</a:t>
                      </a:r>
                    </a:p>
                  </a:txBody>
                  <a:tcPr anchor="ctr"/>
                </a:tc>
                <a:tc>
                  <a:txBody>
                    <a:bodyPr/>
                    <a:lstStyle/>
                    <a:p>
                      <a:pPr algn="ctr"/>
                      <a:r>
                        <a:rPr lang="en-US" b="1">
                          <a:latin typeface="Californian FB" panose="0207040306080B030204" pitchFamily="18" charset="0"/>
                        </a:rPr>
                        <a:t>Functional expertise</a:t>
                      </a:r>
                    </a:p>
                  </a:txBody>
                  <a:tcPr anchor="ctr"/>
                </a:tc>
                <a:tc>
                  <a:txBody>
                    <a:bodyPr/>
                    <a:lstStyle/>
                    <a:p>
                      <a:pPr algn="ctr"/>
                      <a:r>
                        <a:rPr lang="en-US" b="1">
                          <a:latin typeface="Californian FB" panose="0207040306080B030204" pitchFamily="18" charset="0"/>
                        </a:rPr>
                        <a:t>Reward Structure</a:t>
                      </a:r>
                    </a:p>
                  </a:txBody>
                  <a:tcPr anchor="ctr"/>
                </a:tc>
                <a:tc>
                  <a:txBody>
                    <a:bodyPr/>
                    <a:lstStyle/>
                    <a:p>
                      <a:pPr algn="ctr"/>
                      <a:r>
                        <a:rPr lang="en-US" b="1">
                          <a:latin typeface="Californian FB" panose="0207040306080B030204" pitchFamily="18" charset="0"/>
                        </a:rPr>
                        <a:t>Relationship to Founder</a:t>
                      </a:r>
                    </a:p>
                  </a:txBody>
                  <a:tcPr anchor="ctr"/>
                </a:tc>
                <a:extLst>
                  <a:ext uri="{0D108BD9-81ED-4DB2-BD59-A6C34878D82A}">
                    <a16:rowId xmlns:a16="http://schemas.microsoft.com/office/drawing/2014/main" val="10000"/>
                  </a:ext>
                </a:extLst>
              </a:tr>
              <a:tr h="751588">
                <a:tc>
                  <a:txBody>
                    <a:bodyPr/>
                    <a:lstStyle/>
                    <a:p>
                      <a:pPr algn="ctr"/>
                      <a:r>
                        <a:rPr lang="en-US" b="1">
                          <a:latin typeface="Californian FB" panose="0207040306080B030204" pitchFamily="18" charset="0"/>
                        </a:rPr>
                        <a:t>Member 1</a:t>
                      </a:r>
                    </a:p>
                  </a:txBody>
                  <a:tcPr anchor="ctr"/>
                </a:tc>
                <a:tc>
                  <a:txBody>
                    <a:bodyPr/>
                    <a:lstStyle/>
                    <a:p>
                      <a:pPr algn="ctr"/>
                      <a:r>
                        <a:rPr lang="en-US">
                          <a:solidFill>
                            <a:srgbClr val="FF0000"/>
                          </a:solidFill>
                          <a:latin typeface="Californian FB" panose="0207040306080B030204" pitchFamily="18" charset="0"/>
                        </a:rPr>
                        <a:t>3 </a:t>
                      </a:r>
                      <a:r>
                        <a:rPr lang="en-US" err="1">
                          <a:solidFill>
                            <a:srgbClr val="FF0000"/>
                          </a:solidFill>
                          <a:latin typeface="Californian FB" panose="0207040306080B030204" pitchFamily="18" charset="0"/>
                        </a:rPr>
                        <a:t>yrs</a:t>
                      </a:r>
                      <a:endParaRPr lang="en-US">
                        <a:solidFill>
                          <a:srgbClr val="FF0000"/>
                        </a:solidFill>
                        <a:latin typeface="Californian FB" panose="0207040306080B030204" pitchFamily="18" charset="0"/>
                      </a:endParaRPr>
                    </a:p>
                  </a:txBody>
                  <a:tcPr anchor="ctr"/>
                </a:tc>
                <a:tc>
                  <a:txBody>
                    <a:bodyPr/>
                    <a:lstStyle/>
                    <a:p>
                      <a:pPr algn="ctr"/>
                      <a:r>
                        <a:rPr lang="en-US">
                          <a:solidFill>
                            <a:srgbClr val="FF0000"/>
                          </a:solidFill>
                          <a:latin typeface="Californian FB" panose="0207040306080B030204" pitchFamily="18" charset="0"/>
                        </a:rPr>
                        <a:t>Generalist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Low cash, high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Family member</a:t>
                      </a:r>
                    </a:p>
                  </a:txBody>
                  <a:tcPr anchor="ctr"/>
                </a:tc>
                <a:extLst>
                  <a:ext uri="{0D108BD9-81ED-4DB2-BD59-A6C34878D82A}">
                    <a16:rowId xmlns:a16="http://schemas.microsoft.com/office/drawing/2014/main" val="10002"/>
                  </a:ext>
                </a:extLst>
              </a:tr>
              <a:tr h="751588">
                <a:tc>
                  <a:txBody>
                    <a:bodyPr/>
                    <a:lstStyle/>
                    <a:p>
                      <a:pPr algn="ctr"/>
                      <a:r>
                        <a:rPr lang="en-US" b="1">
                          <a:latin typeface="Californian FB" panose="0207040306080B030204" pitchFamily="18" charset="0"/>
                        </a:rPr>
                        <a:t>Member 2</a:t>
                      </a:r>
                    </a:p>
                  </a:txBody>
                  <a:tcPr anchor="ctr"/>
                </a:tc>
                <a:tc>
                  <a:txBody>
                    <a:bodyPr/>
                    <a:lstStyle/>
                    <a:p>
                      <a:pPr algn="ctr"/>
                      <a:r>
                        <a:rPr lang="en-US">
                          <a:solidFill>
                            <a:srgbClr val="FF0000"/>
                          </a:solidFill>
                          <a:latin typeface="Californian FB" panose="0207040306080B030204" pitchFamily="18" charset="0"/>
                        </a:rPr>
                        <a:t>5 </a:t>
                      </a:r>
                      <a:r>
                        <a:rPr lang="en-US" err="1">
                          <a:solidFill>
                            <a:srgbClr val="FF0000"/>
                          </a:solidFill>
                          <a:latin typeface="Californian FB" panose="0207040306080B030204" pitchFamily="18" charset="0"/>
                        </a:rPr>
                        <a:t>yrs</a:t>
                      </a:r>
                      <a:endParaRPr lang="en-US">
                        <a:solidFill>
                          <a:srgbClr val="FF0000"/>
                        </a:solidFill>
                        <a:latin typeface="Californian FB" panose="0207040306080B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Generalist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Low cash, high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Personal friend</a:t>
                      </a:r>
                    </a:p>
                  </a:txBody>
                  <a:tcPr anchor="ctr"/>
                </a:tc>
                <a:extLst>
                  <a:ext uri="{0D108BD9-81ED-4DB2-BD59-A6C34878D82A}">
                    <a16:rowId xmlns:a16="http://schemas.microsoft.com/office/drawing/2014/main" val="10003"/>
                  </a:ext>
                </a:extLst>
              </a:tr>
              <a:tr h="751588">
                <a:tc>
                  <a:txBody>
                    <a:bodyPr/>
                    <a:lstStyle/>
                    <a:p>
                      <a:pPr algn="ctr"/>
                      <a:r>
                        <a:rPr lang="en-US" b="1">
                          <a:latin typeface="Californian FB" panose="0207040306080B030204" pitchFamily="18" charset="0"/>
                        </a:rPr>
                        <a:t>New Hire 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Less than 1 </a:t>
                      </a:r>
                      <a:r>
                        <a:rPr lang="en-US" err="1">
                          <a:solidFill>
                            <a:srgbClr val="FF0000"/>
                          </a:solidFill>
                          <a:latin typeface="Californian FB" panose="0207040306080B030204" pitchFamily="18" charset="0"/>
                        </a:rPr>
                        <a:t>yr</a:t>
                      </a:r>
                      <a:endParaRPr lang="en-US">
                        <a:solidFill>
                          <a:srgbClr val="FF0000"/>
                        </a:solidFill>
                        <a:latin typeface="Californian FB" panose="0207040306080B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Specialist (Marketing)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High cash, low equity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No pre-existing relationship</a:t>
                      </a:r>
                    </a:p>
                  </a:txBody>
                  <a:tcPr anchor="ctr"/>
                </a:tc>
                <a:extLst>
                  <a:ext uri="{0D108BD9-81ED-4DB2-BD59-A6C34878D82A}">
                    <a16:rowId xmlns:a16="http://schemas.microsoft.com/office/drawing/2014/main" val="10004"/>
                  </a:ext>
                </a:extLst>
              </a:tr>
              <a:tr h="751588">
                <a:tc>
                  <a:txBody>
                    <a:bodyPr/>
                    <a:lstStyle/>
                    <a:p>
                      <a:pPr algn="ctr"/>
                      <a:r>
                        <a:rPr lang="en-US" b="1">
                          <a:latin typeface="Californian FB" panose="0207040306080B030204" pitchFamily="18" charset="0"/>
                        </a:rPr>
                        <a:t>New Hire 2</a:t>
                      </a:r>
                    </a:p>
                  </a:txBody>
                  <a:tcPr anchor="ctr"/>
                </a:tc>
                <a:tc>
                  <a:txBody>
                    <a:bodyPr/>
                    <a:lstStyle/>
                    <a:p>
                      <a:pPr algn="ctr"/>
                      <a:r>
                        <a:rPr lang="en-US">
                          <a:solidFill>
                            <a:srgbClr val="FF0000"/>
                          </a:solidFill>
                          <a:latin typeface="Californian FB" panose="0207040306080B030204" pitchFamily="18" charset="0"/>
                        </a:rPr>
                        <a:t>Less than 1 </a:t>
                      </a:r>
                      <a:r>
                        <a:rPr lang="en-US" err="1">
                          <a:solidFill>
                            <a:srgbClr val="FF0000"/>
                          </a:solidFill>
                          <a:latin typeface="Californian FB" panose="0207040306080B030204" pitchFamily="18" charset="0"/>
                        </a:rPr>
                        <a:t>yr</a:t>
                      </a:r>
                      <a:endParaRPr lang="en-US">
                        <a:solidFill>
                          <a:srgbClr val="FF0000"/>
                        </a:solidFill>
                        <a:latin typeface="Californian FB" panose="0207040306080B030204" pitchFamily="18" charset="0"/>
                      </a:endParaRPr>
                    </a:p>
                  </a:txBody>
                  <a:tcPr anchor="ctr"/>
                </a:tc>
                <a:tc>
                  <a:txBody>
                    <a:bodyPr/>
                    <a:lstStyle/>
                    <a:p>
                      <a:pPr algn="ctr"/>
                      <a:r>
                        <a:rPr lang="en-US">
                          <a:solidFill>
                            <a:srgbClr val="FF0000"/>
                          </a:solidFill>
                          <a:latin typeface="Californian FB" panose="0207040306080B030204" pitchFamily="18" charset="0"/>
                        </a:rPr>
                        <a:t>Specialist (HR)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solidFill>
                            <a:srgbClr val="FF0000"/>
                          </a:solidFill>
                          <a:latin typeface="Californian FB" panose="0207040306080B030204" pitchFamily="18" charset="0"/>
                        </a:rPr>
                        <a:t>High cash, low equity</a:t>
                      </a:r>
                    </a:p>
                  </a:txBody>
                  <a:tcPr anchor="ctr"/>
                </a:tc>
                <a:tc>
                  <a:txBody>
                    <a:bodyPr/>
                    <a:lstStyle/>
                    <a:p>
                      <a:pPr algn="ctr"/>
                      <a:r>
                        <a:rPr lang="en-US">
                          <a:solidFill>
                            <a:srgbClr val="FF0000"/>
                          </a:solidFill>
                          <a:latin typeface="Californian FB" panose="0207040306080B030204" pitchFamily="18" charset="0"/>
                        </a:rPr>
                        <a:t>No pre-existing relationship</a:t>
                      </a:r>
                    </a:p>
                  </a:txBody>
                  <a:tcPr anchor="ctr"/>
                </a:tc>
                <a:extLst>
                  <a:ext uri="{0D108BD9-81ED-4DB2-BD59-A6C34878D82A}">
                    <a16:rowId xmlns:a16="http://schemas.microsoft.com/office/drawing/2014/main" val="10005"/>
                  </a:ext>
                </a:extLst>
              </a:tr>
            </a:tbl>
          </a:graphicData>
        </a:graphic>
      </p:graphicFrame>
      <p:sp>
        <p:nvSpPr>
          <p:cNvPr id="7" name="Lightning Bolt 6">
            <a:extLst>
              <a:ext uri="{FF2B5EF4-FFF2-40B4-BE49-F238E27FC236}">
                <a16:creationId xmlns:a16="http://schemas.microsoft.com/office/drawing/2014/main" id="{D9E512DC-551F-5D56-42FE-0BC50708A4E6}"/>
              </a:ext>
            </a:extLst>
          </p:cNvPr>
          <p:cNvSpPr/>
          <p:nvPr/>
        </p:nvSpPr>
        <p:spPr>
          <a:xfrm rot="16362697">
            <a:off x="4374336" y="-891738"/>
            <a:ext cx="481127" cy="8762404"/>
          </a:xfrm>
          <a:prstGeom prst="lightningBol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323A68-A403-8B64-74D6-EF2FA88DE10F}"/>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56425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7819" y="371510"/>
            <a:ext cx="8468600" cy="991998"/>
          </a:xfrm>
        </p:spPr>
        <p:txBody>
          <a:bodyPr>
            <a:normAutofit/>
          </a:bodyPr>
          <a:lstStyle/>
          <a:p>
            <a:r>
              <a:rPr lang="en-US" sz="3500" b="1">
                <a:solidFill>
                  <a:schemeClr val="tx1"/>
                </a:solidFill>
                <a:latin typeface="Californian FB" panose="0207040306080B030204" pitchFamily="18" charset="0"/>
              </a:rPr>
              <a:t>Solution: Focus on Inquiry, Not Advocacy…</a:t>
            </a:r>
          </a:p>
        </p:txBody>
      </p:sp>
      <p:graphicFrame>
        <p:nvGraphicFramePr>
          <p:cNvPr id="6" name="Content Placeholder 1"/>
          <p:cNvGraphicFramePr>
            <a:graphicFrameLocks/>
          </p:cNvGraphicFramePr>
          <p:nvPr/>
        </p:nvGraphicFramePr>
        <p:xfrm>
          <a:off x="387819" y="1209704"/>
          <a:ext cx="8401306" cy="4784084"/>
        </p:xfrm>
        <a:graphic>
          <a:graphicData uri="http://schemas.openxmlformats.org/drawingml/2006/table">
            <a:tbl>
              <a:tblPr firstRow="1" bandRow="1">
                <a:tableStyleId>{5C22544A-7EE6-4342-B048-85BDC9FD1C3A}</a:tableStyleId>
              </a:tblPr>
              <a:tblGrid>
                <a:gridCol w="2489276">
                  <a:extLst>
                    <a:ext uri="{9D8B030D-6E8A-4147-A177-3AD203B41FA5}">
                      <a16:colId xmlns:a16="http://schemas.microsoft.com/office/drawing/2014/main" val="20000"/>
                    </a:ext>
                  </a:extLst>
                </a:gridCol>
                <a:gridCol w="2902735">
                  <a:extLst>
                    <a:ext uri="{9D8B030D-6E8A-4147-A177-3AD203B41FA5}">
                      <a16:colId xmlns:a16="http://schemas.microsoft.com/office/drawing/2014/main" val="20001"/>
                    </a:ext>
                  </a:extLst>
                </a:gridCol>
                <a:gridCol w="3009295">
                  <a:extLst>
                    <a:ext uri="{9D8B030D-6E8A-4147-A177-3AD203B41FA5}">
                      <a16:colId xmlns:a16="http://schemas.microsoft.com/office/drawing/2014/main" val="20002"/>
                    </a:ext>
                  </a:extLst>
                </a:gridCol>
              </a:tblGrid>
              <a:tr h="640066">
                <a:tc>
                  <a:txBody>
                    <a:bodyPr/>
                    <a:lstStyle/>
                    <a:p>
                      <a:pPr algn="ctr"/>
                      <a:r>
                        <a:rPr lang="en-US" sz="1800">
                          <a:latin typeface="Californian FB" panose="0207040306080B030204" pitchFamily="18" charset="0"/>
                        </a:rPr>
                        <a:t>Two approaches</a:t>
                      </a:r>
                      <a:r>
                        <a:rPr lang="en-US" sz="1800" baseline="0">
                          <a:latin typeface="Californian FB" panose="0207040306080B030204" pitchFamily="18" charset="0"/>
                        </a:rPr>
                        <a:t> to group decision making</a:t>
                      </a:r>
                      <a:endParaRPr lang="en-US" sz="1800">
                        <a:latin typeface="Californian FB" panose="0207040306080B030204" pitchFamily="18" charset="0"/>
                      </a:endParaRPr>
                    </a:p>
                  </a:txBody>
                  <a:tcPr marT="45713" marB="45713" anchor="ctr"/>
                </a:tc>
                <a:tc>
                  <a:txBody>
                    <a:bodyPr/>
                    <a:lstStyle/>
                    <a:p>
                      <a:pPr algn="ctr"/>
                      <a:r>
                        <a:rPr lang="en-US" sz="1800">
                          <a:latin typeface="Californian FB" panose="0207040306080B030204" pitchFamily="18" charset="0"/>
                        </a:rPr>
                        <a:t>Advocacy</a:t>
                      </a:r>
                    </a:p>
                  </a:txBody>
                  <a:tcPr marT="45713" marB="45713" anchor="ctr"/>
                </a:tc>
                <a:tc>
                  <a:txBody>
                    <a:bodyPr/>
                    <a:lstStyle/>
                    <a:p>
                      <a:pPr algn="ctr"/>
                      <a:r>
                        <a:rPr lang="en-US" sz="1800">
                          <a:latin typeface="Californian FB" panose="0207040306080B030204" pitchFamily="18" charset="0"/>
                        </a:rPr>
                        <a:t>Inquiry</a:t>
                      </a:r>
                    </a:p>
                  </a:txBody>
                  <a:tcPr marT="45713" marB="45713" anchor="ctr"/>
                </a:tc>
                <a:extLst>
                  <a:ext uri="{0D108BD9-81ED-4DB2-BD59-A6C34878D82A}">
                    <a16:rowId xmlns:a16="http://schemas.microsoft.com/office/drawing/2014/main" val="10000"/>
                  </a:ext>
                </a:extLst>
              </a:tr>
              <a:tr h="654290">
                <a:tc>
                  <a:txBody>
                    <a:bodyPr/>
                    <a:lstStyle/>
                    <a:p>
                      <a:r>
                        <a:rPr lang="en-US" sz="1800">
                          <a:latin typeface="Californian FB" panose="0207040306080B030204" pitchFamily="18" charset="0"/>
                        </a:rPr>
                        <a:t>Purpose of discussion</a:t>
                      </a:r>
                    </a:p>
                  </a:txBody>
                  <a:tcPr marT="45713" marB="45713" anchor="ctr"/>
                </a:tc>
                <a:tc>
                  <a:txBody>
                    <a:bodyPr/>
                    <a:lstStyle/>
                    <a:p>
                      <a:r>
                        <a:rPr lang="en-US" sz="1800">
                          <a:latin typeface="Californian FB" panose="0207040306080B030204" pitchFamily="18" charset="0"/>
                        </a:rPr>
                        <a:t>Persuasion and lobbying</a:t>
                      </a:r>
                    </a:p>
                  </a:txBody>
                  <a:tcPr marT="45713" marB="45713" anchor="ctr"/>
                </a:tc>
                <a:tc>
                  <a:txBody>
                    <a:bodyPr/>
                    <a:lstStyle/>
                    <a:p>
                      <a:r>
                        <a:rPr lang="en-US" sz="1800">
                          <a:latin typeface="Californian FB" panose="0207040306080B030204" pitchFamily="18" charset="0"/>
                        </a:rPr>
                        <a:t>Testing and evaluation</a:t>
                      </a:r>
                    </a:p>
                  </a:txBody>
                  <a:tcPr marT="45713" marB="45713" anchor="ctr"/>
                </a:tc>
                <a:extLst>
                  <a:ext uri="{0D108BD9-81ED-4DB2-BD59-A6C34878D82A}">
                    <a16:rowId xmlns:a16="http://schemas.microsoft.com/office/drawing/2014/main" val="10001"/>
                  </a:ext>
                </a:extLst>
              </a:tr>
              <a:tr h="640066">
                <a:tc>
                  <a:txBody>
                    <a:bodyPr/>
                    <a:lstStyle/>
                    <a:p>
                      <a:r>
                        <a:rPr lang="en-US" sz="1800">
                          <a:latin typeface="Californian FB" panose="0207040306080B030204" pitchFamily="18" charset="0"/>
                        </a:rPr>
                        <a:t>Concept of decision making</a:t>
                      </a:r>
                    </a:p>
                  </a:txBody>
                  <a:tcPr marT="45713" marB="45713" anchor="ctr"/>
                </a:tc>
                <a:tc>
                  <a:txBody>
                    <a:bodyPr/>
                    <a:lstStyle/>
                    <a:p>
                      <a:r>
                        <a:rPr lang="en-US" sz="1800">
                          <a:latin typeface="Californian FB" panose="0207040306080B030204" pitchFamily="18" charset="0"/>
                        </a:rPr>
                        <a:t>A contest</a:t>
                      </a:r>
                    </a:p>
                  </a:txBody>
                  <a:tcPr marT="45713" marB="45713" anchor="ctr"/>
                </a:tc>
                <a:tc>
                  <a:txBody>
                    <a:bodyPr/>
                    <a:lstStyle/>
                    <a:p>
                      <a:r>
                        <a:rPr lang="en-US" sz="1800">
                          <a:latin typeface="Californian FB" panose="0207040306080B030204" pitchFamily="18" charset="0"/>
                        </a:rPr>
                        <a:t>Collaborative problem solving</a:t>
                      </a:r>
                    </a:p>
                  </a:txBody>
                  <a:tcPr marT="45713" marB="45713" anchor="ctr"/>
                </a:tc>
                <a:extLst>
                  <a:ext uri="{0D108BD9-81ED-4DB2-BD59-A6C34878D82A}">
                    <a16:rowId xmlns:a16="http://schemas.microsoft.com/office/drawing/2014/main" val="10002"/>
                  </a:ext>
                </a:extLst>
              </a:tr>
              <a:tr h="370772">
                <a:tc>
                  <a:txBody>
                    <a:bodyPr/>
                    <a:lstStyle/>
                    <a:p>
                      <a:r>
                        <a:rPr lang="en-US" sz="1800">
                          <a:latin typeface="Californian FB" panose="0207040306080B030204" pitchFamily="18" charset="0"/>
                        </a:rPr>
                        <a:t>Participants’ roles</a:t>
                      </a:r>
                    </a:p>
                  </a:txBody>
                  <a:tcPr marT="45713" marB="45713" anchor="ctr"/>
                </a:tc>
                <a:tc>
                  <a:txBody>
                    <a:bodyPr/>
                    <a:lstStyle/>
                    <a:p>
                      <a:r>
                        <a:rPr lang="en-US" sz="1800">
                          <a:latin typeface="Californian FB" panose="0207040306080B030204" pitchFamily="18" charset="0"/>
                        </a:rPr>
                        <a:t>Spokespeople</a:t>
                      </a:r>
                    </a:p>
                  </a:txBody>
                  <a:tcPr marT="45713" marB="45713" anchor="ctr"/>
                </a:tc>
                <a:tc>
                  <a:txBody>
                    <a:bodyPr/>
                    <a:lstStyle/>
                    <a:p>
                      <a:r>
                        <a:rPr lang="en-US" sz="1800">
                          <a:latin typeface="Californian FB" panose="0207040306080B030204" pitchFamily="18" charset="0"/>
                        </a:rPr>
                        <a:t>Critical thinkers</a:t>
                      </a:r>
                    </a:p>
                  </a:txBody>
                  <a:tcPr marT="45713" marB="45713" anchor="ctr"/>
                </a:tc>
                <a:extLst>
                  <a:ext uri="{0D108BD9-81ED-4DB2-BD59-A6C34878D82A}">
                    <a16:rowId xmlns:a16="http://schemas.microsoft.com/office/drawing/2014/main" val="10003"/>
                  </a:ext>
                </a:extLst>
              </a:tr>
              <a:tr h="1737345">
                <a:tc>
                  <a:txBody>
                    <a:bodyPr/>
                    <a:lstStyle/>
                    <a:p>
                      <a:r>
                        <a:rPr lang="en-US" sz="1800">
                          <a:latin typeface="Californian FB" panose="0207040306080B030204" pitchFamily="18" charset="0"/>
                        </a:rPr>
                        <a:t>Patterns of behavior</a:t>
                      </a:r>
                    </a:p>
                  </a:txBody>
                  <a:tcPr marT="45713" marB="45713" anchor="ctr"/>
                </a:tc>
                <a:tc>
                  <a:txBody>
                    <a:bodyPr/>
                    <a:lstStyle/>
                    <a:p>
                      <a:pPr marL="285750" indent="-285750">
                        <a:buFont typeface="Wingdings" panose="05000000000000000000" pitchFamily="2" charset="2"/>
                        <a:buChar char="§"/>
                      </a:pPr>
                      <a:r>
                        <a:rPr lang="en-US" sz="1800">
                          <a:latin typeface="Californian FB" panose="0207040306080B030204" pitchFamily="18" charset="0"/>
                        </a:rPr>
                        <a:t>Strive to persuade others</a:t>
                      </a:r>
                    </a:p>
                    <a:p>
                      <a:pPr marL="285750" indent="-285750">
                        <a:buFont typeface="Wingdings" panose="05000000000000000000" pitchFamily="2" charset="2"/>
                        <a:buChar char="§"/>
                      </a:pPr>
                      <a:endParaRPr lang="en-US" sz="1800">
                        <a:latin typeface="Californian FB" panose="0207040306080B030204" pitchFamily="18" charset="0"/>
                      </a:endParaRPr>
                    </a:p>
                    <a:p>
                      <a:pPr marL="285750" indent="-285750">
                        <a:buFont typeface="Wingdings" panose="05000000000000000000" pitchFamily="2" charset="2"/>
                        <a:buChar char="§"/>
                      </a:pPr>
                      <a:r>
                        <a:rPr lang="en-US" sz="1800">
                          <a:latin typeface="Californian FB" panose="0207040306080B030204" pitchFamily="18" charset="0"/>
                        </a:rPr>
                        <a:t>Defend your position</a:t>
                      </a:r>
                    </a:p>
                    <a:p>
                      <a:pPr marL="285750" indent="-285750">
                        <a:buFont typeface="Wingdings" panose="05000000000000000000" pitchFamily="2" charset="2"/>
                        <a:buChar char="§"/>
                      </a:pPr>
                      <a:endParaRPr lang="en-US" sz="1800">
                        <a:latin typeface="Californian FB" panose="0207040306080B030204" pitchFamily="18" charset="0"/>
                      </a:endParaRPr>
                    </a:p>
                    <a:p>
                      <a:pPr marL="285750" indent="-285750">
                        <a:buFont typeface="Wingdings" panose="05000000000000000000" pitchFamily="2" charset="2"/>
                        <a:buChar char="§"/>
                      </a:pPr>
                      <a:r>
                        <a:rPr lang="en-US" sz="1800">
                          <a:latin typeface="Californian FB" panose="0207040306080B030204" pitchFamily="18" charset="0"/>
                        </a:rPr>
                        <a:t>Downplay weaknesses</a:t>
                      </a:r>
                    </a:p>
                  </a:txBody>
                  <a:tcPr marT="45713" marB="45713" anchor="ctr"/>
                </a:tc>
                <a:tc>
                  <a:txBody>
                    <a:bodyPr/>
                    <a:lstStyle/>
                    <a:p>
                      <a:pPr marL="285750" indent="-285750">
                        <a:buFont typeface="Wingdings" panose="05000000000000000000" pitchFamily="2" charset="2"/>
                        <a:buChar char="§"/>
                      </a:pPr>
                      <a:r>
                        <a:rPr lang="en-US" sz="1800">
                          <a:latin typeface="Californian FB" panose="0207040306080B030204" pitchFamily="18" charset="0"/>
                        </a:rPr>
                        <a:t>Present balanced arguments</a:t>
                      </a:r>
                    </a:p>
                    <a:p>
                      <a:pPr marL="285750" indent="-285750">
                        <a:buFont typeface="Wingdings" panose="05000000000000000000" pitchFamily="2" charset="2"/>
                        <a:buChar char="§"/>
                      </a:pPr>
                      <a:r>
                        <a:rPr lang="en-US" sz="1800">
                          <a:latin typeface="Californian FB" panose="0207040306080B030204" pitchFamily="18" charset="0"/>
                        </a:rPr>
                        <a:t>Remain open to alternatives</a:t>
                      </a:r>
                    </a:p>
                    <a:p>
                      <a:pPr marL="285750" indent="-285750">
                        <a:buFont typeface="Wingdings" panose="05000000000000000000" pitchFamily="2" charset="2"/>
                        <a:buChar char="§"/>
                      </a:pPr>
                      <a:r>
                        <a:rPr lang="en-US" sz="1800">
                          <a:latin typeface="Californian FB" panose="0207040306080B030204" pitchFamily="18" charset="0"/>
                        </a:rPr>
                        <a:t>Accept constructive criticism</a:t>
                      </a:r>
                    </a:p>
                  </a:txBody>
                  <a:tcPr marT="45713" marB="45713" anchor="ctr"/>
                </a:tc>
                <a:extLst>
                  <a:ext uri="{0D108BD9-81ED-4DB2-BD59-A6C34878D82A}">
                    <a16:rowId xmlns:a16="http://schemas.microsoft.com/office/drawing/2014/main" val="10004"/>
                  </a:ext>
                </a:extLst>
              </a:tr>
              <a:tr h="370772">
                <a:tc>
                  <a:txBody>
                    <a:bodyPr/>
                    <a:lstStyle/>
                    <a:p>
                      <a:r>
                        <a:rPr lang="en-US" sz="1800">
                          <a:latin typeface="Californian FB" panose="0207040306080B030204" pitchFamily="18" charset="0"/>
                        </a:rPr>
                        <a:t>Minority views</a:t>
                      </a:r>
                    </a:p>
                  </a:txBody>
                  <a:tcPr marT="45713" marB="45713" anchor="ctr"/>
                </a:tc>
                <a:tc>
                  <a:txBody>
                    <a:bodyPr/>
                    <a:lstStyle/>
                    <a:p>
                      <a:r>
                        <a:rPr lang="en-US" sz="1800">
                          <a:latin typeface="Californian FB" panose="0207040306080B030204" pitchFamily="18" charset="0"/>
                        </a:rPr>
                        <a:t>Discouraged or dismissed</a:t>
                      </a:r>
                    </a:p>
                  </a:txBody>
                  <a:tcPr marT="45713" marB="45713" anchor="ctr"/>
                </a:tc>
                <a:tc>
                  <a:txBody>
                    <a:bodyPr/>
                    <a:lstStyle/>
                    <a:p>
                      <a:r>
                        <a:rPr lang="en-US" sz="1800">
                          <a:latin typeface="Californian FB" panose="0207040306080B030204" pitchFamily="18" charset="0"/>
                        </a:rPr>
                        <a:t>Cultivated and valued</a:t>
                      </a:r>
                    </a:p>
                  </a:txBody>
                  <a:tcPr marT="45713" marB="45713" anchor="ctr"/>
                </a:tc>
                <a:extLst>
                  <a:ext uri="{0D108BD9-81ED-4DB2-BD59-A6C34878D82A}">
                    <a16:rowId xmlns:a16="http://schemas.microsoft.com/office/drawing/2014/main" val="10005"/>
                  </a:ext>
                </a:extLst>
              </a:tr>
              <a:tr h="370772">
                <a:tc>
                  <a:txBody>
                    <a:bodyPr/>
                    <a:lstStyle/>
                    <a:p>
                      <a:r>
                        <a:rPr lang="en-US" sz="1800">
                          <a:latin typeface="Californian FB" panose="0207040306080B030204" pitchFamily="18" charset="0"/>
                        </a:rPr>
                        <a:t>Outcome</a:t>
                      </a:r>
                    </a:p>
                  </a:txBody>
                  <a:tcPr marT="45713" marB="45713" anchor="ctr"/>
                </a:tc>
                <a:tc>
                  <a:txBody>
                    <a:bodyPr/>
                    <a:lstStyle/>
                    <a:p>
                      <a:r>
                        <a:rPr lang="en-US" sz="1800">
                          <a:latin typeface="Californian FB" panose="0207040306080B030204" pitchFamily="18" charset="0"/>
                        </a:rPr>
                        <a:t>Winners and losers</a:t>
                      </a:r>
                    </a:p>
                  </a:txBody>
                  <a:tcPr marT="45713" marB="45713" anchor="ctr"/>
                </a:tc>
                <a:tc>
                  <a:txBody>
                    <a:bodyPr/>
                    <a:lstStyle/>
                    <a:p>
                      <a:r>
                        <a:rPr lang="en-US" sz="1800">
                          <a:latin typeface="Californian FB" panose="0207040306080B030204" pitchFamily="18" charset="0"/>
                        </a:rPr>
                        <a:t>Collective ownership</a:t>
                      </a:r>
                    </a:p>
                  </a:txBody>
                  <a:tcPr marT="45713" marB="45713" anchor="ct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617323A8-2C93-1166-A1B3-DE1D115FCE92}"/>
              </a:ext>
            </a:extLst>
          </p:cNvPr>
          <p:cNvPicPr>
            <a:picLocks noChangeAspect="1"/>
          </p:cNvPicPr>
          <p:nvPr/>
        </p:nvPicPr>
        <p:blipFill>
          <a:blip r:embed="rId3"/>
          <a:stretch>
            <a:fillRect/>
          </a:stretch>
        </p:blipFill>
        <p:spPr>
          <a:xfrm>
            <a:off x="16472" y="6285476"/>
            <a:ext cx="9144000" cy="554182"/>
          </a:xfrm>
          <a:prstGeom prst="rect">
            <a:avLst/>
          </a:prstGeom>
        </p:spPr>
      </p:pic>
      <p:sp>
        <p:nvSpPr>
          <p:cNvPr id="7" name="Rectangle 6"/>
          <p:cNvSpPr/>
          <p:nvPr/>
        </p:nvSpPr>
        <p:spPr>
          <a:xfrm>
            <a:off x="185516" y="6377901"/>
            <a:ext cx="2584362" cy="369332"/>
          </a:xfrm>
          <a:prstGeom prst="rect">
            <a:avLst/>
          </a:prstGeom>
        </p:spPr>
        <p:txBody>
          <a:bodyPr wrap="none">
            <a:spAutoFit/>
          </a:bodyPr>
          <a:lstStyle/>
          <a:p>
            <a:r>
              <a:rPr lang="en-US">
                <a:latin typeface="Californian FB" panose="0207040306080B030204" pitchFamily="18" charset="0"/>
              </a:rPr>
              <a:t>Garvin &amp; Roberto (2003)</a:t>
            </a:r>
            <a:endParaRPr lang="en-US"/>
          </a:p>
        </p:txBody>
      </p:sp>
    </p:spTree>
    <p:extLst>
      <p:ext uri="{BB962C8B-B14F-4D97-AF65-F5344CB8AC3E}">
        <p14:creationId xmlns:p14="http://schemas.microsoft.com/office/powerpoint/2010/main" val="1379766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4667DD-C478-7709-9189-3F175E742D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C17479-7601-BB5F-B7DF-552AADD1AD67}"/>
              </a:ext>
            </a:extLst>
          </p:cNvPr>
          <p:cNvSpPr>
            <a:spLocks noGrp="1"/>
          </p:cNvSpPr>
          <p:nvPr>
            <p:ph type="body" sz="quarter" idx="10"/>
          </p:nvPr>
        </p:nvSpPr>
        <p:spPr/>
        <p:txBody>
          <a:bodyPr>
            <a:normAutofit/>
          </a:bodyPr>
          <a:lstStyle/>
          <a:p>
            <a:r>
              <a:rPr lang="en-US" sz="3500" b="1">
                <a:solidFill>
                  <a:srgbClr val="FFFF00"/>
                </a:solidFill>
                <a:latin typeface="Californian FB" panose="0207040306080B030204" pitchFamily="18" charset="0"/>
              </a:rPr>
              <a:t>…By Starting with “Yes, and…”</a:t>
            </a:r>
          </a:p>
        </p:txBody>
      </p:sp>
      <p:sp>
        <p:nvSpPr>
          <p:cNvPr id="4" name="Content Placeholder 4">
            <a:extLst>
              <a:ext uri="{FF2B5EF4-FFF2-40B4-BE49-F238E27FC236}">
                <a16:creationId xmlns:a16="http://schemas.microsoft.com/office/drawing/2014/main" id="{F5C50D88-0213-65BE-4F98-11373760752D}"/>
              </a:ext>
            </a:extLst>
          </p:cNvPr>
          <p:cNvSpPr txBox="1">
            <a:spLocks/>
          </p:cNvSpPr>
          <p:nvPr/>
        </p:nvSpPr>
        <p:spPr>
          <a:xfrm>
            <a:off x="461411" y="1349102"/>
            <a:ext cx="8010832" cy="4001011"/>
          </a:xfrm>
          <a:prstGeom prst="rect">
            <a:avLst/>
          </a:prstGeom>
          <a:solidFill>
            <a:schemeClr val="tx1"/>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r>
              <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Imagine that you and a partner work for an ad agency. </a:t>
            </a: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11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r>
              <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Your client is Corona.</a:t>
            </a:r>
            <a:r>
              <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 They make beer and run </a:t>
            </a:r>
          </a:p>
          <a:p>
            <a:pPr marL="0" marR="0" lvl="0" indent="0" algn="just" defTabSz="914400" rtl="0" eaLnBrk="1" fontAlgn="auto" latinLnBrk="0" hangingPunct="1">
              <a:lnSpc>
                <a:spcPct val="100000"/>
              </a:lnSpc>
              <a:spcBef>
                <a:spcPct val="20000"/>
              </a:spcBef>
              <a:spcAft>
                <a:spcPts val="0"/>
              </a:spcAft>
              <a:buClr>
                <a:srgbClr val="FFFF00"/>
              </a:buClr>
              <a:buSzTx/>
              <a:buFont typeface="Arial" pitchFamily="34" charset="0"/>
              <a:buNone/>
              <a:tabLst/>
              <a:defRPr/>
            </a:pPr>
            <a:r>
              <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      beach ads – but are looking for something new.</a:t>
            </a: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r>
              <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Find a partner. </a:t>
            </a: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r>
              <a:rPr kumimoji="0" lang="en-US" sz="2200" b="1"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The challenge – </a:t>
            </a:r>
            <a:r>
              <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rPr>
              <a:t>you have different objectives but must collaborate to create a new ad in 10 minutes.</a:t>
            </a:r>
          </a:p>
          <a:p>
            <a:pPr marL="342900" marR="0" lvl="0" indent="-342900" algn="just" defTabSz="914400" rtl="0" eaLnBrk="1" fontAlgn="auto" latinLnBrk="0" hangingPunct="1">
              <a:lnSpc>
                <a:spcPct val="100000"/>
              </a:lnSpc>
              <a:spcBef>
                <a:spcPct val="20000"/>
              </a:spcBef>
              <a:spcAft>
                <a:spcPts val="0"/>
              </a:spcAft>
              <a:buClr>
                <a:srgbClr val="FFFF00"/>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sp>
        <p:nvSpPr>
          <p:cNvPr id="6" name="Shape 91">
            <a:extLst>
              <a:ext uri="{FF2B5EF4-FFF2-40B4-BE49-F238E27FC236}">
                <a16:creationId xmlns:a16="http://schemas.microsoft.com/office/drawing/2014/main" id="{D5BB314C-88F4-D7CD-0E48-64231392589F}"/>
              </a:ext>
            </a:extLst>
          </p:cNvPr>
          <p:cNvSpPr txBox="1">
            <a:spLocks noGrp="1"/>
          </p:cNvSpPr>
          <p:nvPr>
            <p:ph type="body" idx="4294967295"/>
          </p:nvPr>
        </p:nvSpPr>
        <p:spPr>
          <a:xfrm>
            <a:off x="2641648" y="3891688"/>
            <a:ext cx="2157176" cy="2312573"/>
          </a:xfrm>
          <a:prstGeom prst="rect">
            <a:avLst/>
          </a:prstGeom>
        </p:spPr>
        <p:txBody>
          <a:bodyPr spcFirstLastPara="1" vert="horz" wrap="square" lIns="68569" tIns="34275" rIns="68569" bIns="34275" rtlCol="0" anchorCtr="0">
            <a:normAutofit/>
          </a:bodyPr>
          <a:lstStyle/>
          <a:p>
            <a:pPr marL="0" lvl="1" indent="0" algn="ctr">
              <a:spcAft>
                <a:spcPts val="450"/>
              </a:spcAft>
              <a:buNone/>
            </a:pPr>
            <a:r>
              <a:rPr lang="en-US" sz="1500" b="1">
                <a:solidFill>
                  <a:srgbClr val="FFFFFF"/>
                </a:solidFill>
                <a:latin typeface="Californian FB" panose="0207040306080B030204" pitchFamily="18" charset="0"/>
              </a:rPr>
              <a:t>Creative Director </a:t>
            </a:r>
          </a:p>
          <a:p>
            <a:pPr marL="0" lvl="1" indent="0" algn="ctr">
              <a:spcAft>
                <a:spcPts val="450"/>
              </a:spcAft>
              <a:buNone/>
            </a:pPr>
            <a:r>
              <a:rPr lang="en-US" sz="1500">
                <a:solidFill>
                  <a:srgbClr val="FFFFFF"/>
                </a:solidFill>
                <a:latin typeface="Californian FB" panose="0207040306080B030204" pitchFamily="18" charset="0"/>
              </a:rPr>
              <a:t>Create a new print ad for Corona that meets your brand objectives.</a:t>
            </a:r>
            <a:endParaRPr lang="en-US" sz="1500">
              <a:solidFill>
                <a:srgbClr val="FFFFFF"/>
              </a:solidFill>
              <a:latin typeface="Californian FB" panose="0207040306080B030204" pitchFamily="18" charset="0"/>
              <a:sym typeface="Calibri"/>
            </a:endParaRPr>
          </a:p>
          <a:p>
            <a:pPr>
              <a:spcAft>
                <a:spcPts val="450"/>
              </a:spcAft>
              <a:buClr>
                <a:schemeClr val="dk1"/>
              </a:buClr>
              <a:buSzPts val="2800"/>
            </a:pPr>
            <a:endParaRPr lang="en-US" sz="1125">
              <a:solidFill>
                <a:srgbClr val="FFFFFF"/>
              </a:solidFill>
              <a:latin typeface="Californian FB" panose="0207040306080B030204" pitchFamily="18" charset="0"/>
              <a:ea typeface="Calibri"/>
              <a:cs typeface="Calibri"/>
              <a:sym typeface="Calibri"/>
            </a:endParaRPr>
          </a:p>
        </p:txBody>
      </p:sp>
      <p:pic>
        <p:nvPicPr>
          <p:cNvPr id="7" name="Picture 6">
            <a:extLst>
              <a:ext uri="{FF2B5EF4-FFF2-40B4-BE49-F238E27FC236}">
                <a16:creationId xmlns:a16="http://schemas.microsoft.com/office/drawing/2014/main" id="{BBB7FF37-866F-66D3-75A0-E9359FBEDA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21511" y="2960961"/>
            <a:ext cx="1028700" cy="1028700"/>
          </a:xfrm>
          <a:prstGeom prst="rect">
            <a:avLst/>
          </a:prstGeom>
        </p:spPr>
      </p:pic>
      <p:pic>
        <p:nvPicPr>
          <p:cNvPr id="8" name="Picture 7">
            <a:extLst>
              <a:ext uri="{FF2B5EF4-FFF2-40B4-BE49-F238E27FC236}">
                <a16:creationId xmlns:a16="http://schemas.microsoft.com/office/drawing/2014/main" id="{6E71529B-9B8D-B44C-8D89-C400D92C3B7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16383" b="5377"/>
          <a:stretch/>
        </p:blipFill>
        <p:spPr>
          <a:xfrm>
            <a:off x="5593159" y="2960961"/>
            <a:ext cx="1314809" cy="1028700"/>
          </a:xfrm>
          <a:prstGeom prst="rect">
            <a:avLst/>
          </a:prstGeom>
        </p:spPr>
      </p:pic>
      <p:sp>
        <p:nvSpPr>
          <p:cNvPr id="9" name="Shape 91">
            <a:extLst>
              <a:ext uri="{FF2B5EF4-FFF2-40B4-BE49-F238E27FC236}">
                <a16:creationId xmlns:a16="http://schemas.microsoft.com/office/drawing/2014/main" id="{19CED115-0AAC-BA4E-5117-2ED2C56DB3BB}"/>
              </a:ext>
            </a:extLst>
          </p:cNvPr>
          <p:cNvSpPr txBox="1">
            <a:spLocks/>
          </p:cNvSpPr>
          <p:nvPr/>
        </p:nvSpPr>
        <p:spPr>
          <a:xfrm>
            <a:off x="5139483" y="3948866"/>
            <a:ext cx="2222160" cy="2198218"/>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1" indent="0" algn="ctr" defTabSz="685800" rtl="0" eaLnBrk="1" fontAlgn="auto" latinLnBrk="0" hangingPunct="1">
              <a:lnSpc>
                <a:spcPct val="90000"/>
              </a:lnSpc>
              <a:spcBef>
                <a:spcPts val="0"/>
              </a:spcBef>
              <a:spcAft>
                <a:spcPts val="450"/>
              </a:spcAft>
              <a:buClr>
                <a:srgbClr val="000000"/>
              </a:buClr>
              <a:buSzPts val="2400"/>
              <a:buFont typeface="Arial"/>
              <a:buNone/>
              <a:tabLst/>
              <a:defRPr/>
            </a:pPr>
            <a:r>
              <a:rPr kumimoji="0" lang="en-US" sz="1500" b="1" i="0" u="none" strike="noStrike" kern="0" cap="none" spc="0" normalizeH="0" baseline="0" noProof="0">
                <a:ln>
                  <a:noFill/>
                </a:ln>
                <a:solidFill>
                  <a:srgbClr val="FFFFFF"/>
                </a:solidFill>
                <a:effectLst/>
                <a:uLnTx/>
                <a:uFillTx/>
                <a:latin typeface="Californian FB" panose="0207040306080B030204" pitchFamily="18" charset="0"/>
                <a:ea typeface="Calibri"/>
                <a:cs typeface="Calibri"/>
                <a:sym typeface="Calibri"/>
              </a:rPr>
              <a:t>Account Manager</a:t>
            </a:r>
          </a:p>
          <a:p>
            <a:pPr marL="0" marR="0" lvl="1" indent="0" algn="ctr" defTabSz="685800" rtl="0" eaLnBrk="1" fontAlgn="auto" latinLnBrk="0" hangingPunct="1">
              <a:lnSpc>
                <a:spcPct val="90000"/>
              </a:lnSpc>
              <a:spcBef>
                <a:spcPts val="0"/>
              </a:spcBef>
              <a:spcAft>
                <a:spcPts val="450"/>
              </a:spcAft>
              <a:buClr>
                <a:srgbClr val="000000"/>
              </a:buClr>
              <a:buSzPts val="2400"/>
              <a:buFont typeface="Arial"/>
              <a:buNone/>
              <a:tabLst/>
              <a:defRPr/>
            </a:pPr>
            <a:r>
              <a:rPr kumimoji="0" lang="en-US" sz="1500" b="0" i="0" u="none" strike="noStrike" kern="1200" cap="none" spc="0" normalizeH="0" baseline="0" noProof="0">
                <a:ln>
                  <a:noFill/>
                </a:ln>
                <a:solidFill>
                  <a:srgbClr val="FFFFFF"/>
                </a:solidFill>
                <a:effectLst/>
                <a:uLnTx/>
                <a:uFillTx/>
                <a:latin typeface="Californian FB" panose="0207040306080B030204" pitchFamily="18" charset="0"/>
                <a:ea typeface="Calibri"/>
                <a:cs typeface="Calibri"/>
                <a:sym typeface="Calibri"/>
              </a:rPr>
              <a:t>Collaborate with your creative director to ensure the ad meets Corona’s new business objectives. </a:t>
            </a:r>
          </a:p>
        </p:txBody>
      </p:sp>
      <p:pic>
        <p:nvPicPr>
          <p:cNvPr id="10" name="Picture 9">
            <a:extLst>
              <a:ext uri="{FF2B5EF4-FFF2-40B4-BE49-F238E27FC236}">
                <a16:creationId xmlns:a16="http://schemas.microsoft.com/office/drawing/2014/main" id="{3A7589CC-B38E-23A9-C5F3-E68AE98C2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0270" y="2110038"/>
            <a:ext cx="1675514" cy="2189338"/>
          </a:xfrm>
          <a:prstGeom prst="rect">
            <a:avLst/>
          </a:prstGeom>
        </p:spPr>
      </p:pic>
      <p:pic>
        <p:nvPicPr>
          <p:cNvPr id="3" name="Picture 2">
            <a:extLst>
              <a:ext uri="{FF2B5EF4-FFF2-40B4-BE49-F238E27FC236}">
                <a16:creationId xmlns:a16="http://schemas.microsoft.com/office/drawing/2014/main" id="{ED71BA3E-1D98-22D0-14BD-A539863D22F8}"/>
              </a:ext>
            </a:extLst>
          </p:cNvPr>
          <p:cNvPicPr>
            <a:picLocks noChangeAspect="1"/>
          </p:cNvPicPr>
          <p:nvPr/>
        </p:nvPicPr>
        <p:blipFill>
          <a:blip r:embed="rId8"/>
          <a:stretch>
            <a:fillRect/>
          </a:stretch>
        </p:blipFill>
        <p:spPr>
          <a:xfrm>
            <a:off x="16472" y="6285476"/>
            <a:ext cx="9144000" cy="554182"/>
          </a:xfrm>
          <a:prstGeom prst="rect">
            <a:avLst/>
          </a:prstGeom>
        </p:spPr>
      </p:pic>
    </p:spTree>
    <p:extLst>
      <p:ext uri="{BB962C8B-B14F-4D97-AF65-F5344CB8AC3E}">
        <p14:creationId xmlns:p14="http://schemas.microsoft.com/office/powerpoint/2010/main" val="4198109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953169-2D5F-E646-F693-9532135DB2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724937-4B56-5C2F-23A6-8124B0EF67E1}"/>
              </a:ext>
            </a:extLst>
          </p:cNvPr>
          <p:cNvSpPr>
            <a:spLocks noGrp="1"/>
          </p:cNvSpPr>
          <p:nvPr>
            <p:ph type="body" sz="quarter" idx="10"/>
          </p:nvPr>
        </p:nvSpPr>
        <p:spPr/>
        <p:txBody>
          <a:bodyPr>
            <a:normAutofit/>
          </a:bodyPr>
          <a:lstStyle/>
          <a:p>
            <a:r>
              <a:rPr lang="en-US" sz="3500" b="1">
                <a:solidFill>
                  <a:srgbClr val="FFFF00"/>
                </a:solidFill>
                <a:latin typeface="Californian FB" panose="0207040306080B030204" pitchFamily="18" charset="0"/>
              </a:rPr>
              <a:t>“Yes, and…” vs. Taboo Words</a:t>
            </a:r>
          </a:p>
        </p:txBody>
      </p:sp>
      <p:sp>
        <p:nvSpPr>
          <p:cNvPr id="4" name="Content Placeholder 4">
            <a:extLst>
              <a:ext uri="{FF2B5EF4-FFF2-40B4-BE49-F238E27FC236}">
                <a16:creationId xmlns:a16="http://schemas.microsoft.com/office/drawing/2014/main" id="{D1D3FE95-AF0A-F5DA-9B03-32FA4D7D66AA}"/>
              </a:ext>
            </a:extLst>
          </p:cNvPr>
          <p:cNvSpPr txBox="1">
            <a:spLocks/>
          </p:cNvSpPr>
          <p:nvPr/>
        </p:nvSpPr>
        <p:spPr>
          <a:xfrm>
            <a:off x="583056" y="1363508"/>
            <a:ext cx="8010832" cy="4001011"/>
          </a:xfrm>
          <a:prstGeom prst="rect">
            <a:avLst/>
          </a:prstGeom>
          <a:solidFill>
            <a:schemeClr val="tx1"/>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Suggests that a participant should accept what another participant has stated ("</a:t>
            </a:r>
            <a:r>
              <a:rPr kumimoji="0" lang="en-US" sz="2200" b="0" i="1" u="sng"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yes</a:t>
            </a: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 and then expand on that line of thinking </a:t>
            </a:r>
            <a:r>
              <a:rPr kumimoji="0" lang="en-US" sz="22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a:t>
            </a:r>
            <a:r>
              <a:rPr kumimoji="0" lang="en-US" sz="2200" b="0" i="1" u="sng"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and</a:t>
            </a:r>
            <a:r>
              <a:rPr kumimoji="0" lang="en-US" sz="22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a:t>
            </a: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endParaRPr kumimoji="0" lang="en-US" sz="22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Began in </a:t>
            </a:r>
            <a:r>
              <a:rPr kumimoji="0" lang="en-US" sz="2200" b="0" i="0" u="none" strike="noStrike" kern="1200" cap="none" spc="0" normalizeH="0" baseline="0" noProof="0" err="1">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improv</a:t>
            </a: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 groups, but also used in business and other organizations as a principle that… </a:t>
            </a:r>
          </a:p>
          <a:p>
            <a:pPr marL="914400" marR="0" lvl="2" indent="-342900" algn="l" defTabSz="457200" rtl="0" eaLnBrk="1" fontAlgn="base" latinLnBrk="0" hangingPunct="1">
              <a:lnSpc>
                <a:spcPct val="100000"/>
              </a:lnSpc>
              <a:spcBef>
                <a:spcPts val="0"/>
              </a:spcBef>
              <a:spcAft>
                <a:spcPts val="450"/>
              </a:spcAft>
              <a:buClr>
                <a:prstClr val="white"/>
              </a:buClr>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Improves the effectiveness of the brainstorming process</a:t>
            </a:r>
          </a:p>
          <a:p>
            <a:pPr marL="914400" marR="0" lvl="2" indent="-342900" algn="l" defTabSz="457200" rtl="0" eaLnBrk="1" fontAlgn="base" latinLnBrk="0" hangingPunct="1">
              <a:lnSpc>
                <a:spcPct val="100000"/>
              </a:lnSpc>
              <a:spcBef>
                <a:spcPts val="0"/>
              </a:spcBef>
              <a:spcAft>
                <a:spcPts val="450"/>
              </a:spcAft>
              <a:buClr>
                <a:prstClr val="white"/>
              </a:buClr>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Fosters effective communication</a:t>
            </a:r>
          </a:p>
          <a:p>
            <a:pPr marL="914400" marR="0" lvl="2" indent="-342900" algn="l" defTabSz="457200" rtl="0" eaLnBrk="1" fontAlgn="base" latinLnBrk="0" hangingPunct="1">
              <a:lnSpc>
                <a:spcPct val="100000"/>
              </a:lnSpc>
              <a:spcBef>
                <a:spcPts val="0"/>
              </a:spcBef>
              <a:spcAft>
                <a:spcPts val="450"/>
              </a:spcAft>
              <a:buClr>
                <a:prstClr val="white"/>
              </a:buClr>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Encourages the free sharing of ideas</a:t>
            </a:r>
          </a:p>
          <a:p>
            <a:pPr marL="914400" marR="0" lvl="2" indent="-342900" algn="l" defTabSz="457200" rtl="0" eaLnBrk="1" fontAlgn="base" latinLnBrk="0" hangingPunct="1">
              <a:lnSpc>
                <a:spcPct val="100000"/>
              </a:lnSpc>
              <a:spcBef>
                <a:spcPts val="0"/>
              </a:spcBef>
              <a:spcAft>
                <a:spcPts val="450"/>
              </a:spcAft>
              <a:buClr>
                <a:prstClr val="white"/>
              </a:buClr>
              <a:buSzTx/>
              <a:buFont typeface="Wingdings" panose="05000000000000000000" pitchFamily="2" charset="2"/>
              <a:buChar char="Ø"/>
              <a:tabLst/>
              <a:defRPr/>
            </a:pPr>
            <a:endPar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1" i="0" u="sng"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At the same time, you must avoid the taboo words!</a:t>
            </a:r>
          </a:p>
          <a:p>
            <a:pPr marL="0" marR="0" lvl="0" indent="0" algn="ctr" defTabSz="457200" rtl="0" eaLnBrk="1" fontAlgn="base" latinLnBrk="0" hangingPunct="1">
              <a:lnSpc>
                <a:spcPct val="100000"/>
              </a:lnSpc>
              <a:spcBef>
                <a:spcPts val="0"/>
              </a:spcBef>
              <a:spcAft>
                <a:spcPts val="450"/>
              </a:spcAft>
              <a:buClrTx/>
              <a:buSzTx/>
              <a:buFont typeface="Arial" pitchFamily="34" charset="0"/>
              <a:buNone/>
              <a:tabLst/>
              <a:defRPr/>
            </a:pPr>
            <a:endParaRPr kumimoji="0" lang="en-US" sz="10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450"/>
              </a:spcAft>
              <a:buClrTx/>
              <a:buSzTx/>
              <a:buFont typeface="Arial" pitchFamily="34" charset="0"/>
              <a:buNone/>
              <a:tabLst/>
              <a:defRPr/>
            </a:pPr>
            <a:r>
              <a:rPr kumimoji="0" lang="en-US" sz="20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No 		 Can’t       	But		  Although	      	 However</a:t>
            </a:r>
          </a:p>
          <a:p>
            <a:pPr marL="914400" marR="0" lvl="2" indent="-342900" algn="l" defTabSz="457200" rtl="0" eaLnBrk="1" fontAlgn="base" latinLnBrk="0" hangingPunct="1">
              <a:lnSpc>
                <a:spcPct val="100000"/>
              </a:lnSpc>
              <a:spcBef>
                <a:spcPts val="0"/>
              </a:spcBef>
              <a:spcAft>
                <a:spcPts val="450"/>
              </a:spcAft>
              <a:buClr>
                <a:prstClr val="white"/>
              </a:buClr>
              <a:buSzTx/>
              <a:buFont typeface="Wingdings" panose="05000000000000000000" pitchFamily="2" charset="2"/>
              <a:buChar char="Ø"/>
              <a:tabLst/>
              <a:defRPr/>
            </a:pPr>
            <a:endPar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33006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p:txBody>
      </p:sp>
      <p:pic>
        <p:nvPicPr>
          <p:cNvPr id="3" name="Picture 2">
            <a:extLst>
              <a:ext uri="{FF2B5EF4-FFF2-40B4-BE49-F238E27FC236}">
                <a16:creationId xmlns:a16="http://schemas.microsoft.com/office/drawing/2014/main" id="{A1DECA0F-D0D8-4731-2F25-FAE48966DBFD}"/>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20160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14" y="288382"/>
            <a:ext cx="8927869" cy="991998"/>
          </a:xfrm>
        </p:spPr>
        <p:txBody>
          <a:bodyPr>
            <a:normAutofit/>
          </a:bodyPr>
          <a:lstStyle/>
          <a:p>
            <a:r>
              <a:rPr lang="en-US" sz="3500" b="1">
                <a:solidFill>
                  <a:schemeClr val="tx1"/>
                </a:solidFill>
                <a:latin typeface="Californian FB" panose="0207040306080B030204" pitchFamily="18" charset="0"/>
              </a:rPr>
              <a:t>Leadership Identity in Action</a:t>
            </a:r>
          </a:p>
          <a:p>
            <a:endParaRPr lang="en-US" sz="2000" b="1">
              <a:solidFill>
                <a:schemeClr val="tx1"/>
              </a:solidFill>
              <a:latin typeface="Californian FB" panose="0207040306080B030204" pitchFamily="18"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sp>
        <p:nvSpPr>
          <p:cNvPr id="9" name="TextBox 8">
            <a:extLst>
              <a:ext uri="{FF2B5EF4-FFF2-40B4-BE49-F238E27FC236}">
                <a16:creationId xmlns:a16="http://schemas.microsoft.com/office/drawing/2014/main" id="{F0BC780D-5A7C-2BDA-BF07-44BCE83558B7}"/>
              </a:ext>
            </a:extLst>
          </p:cNvPr>
          <p:cNvSpPr txBox="1"/>
          <p:nvPr/>
        </p:nvSpPr>
        <p:spPr>
          <a:xfrm>
            <a:off x="1214867" y="5868090"/>
            <a:ext cx="4572000" cy="369332"/>
          </a:xfrm>
          <a:prstGeom prst="rect">
            <a:avLst/>
          </a:prstGeom>
          <a:noFill/>
        </p:spPr>
        <p:txBody>
          <a:bodyPr wrap="square">
            <a:spAutoFit/>
          </a:bodyPr>
          <a:lstStyle/>
          <a:p>
            <a:r>
              <a:rPr lang="en-US" sz="1800">
                <a:solidFill>
                  <a:srgbClr val="92D050"/>
                </a:solidFill>
                <a:latin typeface="Californian FB" panose="0207040306080B030204" pitchFamily="18" charset="0"/>
              </a:rPr>
              <a:t>Life experiences</a:t>
            </a:r>
          </a:p>
        </p:txBody>
      </p:sp>
      <p:sp>
        <p:nvSpPr>
          <p:cNvPr id="12" name="TextBox 11">
            <a:extLst>
              <a:ext uri="{FF2B5EF4-FFF2-40B4-BE49-F238E27FC236}">
                <a16:creationId xmlns:a16="http://schemas.microsoft.com/office/drawing/2014/main" id="{2606F99F-E948-D3A1-233F-4B4A4EFFC924}"/>
              </a:ext>
            </a:extLst>
          </p:cNvPr>
          <p:cNvSpPr txBox="1"/>
          <p:nvPr/>
        </p:nvSpPr>
        <p:spPr>
          <a:xfrm>
            <a:off x="1550709" y="5598254"/>
            <a:ext cx="4572000" cy="369332"/>
          </a:xfrm>
          <a:prstGeom prst="rect">
            <a:avLst/>
          </a:prstGeom>
          <a:noFill/>
        </p:spPr>
        <p:txBody>
          <a:bodyPr wrap="square">
            <a:spAutoFit/>
          </a:bodyPr>
          <a:lstStyle/>
          <a:p>
            <a:r>
              <a:rPr lang="en-US" sz="1800">
                <a:solidFill>
                  <a:srgbClr val="0070C0"/>
                </a:solidFill>
                <a:latin typeface="Californian FB" panose="0207040306080B030204" pitchFamily="18" charset="0"/>
              </a:rPr>
              <a:t>Upbringing</a:t>
            </a:r>
          </a:p>
        </p:txBody>
      </p:sp>
      <p:sp>
        <p:nvSpPr>
          <p:cNvPr id="13" name="TextBox 12">
            <a:extLst>
              <a:ext uri="{FF2B5EF4-FFF2-40B4-BE49-F238E27FC236}">
                <a16:creationId xmlns:a16="http://schemas.microsoft.com/office/drawing/2014/main" id="{1ADFD9AB-0C80-270E-FDD8-F5B5870AF097}"/>
              </a:ext>
            </a:extLst>
          </p:cNvPr>
          <p:cNvSpPr txBox="1"/>
          <p:nvPr/>
        </p:nvSpPr>
        <p:spPr>
          <a:xfrm>
            <a:off x="5907204" y="5423863"/>
            <a:ext cx="4572000" cy="369332"/>
          </a:xfrm>
          <a:prstGeom prst="rect">
            <a:avLst/>
          </a:prstGeom>
          <a:noFill/>
        </p:spPr>
        <p:txBody>
          <a:bodyPr wrap="square">
            <a:spAutoFit/>
          </a:bodyPr>
          <a:lstStyle/>
          <a:p>
            <a:r>
              <a:rPr lang="en-US" sz="1800">
                <a:solidFill>
                  <a:schemeClr val="bg1">
                    <a:lumMod val="50000"/>
                  </a:schemeClr>
                </a:solidFill>
                <a:latin typeface="Californian FB" panose="0207040306080B030204" pitchFamily="18" charset="0"/>
              </a:rPr>
              <a:t>Crucibles</a:t>
            </a:r>
          </a:p>
        </p:txBody>
      </p:sp>
      <p:sp>
        <p:nvSpPr>
          <p:cNvPr id="14" name="TextBox 13">
            <a:extLst>
              <a:ext uri="{FF2B5EF4-FFF2-40B4-BE49-F238E27FC236}">
                <a16:creationId xmlns:a16="http://schemas.microsoft.com/office/drawing/2014/main" id="{0DC617BE-DBEE-68B1-9C8E-0FC500EA5EDC}"/>
              </a:ext>
            </a:extLst>
          </p:cNvPr>
          <p:cNvSpPr txBox="1"/>
          <p:nvPr/>
        </p:nvSpPr>
        <p:spPr>
          <a:xfrm>
            <a:off x="6874472" y="5736395"/>
            <a:ext cx="4572000" cy="369332"/>
          </a:xfrm>
          <a:prstGeom prst="rect">
            <a:avLst/>
          </a:prstGeom>
          <a:noFill/>
        </p:spPr>
        <p:txBody>
          <a:bodyPr wrap="square">
            <a:spAutoFit/>
          </a:bodyPr>
          <a:lstStyle/>
          <a:p>
            <a:r>
              <a:rPr lang="en-US" sz="1800">
                <a:solidFill>
                  <a:schemeClr val="tx2">
                    <a:lumMod val="40000"/>
                    <a:lumOff val="60000"/>
                  </a:schemeClr>
                </a:solidFill>
                <a:latin typeface="Californian FB" panose="0207040306080B030204" pitchFamily="18" charset="0"/>
              </a:rPr>
              <a:t>Role models</a:t>
            </a:r>
          </a:p>
        </p:txBody>
      </p:sp>
      <p:sp>
        <p:nvSpPr>
          <p:cNvPr id="15" name="TextBox 14">
            <a:extLst>
              <a:ext uri="{FF2B5EF4-FFF2-40B4-BE49-F238E27FC236}">
                <a16:creationId xmlns:a16="http://schemas.microsoft.com/office/drawing/2014/main" id="{C572B078-53BD-CF83-8078-F8C9D81BFDEE}"/>
              </a:ext>
            </a:extLst>
          </p:cNvPr>
          <p:cNvSpPr txBox="1"/>
          <p:nvPr/>
        </p:nvSpPr>
        <p:spPr>
          <a:xfrm>
            <a:off x="2805127" y="5842182"/>
            <a:ext cx="4572000" cy="369332"/>
          </a:xfrm>
          <a:prstGeom prst="rect">
            <a:avLst/>
          </a:prstGeom>
          <a:noFill/>
        </p:spPr>
        <p:txBody>
          <a:bodyPr wrap="square">
            <a:spAutoFit/>
          </a:bodyPr>
          <a:lstStyle/>
          <a:p>
            <a:r>
              <a:rPr lang="en-US" sz="1800">
                <a:solidFill>
                  <a:srgbClr val="FF0000"/>
                </a:solidFill>
                <a:latin typeface="Californian FB" panose="0207040306080B030204" pitchFamily="18" charset="0"/>
              </a:rPr>
              <a:t>Beliefs</a:t>
            </a:r>
          </a:p>
        </p:txBody>
      </p:sp>
      <p:sp>
        <p:nvSpPr>
          <p:cNvPr id="16" name="TextBox 15">
            <a:extLst>
              <a:ext uri="{FF2B5EF4-FFF2-40B4-BE49-F238E27FC236}">
                <a16:creationId xmlns:a16="http://schemas.microsoft.com/office/drawing/2014/main" id="{6B2D0242-23AE-8E5D-F88F-05A0FC087FBC}"/>
              </a:ext>
            </a:extLst>
          </p:cNvPr>
          <p:cNvSpPr txBox="1"/>
          <p:nvPr/>
        </p:nvSpPr>
        <p:spPr>
          <a:xfrm>
            <a:off x="1760350" y="5314662"/>
            <a:ext cx="4572000" cy="369332"/>
          </a:xfrm>
          <a:prstGeom prst="rect">
            <a:avLst/>
          </a:prstGeom>
          <a:noFill/>
        </p:spPr>
        <p:txBody>
          <a:bodyPr wrap="square">
            <a:spAutoFit/>
          </a:bodyPr>
          <a:lstStyle/>
          <a:p>
            <a:r>
              <a:rPr lang="en-US" sz="1800">
                <a:solidFill>
                  <a:srgbClr val="00B050"/>
                </a:solidFill>
                <a:latin typeface="Californian FB" panose="0207040306080B030204" pitchFamily="18" charset="0"/>
              </a:rPr>
              <a:t>Gifts</a:t>
            </a:r>
          </a:p>
        </p:txBody>
      </p:sp>
      <p:sp>
        <p:nvSpPr>
          <p:cNvPr id="17" name="TextBox 16">
            <a:extLst>
              <a:ext uri="{FF2B5EF4-FFF2-40B4-BE49-F238E27FC236}">
                <a16:creationId xmlns:a16="http://schemas.microsoft.com/office/drawing/2014/main" id="{0E4BC158-621D-F77F-CAEA-89509418A828}"/>
              </a:ext>
            </a:extLst>
          </p:cNvPr>
          <p:cNvSpPr txBox="1"/>
          <p:nvPr/>
        </p:nvSpPr>
        <p:spPr>
          <a:xfrm>
            <a:off x="5763470" y="5742789"/>
            <a:ext cx="4572000" cy="369332"/>
          </a:xfrm>
          <a:prstGeom prst="rect">
            <a:avLst/>
          </a:prstGeom>
          <a:noFill/>
        </p:spPr>
        <p:txBody>
          <a:bodyPr wrap="square">
            <a:spAutoFit/>
          </a:bodyPr>
          <a:lstStyle/>
          <a:p>
            <a:r>
              <a:rPr lang="en-US">
                <a:solidFill>
                  <a:srgbClr val="002060"/>
                </a:solidFill>
                <a:latin typeface="Californian FB" panose="0207040306080B030204" pitchFamily="18" charset="0"/>
              </a:rPr>
              <a:t>Meaning</a:t>
            </a:r>
            <a:endParaRPr lang="en-US" sz="1800">
              <a:solidFill>
                <a:srgbClr val="002060"/>
              </a:solidFill>
              <a:latin typeface="Californian FB" panose="0207040306080B030204" pitchFamily="18" charset="0"/>
            </a:endParaRPr>
          </a:p>
        </p:txBody>
      </p:sp>
      <p:sp>
        <p:nvSpPr>
          <p:cNvPr id="18" name="TextBox 17">
            <a:extLst>
              <a:ext uri="{FF2B5EF4-FFF2-40B4-BE49-F238E27FC236}">
                <a16:creationId xmlns:a16="http://schemas.microsoft.com/office/drawing/2014/main" id="{5BD9865A-0AEC-4FBC-6F1C-2268F50C0AA9}"/>
              </a:ext>
            </a:extLst>
          </p:cNvPr>
          <p:cNvSpPr txBox="1"/>
          <p:nvPr/>
        </p:nvSpPr>
        <p:spPr>
          <a:xfrm>
            <a:off x="6112794" y="5094662"/>
            <a:ext cx="4572000" cy="369332"/>
          </a:xfrm>
          <a:prstGeom prst="rect">
            <a:avLst/>
          </a:prstGeom>
          <a:noFill/>
        </p:spPr>
        <p:txBody>
          <a:bodyPr wrap="square">
            <a:spAutoFit/>
          </a:bodyPr>
          <a:lstStyle/>
          <a:p>
            <a:r>
              <a:rPr lang="en-US" sz="1800">
                <a:solidFill>
                  <a:srgbClr val="C00000"/>
                </a:solidFill>
                <a:latin typeface="Californian FB" panose="0207040306080B030204" pitchFamily="18" charset="0"/>
              </a:rPr>
              <a:t>Triumphs</a:t>
            </a:r>
          </a:p>
        </p:txBody>
      </p:sp>
      <p:sp>
        <p:nvSpPr>
          <p:cNvPr id="6" name="Oval 5">
            <a:extLst>
              <a:ext uri="{FF2B5EF4-FFF2-40B4-BE49-F238E27FC236}">
                <a16:creationId xmlns:a16="http://schemas.microsoft.com/office/drawing/2014/main" id="{C2B0BDA1-D9E4-3C03-47E9-56309DABE902}"/>
              </a:ext>
            </a:extLst>
          </p:cNvPr>
          <p:cNvSpPr/>
          <p:nvPr/>
        </p:nvSpPr>
        <p:spPr>
          <a:xfrm>
            <a:off x="3088512" y="1033841"/>
            <a:ext cx="2939845" cy="292667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a:solidFill>
                  <a:schemeClr val="tx1"/>
                </a:solidFill>
                <a:latin typeface="Californian FB" panose="0207040306080B030204" pitchFamily="18" charset="0"/>
              </a:rPr>
              <a:t>Leadership Purpose</a:t>
            </a:r>
          </a:p>
        </p:txBody>
      </p:sp>
      <p:sp>
        <p:nvSpPr>
          <p:cNvPr id="11" name="Oval 10">
            <a:extLst>
              <a:ext uri="{FF2B5EF4-FFF2-40B4-BE49-F238E27FC236}">
                <a16:creationId xmlns:a16="http://schemas.microsoft.com/office/drawing/2014/main" id="{1EC12272-7445-B354-76B8-4821B1B74036}"/>
              </a:ext>
            </a:extLst>
          </p:cNvPr>
          <p:cNvSpPr/>
          <p:nvPr/>
        </p:nvSpPr>
        <p:spPr>
          <a:xfrm>
            <a:off x="3088511" y="3344448"/>
            <a:ext cx="2939845" cy="29266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b"/>
          <a:lstStyle/>
          <a:p>
            <a:pPr algn="ctr"/>
            <a:r>
              <a:rPr lang="en-US" sz="2000" b="1">
                <a:solidFill>
                  <a:schemeClr val="tx1"/>
                </a:solidFill>
                <a:latin typeface="Californian FB" panose="0207040306080B030204" pitchFamily="18" charset="0"/>
              </a:rPr>
              <a:t>Core </a:t>
            </a:r>
          </a:p>
          <a:p>
            <a:pPr algn="ctr"/>
            <a:r>
              <a:rPr lang="en-US" sz="2000" b="1">
                <a:solidFill>
                  <a:schemeClr val="tx1"/>
                </a:solidFill>
                <a:latin typeface="Californian FB" panose="0207040306080B030204" pitchFamily="18" charset="0"/>
              </a:rPr>
              <a:t>Values</a:t>
            </a:r>
          </a:p>
        </p:txBody>
      </p:sp>
      <p:sp>
        <p:nvSpPr>
          <p:cNvPr id="21" name="Oval 20">
            <a:extLst>
              <a:ext uri="{FF2B5EF4-FFF2-40B4-BE49-F238E27FC236}">
                <a16:creationId xmlns:a16="http://schemas.microsoft.com/office/drawing/2014/main" id="{3F459577-94F8-CC9C-B82F-C025EDAFE672}"/>
              </a:ext>
            </a:extLst>
          </p:cNvPr>
          <p:cNvSpPr/>
          <p:nvPr/>
        </p:nvSpPr>
        <p:spPr>
          <a:xfrm>
            <a:off x="4437282" y="2184660"/>
            <a:ext cx="2939845" cy="29266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a:solidFill>
                  <a:schemeClr val="tx1"/>
                </a:solidFill>
                <a:latin typeface="Californian FB" panose="0207040306080B030204" pitchFamily="18" charset="0"/>
              </a:rPr>
              <a:t>  Leadership Strengths</a:t>
            </a:r>
          </a:p>
        </p:txBody>
      </p:sp>
      <p:sp>
        <p:nvSpPr>
          <p:cNvPr id="22" name="Oval 21">
            <a:extLst>
              <a:ext uri="{FF2B5EF4-FFF2-40B4-BE49-F238E27FC236}">
                <a16:creationId xmlns:a16="http://schemas.microsoft.com/office/drawing/2014/main" id="{4258FC89-A700-4BC6-B50E-61E5F64948B2}"/>
              </a:ext>
            </a:extLst>
          </p:cNvPr>
          <p:cNvSpPr/>
          <p:nvPr/>
        </p:nvSpPr>
        <p:spPr>
          <a:xfrm>
            <a:off x="1726743" y="2244265"/>
            <a:ext cx="2939845" cy="29266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sz="2000" b="1">
                <a:solidFill>
                  <a:schemeClr val="tx1"/>
                </a:solidFill>
                <a:latin typeface="Californian FB" panose="0207040306080B030204" pitchFamily="18" charset="0"/>
              </a:rPr>
              <a:t>Motivators </a:t>
            </a:r>
          </a:p>
          <a:p>
            <a:r>
              <a:rPr lang="en-US" sz="2000" b="1">
                <a:solidFill>
                  <a:schemeClr val="tx1"/>
                </a:solidFill>
                <a:latin typeface="Californian FB" panose="0207040306080B030204" pitchFamily="18" charset="0"/>
              </a:rPr>
              <a:t>&amp; Passions</a:t>
            </a:r>
          </a:p>
        </p:txBody>
      </p:sp>
      <p:cxnSp>
        <p:nvCxnSpPr>
          <p:cNvPr id="23" name="Straight Arrow Connector 22">
            <a:extLst>
              <a:ext uri="{FF2B5EF4-FFF2-40B4-BE49-F238E27FC236}">
                <a16:creationId xmlns:a16="http://schemas.microsoft.com/office/drawing/2014/main" id="{57CE6018-367A-2204-F125-96E8B8DCE41E}"/>
              </a:ext>
            </a:extLst>
          </p:cNvPr>
          <p:cNvCxnSpPr>
            <a:cxnSpLocks/>
          </p:cNvCxnSpPr>
          <p:nvPr/>
        </p:nvCxnSpPr>
        <p:spPr>
          <a:xfrm flipH="1">
            <a:off x="1835122" y="2244265"/>
            <a:ext cx="2602160" cy="11682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E30E4E9-CD0A-2CE9-9443-A6420C5C0615}"/>
              </a:ext>
            </a:extLst>
          </p:cNvPr>
          <p:cNvCxnSpPr>
            <a:cxnSpLocks/>
          </p:cNvCxnSpPr>
          <p:nvPr/>
        </p:nvCxnSpPr>
        <p:spPr>
          <a:xfrm>
            <a:off x="4685442" y="2253692"/>
            <a:ext cx="2596304" cy="9913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2F20228-78FD-8607-1DB3-119C0CEA5279}"/>
              </a:ext>
            </a:extLst>
          </p:cNvPr>
          <p:cNvCxnSpPr>
            <a:cxnSpLocks/>
          </p:cNvCxnSpPr>
          <p:nvPr/>
        </p:nvCxnSpPr>
        <p:spPr>
          <a:xfrm flipV="1">
            <a:off x="4549006" y="2244265"/>
            <a:ext cx="13567" cy="29266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5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D023ED-5F9B-47AA-5519-F9C29A4C68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32238B-AB7E-3A9F-5EC0-B9EE3B1166FB}"/>
              </a:ext>
            </a:extLst>
          </p:cNvPr>
          <p:cNvSpPr>
            <a:spLocks noGrp="1"/>
          </p:cNvSpPr>
          <p:nvPr>
            <p:ph type="body" sz="quarter" idx="10"/>
          </p:nvPr>
        </p:nvSpPr>
        <p:spPr/>
        <p:txBody>
          <a:bodyPr>
            <a:normAutofit/>
          </a:bodyPr>
          <a:lstStyle/>
          <a:p>
            <a:r>
              <a:rPr lang="en-US" sz="3500" b="1">
                <a:solidFill>
                  <a:srgbClr val="FFFF00"/>
                </a:solidFill>
                <a:latin typeface="Californian FB" panose="0207040306080B030204" pitchFamily="18" charset="0"/>
              </a:rPr>
              <a:t>Ready… Set… Go!</a:t>
            </a:r>
          </a:p>
        </p:txBody>
      </p:sp>
      <p:sp>
        <p:nvSpPr>
          <p:cNvPr id="4" name="Content Placeholder 4">
            <a:extLst>
              <a:ext uri="{FF2B5EF4-FFF2-40B4-BE49-F238E27FC236}">
                <a16:creationId xmlns:a16="http://schemas.microsoft.com/office/drawing/2014/main" id="{7E53306A-A249-9298-734C-7D0D9A739AC3}"/>
              </a:ext>
            </a:extLst>
          </p:cNvPr>
          <p:cNvSpPr txBox="1">
            <a:spLocks/>
          </p:cNvSpPr>
          <p:nvPr/>
        </p:nvSpPr>
        <p:spPr>
          <a:xfrm>
            <a:off x="287581" y="1160978"/>
            <a:ext cx="8568837" cy="4001011"/>
          </a:xfrm>
          <a:prstGeom prst="rect">
            <a:avLst/>
          </a:prstGeom>
          <a:solidFill>
            <a:schemeClr val="tx1"/>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Read your objective and take 2 minutes to jot down your thoughts.</a:t>
            </a: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Find someone in the opposite role to pair up with. </a:t>
            </a: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endParaRPr kumimoji="0" lang="en-US" sz="22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With your partner, take 10 minutes to create your ad using the paper and pen given to you. </a:t>
            </a: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endParaRPr kumimoji="0" lang="en-US" sz="2200" b="0" i="1"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Be prepared to present your ad in small groups!</a:t>
            </a:r>
            <a:endParaRPr kumimoji="0" lang="en-US" sz="2200" b="1"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342900" marR="0" lvl="0"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
              <a:tabLst/>
              <a:defRPr/>
            </a:pPr>
            <a:r>
              <a:rPr kumimoji="0" lang="en-US" sz="22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Large Group Reflection Questions: </a:t>
            </a:r>
          </a:p>
          <a:p>
            <a:pPr marL="800100" marR="0" lvl="1"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Was it hard to use the  “Yes, and…” principle? Why?</a:t>
            </a:r>
          </a:p>
          <a:p>
            <a:pPr marL="800100" marR="0" lvl="1"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When were you most tempted to use the “taboo” words?</a:t>
            </a:r>
          </a:p>
          <a:p>
            <a:pPr marL="800100" marR="0" lvl="1"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rPr>
              <a:t>What did it feel like on the receiving end of “Yes”?</a:t>
            </a:r>
          </a:p>
          <a:p>
            <a:pPr marL="800100" marR="0" lvl="1" indent="-342900" algn="l" defTabSz="457200" rtl="0" eaLnBrk="1" fontAlgn="base" latinLnBrk="0" hangingPunct="1">
              <a:lnSpc>
                <a:spcPct val="100000"/>
              </a:lnSpc>
              <a:spcBef>
                <a:spcPts val="0"/>
              </a:spcBef>
              <a:spcAft>
                <a:spcPts val="45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srgbClr val="FFFF00"/>
              </a:solidFill>
              <a:effectLst/>
              <a:uLnTx/>
              <a:uFillTx/>
              <a:latin typeface="Californian FB" panose="0207040306080B030204" pitchFamily="18" charset="0"/>
              <a:ea typeface="Open Sans" panose="020B0606030504020204" pitchFamily="34" charset="0"/>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914400" marR="0" lvl="1" indent="-457200" algn="l" defTabSz="914400" rtl="0" eaLnBrk="1" fontAlgn="auto" latinLnBrk="0" hangingPunct="1">
              <a:lnSpc>
                <a:spcPct val="100000"/>
              </a:lnSpc>
              <a:spcBef>
                <a:spcPct val="20000"/>
              </a:spcBef>
              <a:spcAft>
                <a:spcPts val="0"/>
              </a:spcAft>
              <a:buClr>
                <a:srgbClr val="33006F"/>
              </a:buClr>
              <a:buSzTx/>
              <a:buFont typeface="Wingdings" pitchFamily="2" charset="2"/>
              <a:buChar char="§"/>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33006F"/>
              </a:buClr>
              <a:buSzTx/>
              <a:buFont typeface="Arial" pitchFamily="34" charset="0"/>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
                <a:srgbClr val="33006F"/>
              </a:buClr>
              <a:buSzTx/>
              <a:buFontTx/>
              <a:buNone/>
              <a:tabLst/>
              <a:defRPr/>
            </a:pPr>
            <a:endParaRPr kumimoji="0" lang="en-US" sz="2200" b="0" i="0" u="none" strike="noStrike" kern="1200" cap="none" spc="0" normalizeH="0" baseline="0" noProof="0">
              <a:ln>
                <a:noFill/>
              </a:ln>
              <a:solidFill>
                <a:srgbClr val="FFFF00"/>
              </a:solidFill>
              <a:effectLst/>
              <a:uLnTx/>
              <a:uFillTx/>
              <a:latin typeface="Californian FB" pitchFamily="18" charset="0"/>
              <a:ea typeface="+mn-ea"/>
              <a:cs typeface="Arial" pitchFamily="34" charset="0"/>
            </a:endParaRPr>
          </a:p>
        </p:txBody>
      </p:sp>
      <p:pic>
        <p:nvPicPr>
          <p:cNvPr id="3" name="Picture 2">
            <a:extLst>
              <a:ext uri="{FF2B5EF4-FFF2-40B4-BE49-F238E27FC236}">
                <a16:creationId xmlns:a16="http://schemas.microsoft.com/office/drawing/2014/main" id="{A554EFAA-C54A-2471-8A56-78EFA928FC43}"/>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328068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E69592-3B56-4884-8047-0804006C58C0}"/>
              </a:ext>
            </a:extLst>
          </p:cNvPr>
          <p:cNvSpPr txBox="1">
            <a:spLocks/>
          </p:cNvSpPr>
          <p:nvPr/>
        </p:nvSpPr>
        <p:spPr>
          <a:xfrm>
            <a:off x="127726" y="454898"/>
            <a:ext cx="8585835" cy="2387600"/>
          </a:xfrm>
          <a:prstGeom prst="rect">
            <a:avLst/>
          </a:prstGeom>
          <a:solidFill>
            <a:schemeClr val="bg2"/>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500" b="1">
                <a:latin typeface="Californian FB" panose="0207040306080B030204" pitchFamily="18" charset="0"/>
              </a:rPr>
              <a:t>Take away #3:</a:t>
            </a:r>
          </a:p>
          <a:p>
            <a:endParaRPr lang="en-US" sz="3200" b="1">
              <a:latin typeface="Californian FB" panose="0207040306080B030204" pitchFamily="18" charset="0"/>
            </a:endParaRPr>
          </a:p>
          <a:p>
            <a:r>
              <a:rPr lang="en-US" sz="4500" b="1">
                <a:latin typeface="Californian FB" panose="0207040306080B030204" pitchFamily="18" charset="0"/>
              </a:rPr>
              <a:t>Those at the top are sometimes least able to understand and appreciate the value of new ideas…</a:t>
            </a:r>
          </a:p>
        </p:txBody>
      </p:sp>
      <p:sp>
        <p:nvSpPr>
          <p:cNvPr id="17" name="Title 1">
            <a:extLst>
              <a:ext uri="{FF2B5EF4-FFF2-40B4-BE49-F238E27FC236}">
                <a16:creationId xmlns:a16="http://schemas.microsoft.com/office/drawing/2014/main" id="{388D7B20-F00F-4B26-80AD-3DA6E26C5F43}"/>
              </a:ext>
            </a:extLst>
          </p:cNvPr>
          <p:cNvSpPr txBox="1">
            <a:spLocks/>
          </p:cNvSpPr>
          <p:nvPr/>
        </p:nvSpPr>
        <p:spPr>
          <a:xfrm>
            <a:off x="371475" y="3757807"/>
            <a:ext cx="8401050" cy="1904048"/>
          </a:xfrm>
          <a:prstGeom prst="rect">
            <a:avLst/>
          </a:prstGeom>
          <a:solidFill>
            <a:schemeClr val="bg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latin typeface="Californian FB" panose="0207040306080B030204" pitchFamily="18" charset="0"/>
              </a:rPr>
              <a:t>So actively work to stay in  </a:t>
            </a:r>
            <a:r>
              <a:rPr lang="en-US" sz="4000" u="sng">
                <a:latin typeface="Californian FB" panose="0207040306080B030204" pitchFamily="18" charset="0"/>
              </a:rPr>
              <a:t>inquiry</a:t>
            </a:r>
            <a:r>
              <a:rPr lang="en-US" sz="4000">
                <a:latin typeface="Californian FB" panose="0207040306080B030204" pitchFamily="18" charset="0"/>
              </a:rPr>
              <a:t> and start with “</a:t>
            </a:r>
            <a:r>
              <a:rPr lang="en-US" sz="4000" u="sng">
                <a:latin typeface="Californian FB" panose="0207040306080B030204" pitchFamily="18" charset="0"/>
              </a:rPr>
              <a:t>Yes, and...</a:t>
            </a:r>
            <a:r>
              <a:rPr lang="en-US" sz="4000">
                <a:latin typeface="Californian FB" panose="0207040306080B030204" pitchFamily="18" charset="0"/>
              </a:rPr>
              <a:t>” until the value of an idea is known</a:t>
            </a:r>
          </a:p>
        </p:txBody>
      </p:sp>
      <p:pic>
        <p:nvPicPr>
          <p:cNvPr id="2" name="Picture 1">
            <a:extLst>
              <a:ext uri="{FF2B5EF4-FFF2-40B4-BE49-F238E27FC236}">
                <a16:creationId xmlns:a16="http://schemas.microsoft.com/office/drawing/2014/main" id="{7FAC684A-15EE-FFDE-5C84-55AD1FC449C2}"/>
              </a:ext>
            </a:extLst>
          </p:cNvPr>
          <p:cNvPicPr>
            <a:picLocks noChangeAspect="1"/>
          </p:cNvPicPr>
          <p:nvPr/>
        </p:nvPicPr>
        <p:blipFill>
          <a:blip r:embed="rId3"/>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198189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8B6E6-2CED-1FBE-D0B6-4972F220C635}"/>
              </a:ext>
            </a:extLst>
          </p:cNvPr>
          <p:cNvSpPr txBox="1">
            <a:spLocks/>
          </p:cNvSpPr>
          <p:nvPr/>
        </p:nvSpPr>
        <p:spPr>
          <a:xfrm>
            <a:off x="671757" y="371510"/>
            <a:ext cx="8184662" cy="991998"/>
          </a:xfr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500" b="1">
                <a:latin typeface="Californian FB" panose="0207040306080B030204" pitchFamily="18" charset="0"/>
              </a:rPr>
              <a:t>A Culture of Innovation in Action</a:t>
            </a:r>
          </a:p>
        </p:txBody>
      </p:sp>
      <p:pic>
        <p:nvPicPr>
          <p:cNvPr id="3" name="Picture 2">
            <a:extLst>
              <a:ext uri="{FF2B5EF4-FFF2-40B4-BE49-F238E27FC236}">
                <a16:creationId xmlns:a16="http://schemas.microsoft.com/office/drawing/2014/main" id="{91A877A2-7251-6773-1F24-664045B2F6DB}"/>
              </a:ext>
            </a:extLst>
          </p:cNvPr>
          <p:cNvPicPr>
            <a:picLocks noChangeAspect="1"/>
          </p:cNvPicPr>
          <p:nvPr/>
        </p:nvPicPr>
        <p:blipFill>
          <a:blip r:embed="rId3"/>
          <a:stretch>
            <a:fillRect/>
          </a:stretch>
        </p:blipFill>
        <p:spPr>
          <a:xfrm>
            <a:off x="1616630" y="1269664"/>
            <a:ext cx="5910739" cy="5588335"/>
          </a:xfrm>
          <a:prstGeom prst="rect">
            <a:avLst/>
          </a:prstGeom>
        </p:spPr>
      </p:pic>
      <p:sp>
        <p:nvSpPr>
          <p:cNvPr id="4" name="Oval 3">
            <a:extLst>
              <a:ext uri="{FF2B5EF4-FFF2-40B4-BE49-F238E27FC236}">
                <a16:creationId xmlns:a16="http://schemas.microsoft.com/office/drawing/2014/main" id="{712B250D-AE2C-3B75-FA9F-9DB672E32262}"/>
              </a:ext>
            </a:extLst>
          </p:cNvPr>
          <p:cNvSpPr/>
          <p:nvPr/>
        </p:nvSpPr>
        <p:spPr>
          <a:xfrm>
            <a:off x="3238148" y="3177521"/>
            <a:ext cx="1399906" cy="1576198"/>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4F54FEF-037D-8177-FE56-D931446BCE65}"/>
              </a:ext>
            </a:extLst>
          </p:cNvPr>
          <p:cNvSpPr/>
          <p:nvPr/>
        </p:nvSpPr>
        <p:spPr>
          <a:xfrm>
            <a:off x="4501830" y="3130641"/>
            <a:ext cx="1399906" cy="1576198"/>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F363E7-4DB5-6FB0-E78A-055B01AFD069}"/>
              </a:ext>
            </a:extLst>
          </p:cNvPr>
          <p:cNvSpPr/>
          <p:nvPr/>
        </p:nvSpPr>
        <p:spPr>
          <a:xfrm>
            <a:off x="6219794" y="1059386"/>
            <a:ext cx="1399906" cy="1576198"/>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926F86B-E1DF-E99C-52D9-5F69647AC3AD}"/>
              </a:ext>
            </a:extLst>
          </p:cNvPr>
          <p:cNvSpPr/>
          <p:nvPr/>
        </p:nvSpPr>
        <p:spPr>
          <a:xfrm>
            <a:off x="4395613" y="1073241"/>
            <a:ext cx="1399906" cy="1576198"/>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D3439C-E042-DF2C-1304-E1D004E21E7D}"/>
              </a:ext>
            </a:extLst>
          </p:cNvPr>
          <p:cNvPicPr>
            <a:picLocks noChangeAspect="1"/>
          </p:cNvPicPr>
          <p:nvPr/>
        </p:nvPicPr>
        <p:blipFill>
          <a:blip r:embed="rId4"/>
          <a:stretch>
            <a:fillRect/>
          </a:stretch>
        </p:blipFill>
        <p:spPr>
          <a:xfrm>
            <a:off x="16472" y="6285476"/>
            <a:ext cx="9144000" cy="554182"/>
          </a:xfrm>
          <a:prstGeom prst="rect">
            <a:avLst/>
          </a:prstGeom>
        </p:spPr>
      </p:pic>
    </p:spTree>
    <p:extLst>
      <p:ext uri="{BB962C8B-B14F-4D97-AF65-F5344CB8AC3E}">
        <p14:creationId xmlns:p14="http://schemas.microsoft.com/office/powerpoint/2010/main" val="202309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E787-AC2F-C2BC-05C4-32F98A7C1A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F14E18-67F7-D58C-52A1-DE016BA974C5}"/>
              </a:ext>
            </a:extLst>
          </p:cNvPr>
          <p:cNvPicPr>
            <a:picLocks noChangeAspect="1"/>
          </p:cNvPicPr>
          <p:nvPr/>
        </p:nvPicPr>
        <p:blipFill>
          <a:blip r:embed="rId3"/>
          <a:stretch>
            <a:fillRect/>
          </a:stretch>
        </p:blipFill>
        <p:spPr>
          <a:xfrm>
            <a:off x="16472" y="6296493"/>
            <a:ext cx="9144000" cy="554182"/>
          </a:xfrm>
          <a:prstGeom prst="rect">
            <a:avLst/>
          </a:prstGeom>
        </p:spPr>
      </p:pic>
      <p:sp>
        <p:nvSpPr>
          <p:cNvPr id="2" name="Text Placeholder 1">
            <a:extLst>
              <a:ext uri="{FF2B5EF4-FFF2-40B4-BE49-F238E27FC236}">
                <a16:creationId xmlns:a16="http://schemas.microsoft.com/office/drawing/2014/main" id="{E2E279F6-FC72-A447-B150-32AF2C4F6D84}"/>
              </a:ext>
            </a:extLst>
          </p:cNvPr>
          <p:cNvSpPr>
            <a:spLocks noGrp="1"/>
          </p:cNvSpPr>
          <p:nvPr>
            <p:ph type="body" sz="quarter" idx="10"/>
          </p:nvPr>
        </p:nvSpPr>
        <p:spPr/>
        <p:txBody>
          <a:bodyPr>
            <a:normAutofit/>
          </a:bodyPr>
          <a:lstStyle/>
          <a:p>
            <a:r>
              <a:rPr lang="en-US" sz="3500" b="1">
                <a:solidFill>
                  <a:schemeClr val="tx1"/>
                </a:solidFill>
                <a:latin typeface="Californian FB" panose="0207040306080B030204" pitchFamily="18" charset="0"/>
              </a:rPr>
              <a:t>Leadership Strategies for Scaling</a:t>
            </a:r>
          </a:p>
        </p:txBody>
      </p:sp>
      <p:sp>
        <p:nvSpPr>
          <p:cNvPr id="10" name="Rectangle 9">
            <a:extLst>
              <a:ext uri="{FF2B5EF4-FFF2-40B4-BE49-F238E27FC236}">
                <a16:creationId xmlns:a16="http://schemas.microsoft.com/office/drawing/2014/main" id="{EFB559F6-FCE6-2257-F357-4FE113F4170D}"/>
              </a:ext>
            </a:extLst>
          </p:cNvPr>
          <p:cNvSpPr/>
          <p:nvPr/>
        </p:nvSpPr>
        <p:spPr>
          <a:xfrm>
            <a:off x="402763" y="4630141"/>
            <a:ext cx="2399072" cy="104221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Yourself</a:t>
            </a:r>
          </a:p>
        </p:txBody>
      </p:sp>
      <p:sp>
        <p:nvSpPr>
          <p:cNvPr id="11" name="Rectangle 10">
            <a:extLst>
              <a:ext uri="{FF2B5EF4-FFF2-40B4-BE49-F238E27FC236}">
                <a16:creationId xmlns:a16="http://schemas.microsoft.com/office/drawing/2014/main" id="{CB9FBF37-5BF0-747D-E509-5BFA74F43E87}"/>
              </a:ext>
            </a:extLst>
          </p:cNvPr>
          <p:cNvSpPr/>
          <p:nvPr/>
        </p:nvSpPr>
        <p:spPr>
          <a:xfrm>
            <a:off x="2939484" y="2922659"/>
            <a:ext cx="2393796" cy="104221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Your Team</a:t>
            </a:r>
          </a:p>
        </p:txBody>
      </p:sp>
      <p:sp>
        <p:nvSpPr>
          <p:cNvPr id="12" name="Rectangle 11">
            <a:extLst>
              <a:ext uri="{FF2B5EF4-FFF2-40B4-BE49-F238E27FC236}">
                <a16:creationId xmlns:a16="http://schemas.microsoft.com/office/drawing/2014/main" id="{16CB4AC9-FE0F-626B-2C15-400FE54A351E}"/>
              </a:ext>
            </a:extLst>
          </p:cNvPr>
          <p:cNvSpPr/>
          <p:nvPr/>
        </p:nvSpPr>
        <p:spPr>
          <a:xfrm>
            <a:off x="5510261" y="1279161"/>
            <a:ext cx="2522467" cy="104221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a:solidFill>
                  <a:schemeClr val="bg1">
                    <a:lumMod val="20000"/>
                    <a:lumOff val="80000"/>
                  </a:schemeClr>
                </a:solidFill>
                <a:latin typeface="Californian FB" panose="0207040306080B030204" pitchFamily="18" charset="0"/>
              </a:rPr>
              <a:t>Growing </a:t>
            </a:r>
          </a:p>
          <a:p>
            <a:pPr algn="ctr"/>
            <a:r>
              <a:rPr lang="en-US" sz="2300" b="1">
                <a:solidFill>
                  <a:schemeClr val="bg1">
                    <a:lumMod val="20000"/>
                    <a:lumOff val="80000"/>
                  </a:schemeClr>
                </a:solidFill>
                <a:latin typeface="Californian FB" panose="0207040306080B030204" pitchFamily="18" charset="0"/>
              </a:rPr>
              <a:t>A Culture of Innovation</a:t>
            </a:r>
          </a:p>
        </p:txBody>
      </p:sp>
      <p:sp>
        <p:nvSpPr>
          <p:cNvPr id="31" name="TextBox 30">
            <a:extLst>
              <a:ext uri="{FF2B5EF4-FFF2-40B4-BE49-F238E27FC236}">
                <a16:creationId xmlns:a16="http://schemas.microsoft.com/office/drawing/2014/main" id="{3D1CCAD6-8CDF-5720-CCC0-5C2DE0D86C1E}"/>
              </a:ext>
            </a:extLst>
          </p:cNvPr>
          <p:cNvSpPr txBox="1"/>
          <p:nvPr/>
        </p:nvSpPr>
        <p:spPr>
          <a:xfrm>
            <a:off x="314275" y="5759195"/>
            <a:ext cx="4037389" cy="646331"/>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To prepare for growth, what must shift in who you are as a leader?</a:t>
            </a:r>
          </a:p>
        </p:txBody>
      </p:sp>
      <p:sp>
        <p:nvSpPr>
          <p:cNvPr id="33" name="TextBox 32">
            <a:extLst>
              <a:ext uri="{FF2B5EF4-FFF2-40B4-BE49-F238E27FC236}">
                <a16:creationId xmlns:a16="http://schemas.microsoft.com/office/drawing/2014/main" id="{E267B6D3-9BBD-59BC-EF8C-6C1FA13E4131}"/>
              </a:ext>
            </a:extLst>
          </p:cNvPr>
          <p:cNvSpPr txBox="1"/>
          <p:nvPr/>
        </p:nvSpPr>
        <p:spPr>
          <a:xfrm>
            <a:off x="2870659" y="4036955"/>
            <a:ext cx="3160353"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What strategic factors should you consider when growing your team?</a:t>
            </a:r>
          </a:p>
          <a:p>
            <a:endParaRPr lang="en-US">
              <a:latin typeface="Californian FB" panose="0207040306080B030204" pitchFamily="18" charset="0"/>
            </a:endParaRPr>
          </a:p>
        </p:txBody>
      </p:sp>
      <p:sp>
        <p:nvSpPr>
          <p:cNvPr id="35" name="TextBox 34">
            <a:extLst>
              <a:ext uri="{FF2B5EF4-FFF2-40B4-BE49-F238E27FC236}">
                <a16:creationId xmlns:a16="http://schemas.microsoft.com/office/drawing/2014/main" id="{BE091548-D998-5847-76E1-88278360C6E0}"/>
              </a:ext>
            </a:extLst>
          </p:cNvPr>
          <p:cNvSpPr txBox="1"/>
          <p:nvPr/>
        </p:nvSpPr>
        <p:spPr>
          <a:xfrm>
            <a:off x="5427041" y="2393457"/>
            <a:ext cx="3475308" cy="1200329"/>
          </a:xfrm>
          <a:prstGeom prst="rect">
            <a:avLst/>
          </a:prstGeom>
          <a:noFill/>
        </p:spPr>
        <p:txBody>
          <a:bodyPr wrap="square" rtlCol="0">
            <a:spAutoFit/>
          </a:bodyPr>
          <a:lstStyle/>
          <a:p>
            <a:pPr marL="342900" indent="-342900">
              <a:buFont typeface="Wingdings" panose="05000000000000000000" pitchFamily="2" charset="2"/>
              <a:buChar char="§"/>
            </a:pPr>
            <a:r>
              <a:rPr lang="en-US" b="1">
                <a:solidFill>
                  <a:srgbClr val="FF0000"/>
                </a:solidFill>
                <a:latin typeface="Californian FB" panose="0207040306080B030204" pitchFamily="18" charset="0"/>
              </a:rPr>
              <a:t>How do you foster a culture where great ideas are developed, nurtured, and bring competitive advantage?</a:t>
            </a:r>
          </a:p>
        </p:txBody>
      </p:sp>
      <p:cxnSp>
        <p:nvCxnSpPr>
          <p:cNvPr id="61" name="Curved Connector 60">
            <a:extLst>
              <a:ext uri="{FF2B5EF4-FFF2-40B4-BE49-F238E27FC236}">
                <a16:creationId xmlns:a16="http://schemas.microsoft.com/office/drawing/2014/main" id="{11F6C85A-A2B5-731F-50C1-2251C8458BDB}"/>
              </a:ext>
            </a:extLst>
          </p:cNvPr>
          <p:cNvCxnSpPr>
            <a:stCxn id="10" idx="0"/>
            <a:endCxn id="11" idx="1"/>
          </p:cNvCxnSpPr>
          <p:nvPr/>
        </p:nvCxnSpPr>
        <p:spPr>
          <a:xfrm rot="5400000" flipH="1" flipV="1">
            <a:off x="1677705" y="3368363"/>
            <a:ext cx="1186372" cy="1337185"/>
          </a:xfrm>
          <a:prstGeom prst="curvedConnector2">
            <a:avLst/>
          </a:prstGeom>
          <a:ln>
            <a:prstDash val="dash"/>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62" name="Curved Connector 61">
            <a:extLst>
              <a:ext uri="{FF2B5EF4-FFF2-40B4-BE49-F238E27FC236}">
                <a16:creationId xmlns:a16="http://schemas.microsoft.com/office/drawing/2014/main" id="{617CDF0C-CDD9-E6BB-B03C-8A9374BB9CE9}"/>
              </a:ext>
            </a:extLst>
          </p:cNvPr>
          <p:cNvCxnSpPr>
            <a:cxnSpLocks/>
            <a:stCxn id="11" idx="0"/>
            <a:endCxn id="12" idx="1"/>
          </p:cNvCxnSpPr>
          <p:nvPr/>
        </p:nvCxnSpPr>
        <p:spPr>
          <a:xfrm rot="5400000" flipH="1" flipV="1">
            <a:off x="4262127" y="1674526"/>
            <a:ext cx="1122388" cy="1373879"/>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Curved Connector 64">
            <a:extLst>
              <a:ext uri="{FF2B5EF4-FFF2-40B4-BE49-F238E27FC236}">
                <a16:creationId xmlns:a16="http://schemas.microsoft.com/office/drawing/2014/main" id="{9C26E6EB-8F72-5D85-68A3-103E42385A13}"/>
              </a:ext>
            </a:extLst>
          </p:cNvPr>
          <p:cNvCxnSpPr>
            <a:stCxn id="10" idx="0"/>
          </p:cNvCxnSpPr>
          <p:nvPr/>
        </p:nvCxnSpPr>
        <p:spPr>
          <a:xfrm rot="5400000" flipH="1" flipV="1">
            <a:off x="1957834" y="1077712"/>
            <a:ext cx="3035778" cy="4069080"/>
          </a:xfrm>
          <a:prstGeom prst="curvedConnector2">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A342A47-8311-1668-30F6-9F3BF024E09B}"/>
              </a:ext>
            </a:extLst>
          </p:cNvPr>
          <p:cNvSpPr txBox="1"/>
          <p:nvPr/>
        </p:nvSpPr>
        <p:spPr>
          <a:xfrm>
            <a:off x="259477" y="4179661"/>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9:00-10:45</a:t>
            </a:r>
            <a:endParaRPr lang="en-US"/>
          </a:p>
        </p:txBody>
      </p:sp>
      <p:sp>
        <p:nvSpPr>
          <p:cNvPr id="16" name="TextBox 15">
            <a:extLst>
              <a:ext uri="{FF2B5EF4-FFF2-40B4-BE49-F238E27FC236}">
                <a16:creationId xmlns:a16="http://schemas.microsoft.com/office/drawing/2014/main" id="{8BEB3FDA-551E-5598-2EF8-98D387F79F9D}"/>
              </a:ext>
            </a:extLst>
          </p:cNvPr>
          <p:cNvSpPr txBox="1"/>
          <p:nvPr/>
        </p:nvSpPr>
        <p:spPr>
          <a:xfrm>
            <a:off x="2832047" y="2526330"/>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   11:00-12:30 	</a:t>
            </a:r>
            <a:endParaRPr lang="en-US"/>
          </a:p>
        </p:txBody>
      </p:sp>
      <p:sp>
        <p:nvSpPr>
          <p:cNvPr id="17" name="TextBox 16">
            <a:extLst>
              <a:ext uri="{FF2B5EF4-FFF2-40B4-BE49-F238E27FC236}">
                <a16:creationId xmlns:a16="http://schemas.microsoft.com/office/drawing/2014/main" id="{5D0A74EF-7281-8083-CCA3-FEAA036174A7}"/>
              </a:ext>
            </a:extLst>
          </p:cNvPr>
          <p:cNvSpPr txBox="1"/>
          <p:nvPr/>
        </p:nvSpPr>
        <p:spPr>
          <a:xfrm>
            <a:off x="5510261" y="908168"/>
            <a:ext cx="4572000" cy="369332"/>
          </a:xfrm>
          <a:prstGeom prst="rect">
            <a:avLst/>
          </a:prstGeom>
          <a:noFill/>
        </p:spPr>
        <p:txBody>
          <a:bodyPr wrap="square">
            <a:spAutoFit/>
          </a:bodyPr>
          <a:lstStyle/>
          <a:p>
            <a:r>
              <a:rPr lang="en-US" sz="1800">
                <a:solidFill>
                  <a:schemeClr val="tx2"/>
                </a:solidFill>
                <a:latin typeface="Californian FB" panose="0207040306080B030204" pitchFamily="18" charset="0"/>
              </a:rPr>
              <a:t>2:00-5:00</a:t>
            </a:r>
            <a:endParaRPr lang="en-US"/>
          </a:p>
        </p:txBody>
      </p:sp>
    </p:spTree>
    <p:extLst>
      <p:ext uri="{BB962C8B-B14F-4D97-AF65-F5344CB8AC3E}">
        <p14:creationId xmlns:p14="http://schemas.microsoft.com/office/powerpoint/2010/main" val="2327502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8143AC-9791-326C-15AE-8EB79A350D7C}"/>
              </a:ext>
            </a:extLst>
          </p:cNvPr>
          <p:cNvPicPr>
            <a:picLocks noChangeAspect="1"/>
          </p:cNvPicPr>
          <p:nvPr/>
        </p:nvPicPr>
        <p:blipFill>
          <a:blip r:embed="rId2"/>
          <a:stretch>
            <a:fillRect/>
          </a:stretch>
        </p:blipFill>
        <p:spPr>
          <a:xfrm>
            <a:off x="9717" y="0"/>
            <a:ext cx="9124565" cy="6858000"/>
          </a:xfrm>
          <a:prstGeom prst="rect">
            <a:avLst/>
          </a:prstGeom>
        </p:spPr>
      </p:pic>
    </p:spTree>
    <p:extLst>
      <p:ext uri="{BB962C8B-B14F-4D97-AF65-F5344CB8AC3E}">
        <p14:creationId xmlns:p14="http://schemas.microsoft.com/office/powerpoint/2010/main" val="356749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AEEBB-9C1B-E618-EDAB-52DED7B8E290}"/>
              </a:ext>
            </a:extLst>
          </p:cNvPr>
          <p:cNvPicPr>
            <a:picLocks noChangeAspect="1"/>
          </p:cNvPicPr>
          <p:nvPr/>
        </p:nvPicPr>
        <p:blipFill>
          <a:blip r:embed="rId3"/>
          <a:stretch>
            <a:fillRect/>
          </a:stretch>
        </p:blipFill>
        <p:spPr>
          <a:xfrm>
            <a:off x="16472" y="6285476"/>
            <a:ext cx="9144000" cy="554182"/>
          </a:xfrm>
          <a:prstGeom prst="rect">
            <a:avLst/>
          </a:prstGeom>
        </p:spPr>
      </p:pic>
      <p:sp>
        <p:nvSpPr>
          <p:cNvPr id="2" name="Text Placeholder 1"/>
          <p:cNvSpPr>
            <a:spLocks noGrp="1"/>
          </p:cNvSpPr>
          <p:nvPr>
            <p:ph type="body" sz="quarter" idx="10"/>
          </p:nvPr>
        </p:nvSpPr>
        <p:spPr>
          <a:xfrm>
            <a:off x="-17370" y="286986"/>
            <a:ext cx="9144000" cy="991998"/>
          </a:xfrm>
        </p:spPr>
        <p:txBody>
          <a:bodyPr>
            <a:normAutofit/>
          </a:bodyPr>
          <a:lstStyle/>
          <a:p>
            <a:pPr algn="ctr"/>
            <a:r>
              <a:rPr lang="en-US" sz="3500" b="1">
                <a:solidFill>
                  <a:schemeClr val="tx1"/>
                </a:solidFill>
                <a:latin typeface="Californian FB" panose="0207040306080B030204" pitchFamily="18" charset="0"/>
              </a:rPr>
              <a:t>Leadership Identity &amp; Readiness for Growth</a:t>
            </a:r>
          </a:p>
        </p:txBody>
      </p:sp>
      <p:sp>
        <p:nvSpPr>
          <p:cNvPr id="13" name="Rectangle 12">
            <a:extLst>
              <a:ext uri="{FF2B5EF4-FFF2-40B4-BE49-F238E27FC236}">
                <a16:creationId xmlns:a16="http://schemas.microsoft.com/office/drawing/2014/main" id="{DA38030B-3851-BB0B-2800-A6060AC7B593}"/>
              </a:ext>
            </a:extLst>
          </p:cNvPr>
          <p:cNvSpPr/>
          <p:nvPr/>
        </p:nvSpPr>
        <p:spPr>
          <a:xfrm>
            <a:off x="188362" y="949939"/>
            <a:ext cx="6578195" cy="4832092"/>
          </a:xfrm>
          <a:prstGeom prst="rect">
            <a:avLst/>
          </a:prstGeom>
          <a:solidFill>
            <a:schemeClr val="bg2"/>
          </a:solidFill>
        </p:spPr>
        <p:txBody>
          <a:bodyPr wrap="square">
            <a:spAutoFit/>
          </a:bodyPr>
          <a:lstStyle/>
          <a:p>
            <a:r>
              <a:rPr lang="en-US" sz="2200">
                <a:latin typeface="Californian FB" panose="0207040306080B030204" pitchFamily="18" charset="0"/>
              </a:rPr>
              <a:t>“In my research on leadership transitions, I have</a:t>
            </a:r>
          </a:p>
          <a:p>
            <a:r>
              <a:rPr lang="en-US" sz="2200">
                <a:latin typeface="Californian FB" panose="0207040306080B030204" pitchFamily="18" charset="0"/>
              </a:rPr>
              <a:t>observed that career advances require all of us to</a:t>
            </a:r>
          </a:p>
          <a:p>
            <a:r>
              <a:rPr lang="en-US" sz="2200">
                <a:latin typeface="Californian FB" panose="0207040306080B030204" pitchFamily="18" charset="0"/>
              </a:rPr>
              <a:t>move way beyond our comfort zones. </a:t>
            </a:r>
            <a:r>
              <a:rPr lang="en-US" sz="2200" b="1">
                <a:latin typeface="Californian FB" panose="0207040306080B030204" pitchFamily="18" charset="0"/>
              </a:rPr>
              <a:t>Yet we tend to latch on to our leadership identity as an excuse for sticking with what’s comfortable. </a:t>
            </a:r>
          </a:p>
          <a:p>
            <a:endParaRPr lang="en-US" sz="2200">
              <a:latin typeface="Californian FB" panose="0207040306080B030204" pitchFamily="18" charset="0"/>
            </a:endParaRPr>
          </a:p>
          <a:p>
            <a:r>
              <a:rPr lang="en-US" sz="2200">
                <a:latin typeface="Californian FB" panose="0207040306080B030204" pitchFamily="18" charset="0"/>
              </a:rPr>
              <a:t>By viewing ourselves as works in progress and evolving our leadership identities through trial and error, we can develop a personal style that feels right to us and suits our organizations’ changing needs.”</a:t>
            </a:r>
          </a:p>
          <a:p>
            <a:endParaRPr lang="en-US" sz="2200">
              <a:latin typeface="Californian FB" panose="0207040306080B030204" pitchFamily="18" charset="0"/>
            </a:endParaRPr>
          </a:p>
          <a:p>
            <a:endParaRPr lang="en-US" sz="2200">
              <a:latin typeface="Californian FB" panose="0207040306080B030204" pitchFamily="18" charset="0"/>
            </a:endParaRPr>
          </a:p>
          <a:p>
            <a:r>
              <a:rPr lang="en-US" sz="2200">
                <a:latin typeface="Californian FB" panose="0207040306080B030204" pitchFamily="18" charset="0"/>
              </a:rPr>
              <a:t>		</a:t>
            </a:r>
          </a:p>
          <a:p>
            <a:r>
              <a:rPr lang="en-US" sz="2200">
                <a:latin typeface="Californian FB" panose="0207040306080B030204" pitchFamily="18" charset="0"/>
              </a:rPr>
              <a:t>		</a:t>
            </a:r>
          </a:p>
        </p:txBody>
      </p:sp>
      <p:pic>
        <p:nvPicPr>
          <p:cNvPr id="3074" name="Picture 2" descr="Professor Herminia Ibarra FBA | The British Academy">
            <a:extLst>
              <a:ext uri="{FF2B5EF4-FFF2-40B4-BE49-F238E27FC236}">
                <a16:creationId xmlns:a16="http://schemas.microsoft.com/office/drawing/2014/main" id="{8E189E3D-5B2E-B2CD-8479-F65E16CE5A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34"/>
          <a:stretch/>
        </p:blipFill>
        <p:spPr bwMode="auto">
          <a:xfrm>
            <a:off x="6988019" y="1062096"/>
            <a:ext cx="2022229" cy="14461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E1DE72-F7BE-1C1E-C9FE-C0EFB65BB9D6}"/>
              </a:ext>
            </a:extLst>
          </p:cNvPr>
          <p:cNvSpPr txBox="1"/>
          <p:nvPr/>
        </p:nvSpPr>
        <p:spPr>
          <a:xfrm>
            <a:off x="6882939" y="2593700"/>
            <a:ext cx="2127309" cy="923330"/>
          </a:xfrm>
          <a:prstGeom prst="rect">
            <a:avLst/>
          </a:prstGeom>
          <a:noFill/>
        </p:spPr>
        <p:txBody>
          <a:bodyPr wrap="square">
            <a:spAutoFit/>
          </a:bodyPr>
          <a:lstStyle/>
          <a:p>
            <a:pPr algn="ctr"/>
            <a:r>
              <a:rPr lang="en-US" sz="1800">
                <a:latin typeface="Californian FB" panose="0207040306080B030204" pitchFamily="18" charset="0"/>
              </a:rPr>
              <a:t>Herminia Ibarra (Professor, London Business School)</a:t>
            </a:r>
          </a:p>
        </p:txBody>
      </p:sp>
      <p:sp>
        <p:nvSpPr>
          <p:cNvPr id="21" name="TextBox 20">
            <a:extLst>
              <a:ext uri="{FF2B5EF4-FFF2-40B4-BE49-F238E27FC236}">
                <a16:creationId xmlns:a16="http://schemas.microsoft.com/office/drawing/2014/main" id="{9505CD69-35F5-2469-72E8-D2D1F217B03F}"/>
              </a:ext>
            </a:extLst>
          </p:cNvPr>
          <p:cNvSpPr txBox="1"/>
          <p:nvPr/>
        </p:nvSpPr>
        <p:spPr>
          <a:xfrm>
            <a:off x="2355335" y="4753421"/>
            <a:ext cx="5872199" cy="1107996"/>
          </a:xfrm>
          <a:prstGeom prst="rect">
            <a:avLst/>
          </a:prstGeom>
          <a:noFill/>
        </p:spPr>
        <p:txBody>
          <a:bodyPr wrap="square">
            <a:spAutoFit/>
          </a:bodyPr>
          <a:lstStyle/>
          <a:p>
            <a:r>
              <a:rPr lang="en-US" sz="2200">
                <a:latin typeface="Californian FB" panose="0207040306080B030204" pitchFamily="18" charset="0"/>
              </a:rPr>
              <a:t>“Leadership identity is a dynamic thing. It is like writing something on page one of your journal…in pencil.”	</a:t>
            </a:r>
            <a:endParaRPr lang="en-US" sz="2200"/>
          </a:p>
        </p:txBody>
      </p:sp>
      <p:sp>
        <p:nvSpPr>
          <p:cNvPr id="23" name="TextBox 22">
            <a:extLst>
              <a:ext uri="{FF2B5EF4-FFF2-40B4-BE49-F238E27FC236}">
                <a16:creationId xmlns:a16="http://schemas.microsoft.com/office/drawing/2014/main" id="{EF341AEF-14DC-4C68-39E5-30F47F5BA771}"/>
              </a:ext>
            </a:extLst>
          </p:cNvPr>
          <p:cNvSpPr txBox="1"/>
          <p:nvPr/>
        </p:nvSpPr>
        <p:spPr>
          <a:xfrm>
            <a:off x="4789113" y="5916144"/>
            <a:ext cx="5401143" cy="369332"/>
          </a:xfrm>
          <a:prstGeom prst="rect">
            <a:avLst/>
          </a:prstGeom>
          <a:noFill/>
        </p:spPr>
        <p:txBody>
          <a:bodyPr wrap="square">
            <a:spAutoFit/>
          </a:bodyPr>
          <a:lstStyle/>
          <a:p>
            <a:r>
              <a:rPr lang="en-US" sz="1800">
                <a:latin typeface="Californian FB" panose="0207040306080B030204" pitchFamily="18" charset="0"/>
              </a:rPr>
              <a:t>Clyde Walker (VP of HR, Continental Mills)</a:t>
            </a:r>
          </a:p>
        </p:txBody>
      </p:sp>
      <p:pic>
        <p:nvPicPr>
          <p:cNvPr id="3076" name="Picture 4" descr="In Conversation: Christopher Elliott, MBA '22 and Clyde D. Walker, '77 -  Foster Blog">
            <a:extLst>
              <a:ext uri="{FF2B5EF4-FFF2-40B4-BE49-F238E27FC236}">
                <a16:creationId xmlns:a16="http://schemas.microsoft.com/office/drawing/2014/main" id="{D8B12DD9-A6BD-D0C6-D57E-7157F5AD9D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09" b="41006"/>
          <a:stretch/>
        </p:blipFill>
        <p:spPr bwMode="auto">
          <a:xfrm>
            <a:off x="324111" y="4774281"/>
            <a:ext cx="1895475" cy="151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45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AEEBB-9C1B-E618-EDAB-52DED7B8E290}"/>
              </a:ext>
            </a:extLst>
          </p:cNvPr>
          <p:cNvPicPr>
            <a:picLocks noChangeAspect="1"/>
          </p:cNvPicPr>
          <p:nvPr/>
        </p:nvPicPr>
        <p:blipFill>
          <a:blip r:embed="rId3"/>
          <a:stretch>
            <a:fillRect/>
          </a:stretch>
        </p:blipFill>
        <p:spPr>
          <a:xfrm>
            <a:off x="16472" y="6285476"/>
            <a:ext cx="9144000" cy="554182"/>
          </a:xfrm>
          <a:prstGeom prst="rect">
            <a:avLst/>
          </a:prstGeom>
        </p:spPr>
      </p:pic>
      <p:sp>
        <p:nvSpPr>
          <p:cNvPr id="2" name="Text Placeholder 1"/>
          <p:cNvSpPr>
            <a:spLocks noGrp="1"/>
          </p:cNvSpPr>
          <p:nvPr>
            <p:ph type="body" sz="quarter" idx="10"/>
          </p:nvPr>
        </p:nvSpPr>
        <p:spPr>
          <a:xfrm>
            <a:off x="410926" y="174781"/>
            <a:ext cx="8420922" cy="991998"/>
          </a:xfrm>
        </p:spPr>
        <p:txBody>
          <a:bodyPr>
            <a:normAutofit/>
          </a:bodyPr>
          <a:lstStyle/>
          <a:p>
            <a:pPr algn="ctr"/>
            <a:r>
              <a:rPr lang="en-US" sz="3500" b="1">
                <a:solidFill>
                  <a:schemeClr val="tx1"/>
                </a:solidFill>
                <a:latin typeface="Californian FB" panose="0207040306080B030204" pitchFamily="18" charset="0"/>
              </a:rPr>
              <a:t>Mini-Cases (or Generate Your Own!)</a:t>
            </a:r>
          </a:p>
        </p:txBody>
      </p:sp>
      <p:pic>
        <p:nvPicPr>
          <p:cNvPr id="1026" name="Picture 2" descr="Eric Yuan : Awards | Carnegie Corporation of New York">
            <a:extLst>
              <a:ext uri="{FF2B5EF4-FFF2-40B4-BE49-F238E27FC236}">
                <a16:creationId xmlns:a16="http://schemas.microsoft.com/office/drawing/2014/main" id="{DE01E10C-C18E-34D3-51FB-84AEA72E7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81" y="1104456"/>
            <a:ext cx="1475509" cy="1475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Jessica Alba Shares the Routine That Helps Her Run the Multimillion-Dollar Honest  Company | Entrepreneur">
            <a:extLst>
              <a:ext uri="{FF2B5EF4-FFF2-40B4-BE49-F238E27FC236}">
                <a16:creationId xmlns:a16="http://schemas.microsoft.com/office/drawing/2014/main" id="{A9E024C4-4CD0-B98E-F893-A259E0CBD8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05" t="3470" r="17897" b="11655"/>
          <a:stretch/>
        </p:blipFill>
        <p:spPr bwMode="auto">
          <a:xfrm>
            <a:off x="4520968" y="3288021"/>
            <a:ext cx="1797628" cy="1616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 found out fibroids would affect my fertility. Here's how I reclaimed my  life.">
            <a:extLst>
              <a:ext uri="{FF2B5EF4-FFF2-40B4-BE49-F238E27FC236}">
                <a16:creationId xmlns:a16="http://schemas.microsoft.com/office/drawing/2014/main" id="{3E4E5105-B722-1F97-6F8F-67A51401CD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08" r="16689"/>
          <a:stretch/>
        </p:blipFill>
        <p:spPr bwMode="auto">
          <a:xfrm>
            <a:off x="1520001" y="2787782"/>
            <a:ext cx="1656928" cy="1641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aymond John's Net Worth (2024) - Parade">
            <a:extLst>
              <a:ext uri="{FF2B5EF4-FFF2-40B4-BE49-F238E27FC236}">
                <a16:creationId xmlns:a16="http://schemas.microsoft.com/office/drawing/2014/main" id="{781CC5AE-4909-3F1A-6235-D382545A76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670" r="11038" b="11927"/>
          <a:stretch/>
        </p:blipFill>
        <p:spPr bwMode="auto">
          <a:xfrm>
            <a:off x="3375643" y="1346443"/>
            <a:ext cx="1697991" cy="1691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A94220-B036-953E-F03C-A1BE9719990E}"/>
              </a:ext>
            </a:extLst>
          </p:cNvPr>
          <p:cNvSpPr txBox="1"/>
          <p:nvPr/>
        </p:nvSpPr>
        <p:spPr>
          <a:xfrm>
            <a:off x="290865" y="4904763"/>
            <a:ext cx="8598611" cy="1046440"/>
          </a:xfrm>
          <a:prstGeom prst="rect">
            <a:avLst/>
          </a:prstGeom>
          <a:noFill/>
        </p:spPr>
        <p:txBody>
          <a:bodyPr wrap="square">
            <a:spAutoFit/>
          </a:bodyPr>
          <a:lstStyle/>
          <a:p>
            <a:r>
              <a:rPr lang="en-US" sz="2200" b="1">
                <a:latin typeface="Californian FB" panose="0207040306080B030204" pitchFamily="18" charset="0"/>
              </a:rPr>
              <a:t>Read and Discuss:</a:t>
            </a:r>
          </a:p>
          <a:p>
            <a:r>
              <a:rPr lang="en-US" sz="2000">
                <a:latin typeface="Californian FB" panose="0207040306080B030204" pitchFamily="18" charset="0"/>
              </a:rPr>
              <a:t>How would you describe the shift in leadership identity these individuals experienced as they grew their business? What changed? What stayed the same?</a:t>
            </a:r>
          </a:p>
        </p:txBody>
      </p:sp>
      <p:pic>
        <p:nvPicPr>
          <p:cNvPr id="5" name="Picture 4" descr="Kiran Mazumdar-Shaw - Executive Chairperson - Biocon">
            <a:extLst>
              <a:ext uri="{FF2B5EF4-FFF2-40B4-BE49-F238E27FC236}">
                <a16:creationId xmlns:a16="http://schemas.microsoft.com/office/drawing/2014/main" id="{9C753A77-BFE1-5194-EA00-9607A9B3870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9949" y="1551267"/>
            <a:ext cx="2005794" cy="2057397"/>
          </a:xfrm>
          <a:prstGeom prst="rect">
            <a:avLst/>
          </a:prstGeom>
          <a:noFill/>
          <a:ln>
            <a:noFill/>
          </a:ln>
        </p:spPr>
      </p:pic>
    </p:spTree>
    <p:extLst>
      <p:ext uri="{BB962C8B-B14F-4D97-AF65-F5344CB8AC3E}">
        <p14:creationId xmlns:p14="http://schemas.microsoft.com/office/powerpoint/2010/main" val="265304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14" y="288382"/>
            <a:ext cx="8927869" cy="991998"/>
          </a:xfrm>
        </p:spPr>
        <p:txBody>
          <a:bodyPr>
            <a:normAutofit/>
          </a:bodyPr>
          <a:lstStyle/>
          <a:p>
            <a:r>
              <a:rPr lang="en-US" sz="3500" b="1">
                <a:solidFill>
                  <a:schemeClr val="tx1"/>
                </a:solidFill>
                <a:latin typeface="Californian FB" panose="0207040306080B030204" pitchFamily="18" charset="0"/>
              </a:rPr>
              <a:t>In Other Words…</a:t>
            </a:r>
          </a:p>
          <a:p>
            <a:endParaRPr lang="en-US" sz="2000" b="1">
              <a:solidFill>
                <a:schemeClr val="tx1"/>
              </a:solidFill>
              <a:latin typeface="Californian FB" panose="0207040306080B030204" pitchFamily="18" charset="0"/>
            </a:endParaRPr>
          </a:p>
        </p:txBody>
      </p:sp>
      <p:pic>
        <p:nvPicPr>
          <p:cNvPr id="4" name="Picture 3">
            <a:extLst>
              <a:ext uri="{FF2B5EF4-FFF2-40B4-BE49-F238E27FC236}">
                <a16:creationId xmlns:a16="http://schemas.microsoft.com/office/drawing/2014/main" id="{4E15FA7E-57C4-D054-11C5-654DE957C29E}"/>
              </a:ext>
            </a:extLst>
          </p:cNvPr>
          <p:cNvPicPr>
            <a:picLocks noChangeAspect="1"/>
          </p:cNvPicPr>
          <p:nvPr/>
        </p:nvPicPr>
        <p:blipFill>
          <a:blip r:embed="rId3"/>
          <a:stretch>
            <a:fillRect/>
          </a:stretch>
        </p:blipFill>
        <p:spPr>
          <a:xfrm>
            <a:off x="16472" y="6285476"/>
            <a:ext cx="9144000" cy="554182"/>
          </a:xfrm>
          <a:prstGeom prst="rect">
            <a:avLst/>
          </a:prstGeom>
        </p:spPr>
      </p:pic>
      <p:pic>
        <p:nvPicPr>
          <p:cNvPr id="6" name="Picture 5">
            <a:extLst>
              <a:ext uri="{FF2B5EF4-FFF2-40B4-BE49-F238E27FC236}">
                <a16:creationId xmlns:a16="http://schemas.microsoft.com/office/drawing/2014/main" id="{22058773-F4ED-7297-99BC-B24706137137}"/>
              </a:ext>
            </a:extLst>
          </p:cNvPr>
          <p:cNvPicPr>
            <a:picLocks noChangeAspect="1"/>
          </p:cNvPicPr>
          <p:nvPr/>
        </p:nvPicPr>
        <p:blipFill>
          <a:blip r:embed="rId4"/>
          <a:stretch>
            <a:fillRect/>
          </a:stretch>
        </p:blipFill>
        <p:spPr>
          <a:xfrm>
            <a:off x="2286663" y="946224"/>
            <a:ext cx="3308146" cy="3069595"/>
          </a:xfrm>
          <a:prstGeom prst="rect">
            <a:avLst/>
          </a:prstGeom>
        </p:spPr>
      </p:pic>
      <p:pic>
        <p:nvPicPr>
          <p:cNvPr id="11" name="Picture 2" descr="Scale Up case studies - Engine Shed">
            <a:extLst>
              <a:ext uri="{FF2B5EF4-FFF2-40B4-BE49-F238E27FC236}">
                <a16:creationId xmlns:a16="http://schemas.microsoft.com/office/drawing/2014/main" id="{4FB9EE6C-5C56-CDB9-441F-0F3241D9A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796" y="3376273"/>
            <a:ext cx="3850676" cy="25671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9FFC83-5511-87B0-3BCA-643932042E6C}"/>
              </a:ext>
            </a:extLst>
          </p:cNvPr>
          <p:cNvSpPr/>
          <p:nvPr/>
        </p:nvSpPr>
        <p:spPr>
          <a:xfrm>
            <a:off x="330990" y="4119513"/>
            <a:ext cx="3308146" cy="16184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a:p>
            <a:pPr algn="ctr"/>
            <a:r>
              <a:rPr lang="en-US" b="1">
                <a:solidFill>
                  <a:srgbClr val="FFFF00"/>
                </a:solidFill>
                <a:latin typeface="Californian FB" panose="0207040306080B030204" pitchFamily="18" charset="0"/>
              </a:rPr>
              <a:t>STATUS QUO</a:t>
            </a:r>
          </a:p>
          <a:p>
            <a:pPr algn="ctr"/>
            <a:r>
              <a:rPr lang="en-US">
                <a:solidFill>
                  <a:srgbClr val="FFFF00"/>
                </a:solidFill>
                <a:latin typeface="Californian FB" panose="0207040306080B030204" pitchFamily="18" charset="0"/>
              </a:rPr>
              <a:t>Current approach of leveraging your leadership strengths, motivators, and passions to live out your leadership purpose</a:t>
            </a:r>
          </a:p>
          <a:p>
            <a:pPr marL="285750" indent="-285750" algn="ctr">
              <a:buFont typeface="Arial" panose="020B0604020202020204" pitchFamily="34" charset="0"/>
              <a:buChar char="•"/>
            </a:pPr>
            <a:endParaRPr lang="en-US">
              <a:solidFill>
                <a:srgbClr val="FFFF00"/>
              </a:solidFill>
              <a:latin typeface="Californian FB" panose="0207040306080B030204" pitchFamily="18" charset="0"/>
            </a:endParaRPr>
          </a:p>
        </p:txBody>
      </p:sp>
      <p:cxnSp>
        <p:nvCxnSpPr>
          <p:cNvPr id="23" name="Straight Arrow Connector 22">
            <a:extLst>
              <a:ext uri="{FF2B5EF4-FFF2-40B4-BE49-F238E27FC236}">
                <a16:creationId xmlns:a16="http://schemas.microsoft.com/office/drawing/2014/main" id="{8F48F84C-140A-BAAD-CAFB-D8EE2649AD37}"/>
              </a:ext>
            </a:extLst>
          </p:cNvPr>
          <p:cNvCxnSpPr>
            <a:cxnSpLocks/>
          </p:cNvCxnSpPr>
          <p:nvPr/>
        </p:nvCxnSpPr>
        <p:spPr>
          <a:xfrm flipH="1">
            <a:off x="1938825" y="3356241"/>
            <a:ext cx="695676" cy="5868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8A00CCD-9B51-3742-ECD6-10BFB2467330}"/>
              </a:ext>
            </a:extLst>
          </p:cNvPr>
          <p:cNvCxnSpPr>
            <a:cxnSpLocks/>
          </p:cNvCxnSpPr>
          <p:nvPr/>
        </p:nvCxnSpPr>
        <p:spPr>
          <a:xfrm>
            <a:off x="5309796" y="3246065"/>
            <a:ext cx="1071340" cy="88612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528A1BF1-A4C8-6460-B20D-879E1CDDDB30}"/>
              </a:ext>
            </a:extLst>
          </p:cNvPr>
          <p:cNvSpPr/>
          <p:nvPr/>
        </p:nvSpPr>
        <p:spPr>
          <a:xfrm>
            <a:off x="5753005" y="1641408"/>
            <a:ext cx="3278470" cy="161849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r>
              <a:rPr lang="en-US">
                <a:solidFill>
                  <a:schemeClr val="tx1"/>
                </a:solidFill>
                <a:latin typeface="Californian FB" panose="0207040306080B030204" pitchFamily="18" charset="0"/>
              </a:rPr>
              <a:t>New approach of leveraging your leadership strengths, motivators, and passions to live out your leadership purpose</a:t>
            </a:r>
          </a:p>
          <a:p>
            <a:pPr marL="285750" indent="-285750" algn="ctr">
              <a:buFont typeface="Arial" panose="020B0604020202020204" pitchFamily="34" charset="0"/>
              <a:buChar char="•"/>
            </a:pPr>
            <a:endParaRPr lang="en-US">
              <a:latin typeface="Californian FB" panose="0207040306080B030204" pitchFamily="18" charset="0"/>
            </a:endParaRPr>
          </a:p>
        </p:txBody>
      </p:sp>
      <p:cxnSp>
        <p:nvCxnSpPr>
          <p:cNvPr id="35" name="Straight Arrow Connector 34">
            <a:extLst>
              <a:ext uri="{FF2B5EF4-FFF2-40B4-BE49-F238E27FC236}">
                <a16:creationId xmlns:a16="http://schemas.microsoft.com/office/drawing/2014/main" id="{8F73F84F-3338-E6F5-4005-DD9A38ACBC33}"/>
              </a:ext>
            </a:extLst>
          </p:cNvPr>
          <p:cNvCxnSpPr>
            <a:cxnSpLocks/>
          </p:cNvCxnSpPr>
          <p:nvPr/>
        </p:nvCxnSpPr>
        <p:spPr>
          <a:xfrm>
            <a:off x="5406977" y="3155034"/>
            <a:ext cx="1071340" cy="88612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AFC91BA-FD28-98F3-1474-243AC1100E1F}"/>
              </a:ext>
            </a:extLst>
          </p:cNvPr>
          <p:cNvCxnSpPr>
            <a:cxnSpLocks/>
          </p:cNvCxnSpPr>
          <p:nvPr/>
        </p:nvCxnSpPr>
        <p:spPr>
          <a:xfrm>
            <a:off x="5504158" y="3064003"/>
            <a:ext cx="1071340" cy="88612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60FE765-B318-2B22-BE5F-46A95EB58561}"/>
              </a:ext>
            </a:extLst>
          </p:cNvPr>
          <p:cNvCxnSpPr>
            <a:cxnSpLocks/>
          </p:cNvCxnSpPr>
          <p:nvPr/>
        </p:nvCxnSpPr>
        <p:spPr>
          <a:xfrm flipH="1">
            <a:off x="1891324" y="3215231"/>
            <a:ext cx="695676" cy="5868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E440E06-B2D3-6076-C070-BA59106ABEB4}"/>
              </a:ext>
            </a:extLst>
          </p:cNvPr>
          <p:cNvCxnSpPr>
            <a:cxnSpLocks/>
          </p:cNvCxnSpPr>
          <p:nvPr/>
        </p:nvCxnSpPr>
        <p:spPr>
          <a:xfrm flipH="1">
            <a:off x="2029146" y="3480847"/>
            <a:ext cx="695676" cy="5868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1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
  <TotalTime>0</TotalTime>
  <Words>8528</Words>
  <Application>Microsoft Office PowerPoint</Application>
  <PresentationFormat>On-screen Show (4:3)</PresentationFormat>
  <Paragraphs>844</Paragraphs>
  <Slides>64</Slides>
  <Notes>63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64</vt:i4>
      </vt:variant>
    </vt:vector>
  </HeadingPairs>
  <TitlesOfParts>
    <vt:vector size="78" baseType="lpstr">
      <vt:lpstr>Arial</vt:lpstr>
      <vt:lpstr>Calibri</vt:lpstr>
      <vt:lpstr>Californian FB</vt:lpstr>
      <vt:lpstr>Encode Sans Normal Black</vt:lpstr>
      <vt:lpstr>Lucida Grande</vt:lpstr>
      <vt:lpstr>Open Sans Light</vt:lpstr>
      <vt:lpstr>Roboto</vt:lpstr>
      <vt:lpstr>Times New Roman</vt:lpstr>
      <vt:lpstr>Uni Sans Regular</vt:lpstr>
      <vt:lpstr>Wingdings</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Crystal Farh</cp:lastModifiedBy>
  <cp:revision>1</cp:revision>
  <cp:lastPrinted>2023-09-19T23:00:45Z</cp:lastPrinted>
  <dcterms:created xsi:type="dcterms:W3CDTF">2014-10-14T00:51:43Z</dcterms:created>
  <dcterms:modified xsi:type="dcterms:W3CDTF">2025-09-24T14:28:50Z</dcterms:modified>
</cp:coreProperties>
</file>