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494" r:id="rId6"/>
    <p:sldId id="497" r:id="rId7"/>
    <p:sldId id="499" r:id="rId8"/>
    <p:sldId id="5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2E3FFB-BC28-7F99-0A81-32E06E89D850}" name="Kenny Shelton" initials="KS" userId="S::kennys11@uw.edu::51eb124b-f571-46d6-9317-4378ea953a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Verchot" initials="MV" lastIdx="1" clrIdx="0">
    <p:extLst>
      <p:ext uri="{19B8F6BF-5375-455C-9EA6-DF929625EA0E}">
        <p15:presenceInfo xmlns:p15="http://schemas.microsoft.com/office/powerpoint/2012/main" userId="S::mverchot@uw.edu::6c87aabc-354a-4a9a-86e9-a833f59079e8" providerId="AD"/>
      </p:ext>
    </p:extLst>
  </p:cmAuthor>
  <p:cmAuthor id="2" name="Kenny Shelton" initials="KS" lastIdx="2" clrIdx="1">
    <p:extLst>
      <p:ext uri="{19B8F6BF-5375-455C-9EA6-DF929625EA0E}">
        <p15:presenceInfo xmlns:p15="http://schemas.microsoft.com/office/powerpoint/2012/main" userId="S::kennys11@uw.edu::51eb124b-f571-46d6-9317-4378ea953acd" providerId="AD"/>
      </p:ext>
    </p:extLst>
  </p:cmAuthor>
  <p:cmAuthor id="3" name="Martha Flores Perez" initials="MFP" lastIdx="1" clrIdx="2">
    <p:extLst>
      <p:ext uri="{19B8F6BF-5375-455C-9EA6-DF929625EA0E}">
        <p15:presenceInfo xmlns:p15="http://schemas.microsoft.com/office/powerpoint/2012/main" userId="S::mgfp@uw.edu::eca8788b-0aef-4775-9173-b316935835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D98"/>
    <a:srgbClr val="B7A57A"/>
    <a:srgbClr val="33056B"/>
    <a:srgbClr val="41048D"/>
    <a:srgbClr val="84754D"/>
    <a:srgbClr val="31026B"/>
    <a:srgbClr val="370C6B"/>
    <a:srgbClr val="410190"/>
    <a:srgbClr val="7F1CD4"/>
    <a:srgbClr val="550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AD527-C829-4BED-B67A-373BBDBE486A}" v="23" dt="2025-07-15T18:56:37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35B41-9C8D-AA47-A392-FF5A2962E8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8D860E-7B70-A548-A0B7-05845954101D}">
      <dgm:prSet custT="1"/>
      <dgm:spPr>
        <a:solidFill>
          <a:srgbClr val="370C6B"/>
        </a:solidFill>
      </dgm:spPr>
      <dgm:t>
        <a:bodyPr/>
        <a:lstStyle/>
        <a:p>
          <a:pPr algn="l"/>
          <a:r>
            <a:rPr lang="en-US" sz="1800" b="1">
              <a:latin typeface="Encode Sans Normal ExtraBold" panose="02000000000000000000" pitchFamily="2" charset="77"/>
            </a:rPr>
            <a:t>Company Mission</a:t>
          </a:r>
          <a:r>
            <a:rPr lang="en-US" sz="1800">
              <a:latin typeface="ENCODE SANS NORMAL EXTRABOLD" panose="02000000000000000000" pitchFamily="2" charset="77"/>
            </a:rPr>
            <a:t>: </a:t>
          </a:r>
        </a:p>
      </dgm:t>
    </dgm:pt>
    <dgm:pt modelId="{B62409E0-852D-7946-AF2C-59024789E0D1}" type="parTrans" cxnId="{D0C7EB80-F0CE-6D49-BC3F-9270A6B59876}">
      <dgm:prSet/>
      <dgm:spPr/>
      <dgm:t>
        <a:bodyPr/>
        <a:lstStyle/>
        <a:p>
          <a:endParaRPr lang="en-US" sz="1800"/>
        </a:p>
      </dgm:t>
    </dgm:pt>
    <dgm:pt modelId="{DE165715-C5B1-9647-90C0-79797405C141}" type="sibTrans" cxnId="{D0C7EB80-F0CE-6D49-BC3F-9270A6B59876}">
      <dgm:prSet/>
      <dgm:spPr/>
      <dgm:t>
        <a:bodyPr/>
        <a:lstStyle/>
        <a:p>
          <a:endParaRPr lang="en-US" sz="1800"/>
        </a:p>
      </dgm:t>
    </dgm:pt>
    <dgm:pt modelId="{9B624239-4AFE-5E45-9257-EF2829977839}">
      <dgm:prSet custT="1"/>
      <dgm:spPr>
        <a:solidFill>
          <a:srgbClr val="370C6B"/>
        </a:solidFill>
      </dgm:spPr>
      <dgm:t>
        <a:bodyPr/>
        <a:lstStyle/>
        <a:p>
          <a:pPr algn="l"/>
          <a:r>
            <a:rPr lang="en-US" sz="1800" b="1">
              <a:latin typeface="Encode Sans Normal ExtraBold" panose="02000000000000000000" pitchFamily="2" charset="77"/>
            </a:rPr>
            <a:t>Opportunity My Company is Pursuing:</a:t>
          </a:r>
          <a:endParaRPr lang="en-US" sz="1800">
            <a:latin typeface="ENCODE SANS NORMAL EXTRABOLD" panose="02000000000000000000" pitchFamily="2" charset="77"/>
          </a:endParaRPr>
        </a:p>
      </dgm:t>
    </dgm:pt>
    <dgm:pt modelId="{E9C06305-0669-834C-8982-6DB657FE5707}" type="parTrans" cxnId="{D9E1520C-252F-B74D-982D-D601CF84EDFB}">
      <dgm:prSet/>
      <dgm:spPr/>
      <dgm:t>
        <a:bodyPr/>
        <a:lstStyle/>
        <a:p>
          <a:endParaRPr lang="en-US" sz="1800"/>
        </a:p>
      </dgm:t>
    </dgm:pt>
    <dgm:pt modelId="{69C7B199-EBEF-964E-BF0D-838BE04FBC63}" type="sibTrans" cxnId="{D9E1520C-252F-B74D-982D-D601CF84EDFB}">
      <dgm:prSet/>
      <dgm:spPr/>
      <dgm:t>
        <a:bodyPr/>
        <a:lstStyle/>
        <a:p>
          <a:endParaRPr lang="en-US" sz="1800"/>
        </a:p>
      </dgm:t>
    </dgm:pt>
    <dgm:pt modelId="{51AD69BC-F6D7-8543-ACEE-4F875ED15E95}">
      <dgm:prSet custT="1"/>
      <dgm:spPr>
        <a:solidFill>
          <a:srgbClr val="370C6B"/>
        </a:solidFill>
      </dgm:spPr>
      <dgm:t>
        <a:bodyPr/>
        <a:lstStyle/>
        <a:p>
          <a:pPr algn="l"/>
          <a:r>
            <a:rPr lang="en-US" sz="1800" b="1">
              <a:latin typeface="Encode Sans Normal ExtraBold" panose="02000000000000000000" pitchFamily="2" charset="77"/>
            </a:rPr>
            <a:t>Challenge my company needs to solve to reach the opportunity before us?</a:t>
          </a:r>
          <a:endParaRPr lang="en-US" sz="1800">
            <a:latin typeface="ENCODE SANS NORMAL EXTRABOLD" panose="02000000000000000000" pitchFamily="2" charset="77"/>
          </a:endParaRPr>
        </a:p>
      </dgm:t>
    </dgm:pt>
    <dgm:pt modelId="{CADBA607-7377-B647-BCDB-B3E01DE9CEAE}" type="parTrans" cxnId="{833DEEE5-9B1E-734B-B288-F4596855F5AD}">
      <dgm:prSet/>
      <dgm:spPr/>
      <dgm:t>
        <a:bodyPr/>
        <a:lstStyle/>
        <a:p>
          <a:endParaRPr lang="en-US" sz="1800"/>
        </a:p>
      </dgm:t>
    </dgm:pt>
    <dgm:pt modelId="{4029BFE1-6660-4D40-BA60-49224BA1936D}" type="sibTrans" cxnId="{833DEEE5-9B1E-734B-B288-F4596855F5AD}">
      <dgm:prSet/>
      <dgm:spPr/>
      <dgm:t>
        <a:bodyPr/>
        <a:lstStyle/>
        <a:p>
          <a:endParaRPr lang="en-US" sz="1800"/>
        </a:p>
      </dgm:t>
    </dgm:pt>
    <dgm:pt modelId="{AAC68C47-937D-4B45-B583-F51E0AFFCE41}">
      <dgm:prSet custT="1"/>
      <dgm:spPr>
        <a:solidFill>
          <a:srgbClr val="370C6B"/>
        </a:solidFill>
      </dgm:spPr>
      <dgm:t>
        <a:bodyPr/>
        <a:lstStyle/>
        <a:p>
          <a:pPr algn="l"/>
          <a:r>
            <a:rPr lang="en-GB" sz="1800" b="1" baseline="0">
              <a:latin typeface="Encode Sans Normal ExtraBold" panose="02000000000000000000" pitchFamily="2" charset="77"/>
            </a:rPr>
            <a:t>By addressing this challenge, my business will improve in this way: </a:t>
          </a:r>
          <a:endParaRPr lang="en-US" sz="1800">
            <a:latin typeface="ENCODE SANS NORMAL EXTRABOLD" panose="02000000000000000000" pitchFamily="2" charset="77"/>
          </a:endParaRPr>
        </a:p>
      </dgm:t>
    </dgm:pt>
    <dgm:pt modelId="{8729F91F-E7AC-3C4C-801B-4FCD486DD592}" type="parTrans" cxnId="{5CD5694C-DD43-7943-94A8-ED9BA8AA99D5}">
      <dgm:prSet/>
      <dgm:spPr/>
      <dgm:t>
        <a:bodyPr/>
        <a:lstStyle/>
        <a:p>
          <a:endParaRPr lang="en-US" sz="1800"/>
        </a:p>
      </dgm:t>
    </dgm:pt>
    <dgm:pt modelId="{01BAE91D-0230-964C-8BE8-F4BE3DEE28EF}" type="sibTrans" cxnId="{5CD5694C-DD43-7943-94A8-ED9BA8AA99D5}">
      <dgm:prSet/>
      <dgm:spPr/>
      <dgm:t>
        <a:bodyPr/>
        <a:lstStyle/>
        <a:p>
          <a:endParaRPr lang="en-US" sz="1800"/>
        </a:p>
      </dgm:t>
    </dgm:pt>
    <dgm:pt modelId="{DBD6786B-98C4-1444-93A0-0F1B0CABFBBB}" type="pres">
      <dgm:prSet presAssocID="{71B35B41-9C8D-AA47-A392-FF5A2962E860}" presName="linearFlow" presStyleCnt="0">
        <dgm:presLayoutVars>
          <dgm:dir/>
          <dgm:resizeHandles val="exact"/>
        </dgm:presLayoutVars>
      </dgm:prSet>
      <dgm:spPr/>
    </dgm:pt>
    <dgm:pt modelId="{1C12D323-046F-5748-A449-4D2B2A289FBE}" type="pres">
      <dgm:prSet presAssocID="{118D860E-7B70-A548-A0B7-05845954101D}" presName="composite" presStyleCnt="0"/>
      <dgm:spPr/>
    </dgm:pt>
    <dgm:pt modelId="{234C17E8-CD66-3E49-8B7A-603D7A0BA2EC}" type="pres">
      <dgm:prSet presAssocID="{118D860E-7B70-A548-A0B7-05845954101D}" presName="imgShp" presStyleLbl="fgImgPlace1" presStyleIdx="0" presStyleCnt="4"/>
      <dgm:spPr>
        <a:solidFill>
          <a:srgbClr val="84754D"/>
        </a:solidFill>
        <a:ln>
          <a:solidFill>
            <a:schemeClr val="bg1"/>
          </a:solidFill>
        </a:ln>
      </dgm:spPr>
    </dgm:pt>
    <dgm:pt modelId="{1B6A435C-BF83-F948-B1F2-7CEFDB5C85F3}" type="pres">
      <dgm:prSet presAssocID="{118D860E-7B70-A548-A0B7-05845954101D}" presName="txShp" presStyleLbl="node1" presStyleIdx="0" presStyleCnt="4" custScaleX="119055" custLinFactNeighborX="8966" custLinFactNeighborY="9147">
        <dgm:presLayoutVars>
          <dgm:bulletEnabled val="1"/>
        </dgm:presLayoutVars>
      </dgm:prSet>
      <dgm:spPr/>
    </dgm:pt>
    <dgm:pt modelId="{B0F57C90-4DB1-AC48-85A6-CCAD1B48389F}" type="pres">
      <dgm:prSet presAssocID="{DE165715-C5B1-9647-90C0-79797405C141}" presName="spacing" presStyleCnt="0"/>
      <dgm:spPr/>
    </dgm:pt>
    <dgm:pt modelId="{5FF29181-8FD9-B140-BC1B-32CA55BCB273}" type="pres">
      <dgm:prSet presAssocID="{9B624239-4AFE-5E45-9257-EF2829977839}" presName="composite" presStyleCnt="0"/>
      <dgm:spPr/>
    </dgm:pt>
    <dgm:pt modelId="{7D292094-617A-5040-8D88-8036E63A5183}" type="pres">
      <dgm:prSet presAssocID="{9B624239-4AFE-5E45-9257-EF2829977839}" presName="imgShp" presStyleLbl="fgImgPlace1" presStyleIdx="1" presStyleCnt="4"/>
      <dgm:spPr>
        <a:solidFill>
          <a:srgbClr val="84754D"/>
        </a:solidFill>
        <a:ln>
          <a:solidFill>
            <a:schemeClr val="bg1"/>
          </a:solidFill>
        </a:ln>
      </dgm:spPr>
    </dgm:pt>
    <dgm:pt modelId="{1FB9E207-569F-D847-B9F9-777865E0783A}" type="pres">
      <dgm:prSet presAssocID="{9B624239-4AFE-5E45-9257-EF2829977839}" presName="txShp" presStyleLbl="node1" presStyleIdx="1" presStyleCnt="4" custScaleX="119055" custLinFactNeighborX="8966" custLinFactNeighborY="9147">
        <dgm:presLayoutVars>
          <dgm:bulletEnabled val="1"/>
        </dgm:presLayoutVars>
      </dgm:prSet>
      <dgm:spPr/>
    </dgm:pt>
    <dgm:pt modelId="{19FBFBF3-8B9F-C944-8D06-91D317D52AD3}" type="pres">
      <dgm:prSet presAssocID="{69C7B199-EBEF-964E-BF0D-838BE04FBC63}" presName="spacing" presStyleCnt="0"/>
      <dgm:spPr/>
    </dgm:pt>
    <dgm:pt modelId="{28374742-80EB-9044-8571-CA999CD38060}" type="pres">
      <dgm:prSet presAssocID="{51AD69BC-F6D7-8543-ACEE-4F875ED15E95}" presName="composite" presStyleCnt="0"/>
      <dgm:spPr/>
    </dgm:pt>
    <dgm:pt modelId="{46E9FB26-04CC-DF40-989F-F656890B4813}" type="pres">
      <dgm:prSet presAssocID="{51AD69BC-F6D7-8543-ACEE-4F875ED15E95}" presName="imgShp" presStyleLbl="fgImgPlace1" presStyleIdx="2" presStyleCnt="4"/>
      <dgm:spPr>
        <a:solidFill>
          <a:srgbClr val="84754D"/>
        </a:solidFill>
        <a:ln>
          <a:solidFill>
            <a:schemeClr val="bg1"/>
          </a:solidFill>
        </a:ln>
      </dgm:spPr>
    </dgm:pt>
    <dgm:pt modelId="{7B153AA8-D40D-5C44-AACA-19BDDF9666A8}" type="pres">
      <dgm:prSet presAssocID="{51AD69BC-F6D7-8543-ACEE-4F875ED15E95}" presName="txShp" presStyleLbl="node1" presStyleIdx="2" presStyleCnt="4" custScaleX="119055" custLinFactNeighborX="8966" custLinFactNeighborY="9147">
        <dgm:presLayoutVars>
          <dgm:bulletEnabled val="1"/>
        </dgm:presLayoutVars>
      </dgm:prSet>
      <dgm:spPr/>
    </dgm:pt>
    <dgm:pt modelId="{AFC47E8F-59E9-3A48-9BA9-964CC5BF8973}" type="pres">
      <dgm:prSet presAssocID="{4029BFE1-6660-4D40-BA60-49224BA1936D}" presName="spacing" presStyleCnt="0"/>
      <dgm:spPr/>
    </dgm:pt>
    <dgm:pt modelId="{E5340601-8E19-2048-A34C-DB69D6C4BC64}" type="pres">
      <dgm:prSet presAssocID="{AAC68C47-937D-4B45-B583-F51E0AFFCE41}" presName="composite" presStyleCnt="0"/>
      <dgm:spPr/>
    </dgm:pt>
    <dgm:pt modelId="{B04A1182-02FC-3448-9F75-26DFA4FC0F8C}" type="pres">
      <dgm:prSet presAssocID="{AAC68C47-937D-4B45-B583-F51E0AFFCE41}" presName="imgShp" presStyleLbl="fgImgPlace1" presStyleIdx="3" presStyleCnt="4"/>
      <dgm:spPr>
        <a:solidFill>
          <a:srgbClr val="84754D"/>
        </a:solidFill>
        <a:ln>
          <a:solidFill>
            <a:schemeClr val="bg1"/>
          </a:solidFill>
        </a:ln>
      </dgm:spPr>
    </dgm:pt>
    <dgm:pt modelId="{8E757674-FDFD-364B-908A-7C960FCB2C1E}" type="pres">
      <dgm:prSet presAssocID="{AAC68C47-937D-4B45-B583-F51E0AFFCE41}" presName="txShp" presStyleLbl="node1" presStyleIdx="3" presStyleCnt="4" custScaleX="119055" custLinFactNeighborX="8966" custLinFactNeighborY="9147">
        <dgm:presLayoutVars>
          <dgm:bulletEnabled val="1"/>
        </dgm:presLayoutVars>
      </dgm:prSet>
      <dgm:spPr/>
    </dgm:pt>
  </dgm:ptLst>
  <dgm:cxnLst>
    <dgm:cxn modelId="{D9E1520C-252F-B74D-982D-D601CF84EDFB}" srcId="{71B35B41-9C8D-AA47-A392-FF5A2962E860}" destId="{9B624239-4AFE-5E45-9257-EF2829977839}" srcOrd="1" destOrd="0" parTransId="{E9C06305-0669-834C-8982-6DB657FE5707}" sibTransId="{69C7B199-EBEF-964E-BF0D-838BE04FBC63}"/>
    <dgm:cxn modelId="{639A1C13-86BB-5847-A910-4EE59D80CB2A}" type="presOf" srcId="{118D860E-7B70-A548-A0B7-05845954101D}" destId="{1B6A435C-BF83-F948-B1F2-7CEFDB5C85F3}" srcOrd="0" destOrd="0" presId="urn:microsoft.com/office/officeart/2005/8/layout/vList3"/>
    <dgm:cxn modelId="{4C2D6B34-0992-5944-A996-CF23D1FEA4BB}" type="presOf" srcId="{71B35B41-9C8D-AA47-A392-FF5A2962E860}" destId="{DBD6786B-98C4-1444-93A0-0F1B0CABFBBB}" srcOrd="0" destOrd="0" presId="urn:microsoft.com/office/officeart/2005/8/layout/vList3"/>
    <dgm:cxn modelId="{5CD5694C-DD43-7943-94A8-ED9BA8AA99D5}" srcId="{71B35B41-9C8D-AA47-A392-FF5A2962E860}" destId="{AAC68C47-937D-4B45-B583-F51E0AFFCE41}" srcOrd="3" destOrd="0" parTransId="{8729F91F-E7AC-3C4C-801B-4FCD486DD592}" sibTransId="{01BAE91D-0230-964C-8BE8-F4BE3DEE28EF}"/>
    <dgm:cxn modelId="{9ABDCE51-100C-774B-85FA-9D42A9C5F213}" type="presOf" srcId="{9B624239-4AFE-5E45-9257-EF2829977839}" destId="{1FB9E207-569F-D847-B9F9-777865E0783A}" srcOrd="0" destOrd="0" presId="urn:microsoft.com/office/officeart/2005/8/layout/vList3"/>
    <dgm:cxn modelId="{D0C7EB80-F0CE-6D49-BC3F-9270A6B59876}" srcId="{71B35B41-9C8D-AA47-A392-FF5A2962E860}" destId="{118D860E-7B70-A548-A0B7-05845954101D}" srcOrd="0" destOrd="0" parTransId="{B62409E0-852D-7946-AF2C-59024789E0D1}" sibTransId="{DE165715-C5B1-9647-90C0-79797405C141}"/>
    <dgm:cxn modelId="{56111CA7-8212-B042-908C-3B33614C7965}" type="presOf" srcId="{51AD69BC-F6D7-8543-ACEE-4F875ED15E95}" destId="{7B153AA8-D40D-5C44-AACA-19BDDF9666A8}" srcOrd="0" destOrd="0" presId="urn:microsoft.com/office/officeart/2005/8/layout/vList3"/>
    <dgm:cxn modelId="{0ECF51DE-0333-3F4B-8CC9-28C6ADFA638E}" type="presOf" srcId="{AAC68C47-937D-4B45-B583-F51E0AFFCE41}" destId="{8E757674-FDFD-364B-908A-7C960FCB2C1E}" srcOrd="0" destOrd="0" presId="urn:microsoft.com/office/officeart/2005/8/layout/vList3"/>
    <dgm:cxn modelId="{833DEEE5-9B1E-734B-B288-F4596855F5AD}" srcId="{71B35B41-9C8D-AA47-A392-FF5A2962E860}" destId="{51AD69BC-F6D7-8543-ACEE-4F875ED15E95}" srcOrd="2" destOrd="0" parTransId="{CADBA607-7377-B647-BCDB-B3E01DE9CEAE}" sibTransId="{4029BFE1-6660-4D40-BA60-49224BA1936D}"/>
    <dgm:cxn modelId="{C9DAC6C5-733D-E74F-B911-B9CC81A4E1C1}" type="presParOf" srcId="{DBD6786B-98C4-1444-93A0-0F1B0CABFBBB}" destId="{1C12D323-046F-5748-A449-4D2B2A289FBE}" srcOrd="0" destOrd="0" presId="urn:microsoft.com/office/officeart/2005/8/layout/vList3"/>
    <dgm:cxn modelId="{CE372E43-7769-2D4C-AD5C-084642BFE4D1}" type="presParOf" srcId="{1C12D323-046F-5748-A449-4D2B2A289FBE}" destId="{234C17E8-CD66-3E49-8B7A-603D7A0BA2EC}" srcOrd="0" destOrd="0" presId="urn:microsoft.com/office/officeart/2005/8/layout/vList3"/>
    <dgm:cxn modelId="{57C4A75D-97C2-2540-A1AC-3D8F5263426A}" type="presParOf" srcId="{1C12D323-046F-5748-A449-4D2B2A289FBE}" destId="{1B6A435C-BF83-F948-B1F2-7CEFDB5C85F3}" srcOrd="1" destOrd="0" presId="urn:microsoft.com/office/officeart/2005/8/layout/vList3"/>
    <dgm:cxn modelId="{58724AC1-96A3-A749-A87B-8546AAD6ACC9}" type="presParOf" srcId="{DBD6786B-98C4-1444-93A0-0F1B0CABFBBB}" destId="{B0F57C90-4DB1-AC48-85A6-CCAD1B48389F}" srcOrd="1" destOrd="0" presId="urn:microsoft.com/office/officeart/2005/8/layout/vList3"/>
    <dgm:cxn modelId="{6C5D53CD-5EC4-B64A-A608-CB816A008C98}" type="presParOf" srcId="{DBD6786B-98C4-1444-93A0-0F1B0CABFBBB}" destId="{5FF29181-8FD9-B140-BC1B-32CA55BCB273}" srcOrd="2" destOrd="0" presId="urn:microsoft.com/office/officeart/2005/8/layout/vList3"/>
    <dgm:cxn modelId="{63F85430-3FFB-914C-9829-74E38F3EA16B}" type="presParOf" srcId="{5FF29181-8FD9-B140-BC1B-32CA55BCB273}" destId="{7D292094-617A-5040-8D88-8036E63A5183}" srcOrd="0" destOrd="0" presId="urn:microsoft.com/office/officeart/2005/8/layout/vList3"/>
    <dgm:cxn modelId="{43EA5A0E-7839-BE47-8A4C-7C8A7A5103FE}" type="presParOf" srcId="{5FF29181-8FD9-B140-BC1B-32CA55BCB273}" destId="{1FB9E207-569F-D847-B9F9-777865E0783A}" srcOrd="1" destOrd="0" presId="urn:microsoft.com/office/officeart/2005/8/layout/vList3"/>
    <dgm:cxn modelId="{7BD33865-85A7-934C-BD55-4000703C0754}" type="presParOf" srcId="{DBD6786B-98C4-1444-93A0-0F1B0CABFBBB}" destId="{19FBFBF3-8B9F-C944-8D06-91D317D52AD3}" srcOrd="3" destOrd="0" presId="urn:microsoft.com/office/officeart/2005/8/layout/vList3"/>
    <dgm:cxn modelId="{E7EA262A-CD14-5E45-AD8D-3D3D690BDDA3}" type="presParOf" srcId="{DBD6786B-98C4-1444-93A0-0F1B0CABFBBB}" destId="{28374742-80EB-9044-8571-CA999CD38060}" srcOrd="4" destOrd="0" presId="urn:microsoft.com/office/officeart/2005/8/layout/vList3"/>
    <dgm:cxn modelId="{D7247CD5-A926-0B47-8A68-7DD87576A588}" type="presParOf" srcId="{28374742-80EB-9044-8571-CA999CD38060}" destId="{46E9FB26-04CC-DF40-989F-F656890B4813}" srcOrd="0" destOrd="0" presId="urn:microsoft.com/office/officeart/2005/8/layout/vList3"/>
    <dgm:cxn modelId="{B422DBCD-567E-264D-846F-05B0BB82541C}" type="presParOf" srcId="{28374742-80EB-9044-8571-CA999CD38060}" destId="{7B153AA8-D40D-5C44-AACA-19BDDF9666A8}" srcOrd="1" destOrd="0" presId="urn:microsoft.com/office/officeart/2005/8/layout/vList3"/>
    <dgm:cxn modelId="{F38FF89E-8DF0-0A48-AE73-59820747F4C5}" type="presParOf" srcId="{DBD6786B-98C4-1444-93A0-0F1B0CABFBBB}" destId="{AFC47E8F-59E9-3A48-9BA9-964CC5BF8973}" srcOrd="5" destOrd="0" presId="urn:microsoft.com/office/officeart/2005/8/layout/vList3"/>
    <dgm:cxn modelId="{413C308F-C71A-F747-9D16-C8819C2B7012}" type="presParOf" srcId="{DBD6786B-98C4-1444-93A0-0F1B0CABFBBB}" destId="{E5340601-8E19-2048-A34C-DB69D6C4BC64}" srcOrd="6" destOrd="0" presId="urn:microsoft.com/office/officeart/2005/8/layout/vList3"/>
    <dgm:cxn modelId="{67B5820B-8159-A747-BDEE-17261A0D54BC}" type="presParOf" srcId="{E5340601-8E19-2048-A34C-DB69D6C4BC64}" destId="{B04A1182-02FC-3448-9F75-26DFA4FC0F8C}" srcOrd="0" destOrd="0" presId="urn:microsoft.com/office/officeart/2005/8/layout/vList3"/>
    <dgm:cxn modelId="{CB52CC56-34CA-F348-AF28-217B3120D4F1}" type="presParOf" srcId="{E5340601-8E19-2048-A34C-DB69D6C4BC64}" destId="{8E757674-FDFD-364B-908A-7C960FCB2C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D5B86-ABB9-344D-99CA-B4C9F3F184F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CB959-84D6-C149-A4D9-7731278111A7}">
      <dgm:prSet/>
      <dgm:spPr>
        <a:solidFill>
          <a:srgbClr val="31026B"/>
        </a:solidFill>
        <a:ln>
          <a:noFill/>
        </a:ln>
      </dgm:spPr>
      <dgm:t>
        <a:bodyPr/>
        <a:lstStyle/>
        <a:p>
          <a:endParaRPr lang="en-US">
            <a:latin typeface="ENCODE SANS NORMAL EXTRABOLD" panose="02000000000000000000" pitchFamily="2" charset="77"/>
          </a:endParaRPr>
        </a:p>
      </dgm:t>
    </dgm:pt>
    <dgm:pt modelId="{BC7C63B8-3622-9D46-9EC3-5432681AF1A3}" type="parTrans" cxnId="{E36EAC1F-1A2E-2A4D-925E-4501CCE1DC26}">
      <dgm:prSet/>
      <dgm:spPr/>
      <dgm:t>
        <a:bodyPr/>
        <a:lstStyle/>
        <a:p>
          <a:endParaRPr lang="en-US"/>
        </a:p>
      </dgm:t>
    </dgm:pt>
    <dgm:pt modelId="{9617D248-C1D0-F64A-B058-8CED315FB960}" type="sibTrans" cxnId="{E36EAC1F-1A2E-2A4D-925E-4501CCE1DC26}">
      <dgm:prSet/>
      <dgm:spPr/>
      <dgm:t>
        <a:bodyPr/>
        <a:lstStyle/>
        <a:p>
          <a:endParaRPr lang="en-US"/>
        </a:p>
      </dgm:t>
    </dgm:pt>
    <dgm:pt modelId="{1E78936F-2ED0-D84F-8405-2EC35A2D1F04}">
      <dgm:prSet/>
      <dgm:spPr>
        <a:solidFill>
          <a:srgbClr val="31026B"/>
        </a:solidFill>
        <a:ln>
          <a:noFill/>
        </a:ln>
      </dgm:spPr>
      <dgm:t>
        <a:bodyPr/>
        <a:lstStyle/>
        <a:p>
          <a:endParaRPr lang="en-US">
            <a:latin typeface="ENCODE SANS NORMAL EXTRABOLD" panose="02000000000000000000" pitchFamily="2" charset="77"/>
          </a:endParaRPr>
        </a:p>
      </dgm:t>
    </dgm:pt>
    <dgm:pt modelId="{9E0497D9-51CF-7244-AFD2-14AFC73045B8}" type="parTrans" cxnId="{E439C48E-AF46-4D4A-BA04-60BFD9567A3E}">
      <dgm:prSet/>
      <dgm:spPr/>
      <dgm:t>
        <a:bodyPr/>
        <a:lstStyle/>
        <a:p>
          <a:endParaRPr lang="en-US"/>
        </a:p>
      </dgm:t>
    </dgm:pt>
    <dgm:pt modelId="{5D16AFAC-87C9-AB49-9614-8326E77D97B1}" type="sibTrans" cxnId="{E439C48E-AF46-4D4A-BA04-60BFD9567A3E}">
      <dgm:prSet/>
      <dgm:spPr/>
      <dgm:t>
        <a:bodyPr/>
        <a:lstStyle/>
        <a:p>
          <a:endParaRPr lang="en-US"/>
        </a:p>
      </dgm:t>
    </dgm:pt>
    <dgm:pt modelId="{16B7DFD9-279D-AF43-8B5F-52FE9D1A5396}" type="pres">
      <dgm:prSet presAssocID="{216D5B86-ABB9-344D-99CA-B4C9F3F184FF}" presName="linearFlow" presStyleCnt="0">
        <dgm:presLayoutVars>
          <dgm:dir/>
          <dgm:animLvl val="lvl"/>
          <dgm:resizeHandles val="exact"/>
        </dgm:presLayoutVars>
      </dgm:prSet>
      <dgm:spPr/>
    </dgm:pt>
    <dgm:pt modelId="{5F3A7B7B-2A4C-8D4C-ACC2-E1272565A602}" type="pres">
      <dgm:prSet presAssocID="{4F6CB959-84D6-C149-A4D9-7731278111A7}" presName="composite" presStyleCnt="0"/>
      <dgm:spPr/>
    </dgm:pt>
    <dgm:pt modelId="{53A43502-B3F9-1743-8AF2-0E9A8DFFABDC}" type="pres">
      <dgm:prSet presAssocID="{4F6CB959-84D6-C149-A4D9-7731278111A7}" presName="parentText" presStyleLbl="alignNode1" presStyleIdx="0" presStyleCnt="2" custScaleX="113736" custLinFactNeighborX="46108" custLinFactNeighborY="6421">
        <dgm:presLayoutVars>
          <dgm:chMax val="1"/>
          <dgm:bulletEnabled val="1"/>
        </dgm:presLayoutVars>
      </dgm:prSet>
      <dgm:spPr/>
    </dgm:pt>
    <dgm:pt modelId="{394ED23E-5561-AF46-AFBA-A1053B2ADDA6}" type="pres">
      <dgm:prSet presAssocID="{4F6CB959-84D6-C149-A4D9-7731278111A7}" presName="descendantText" presStyleLbl="alignAcc1" presStyleIdx="0" presStyleCnt="2" custScaleX="59704" custScaleY="100000" custLinFactNeighborX="11682" custLinFactNeighborY="54602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AD791844-6442-0344-92A7-447D436A73A1}" type="pres">
      <dgm:prSet presAssocID="{9617D248-C1D0-F64A-B058-8CED315FB960}" presName="sp" presStyleCnt="0"/>
      <dgm:spPr/>
    </dgm:pt>
    <dgm:pt modelId="{56C6E188-949D-5F48-A1B8-39A8041A114D}" type="pres">
      <dgm:prSet presAssocID="{1E78936F-2ED0-D84F-8405-2EC35A2D1F04}" presName="composite" presStyleCnt="0"/>
      <dgm:spPr/>
    </dgm:pt>
    <dgm:pt modelId="{4C8449AD-4EBC-5B46-9BCF-23DA975EDF80}" type="pres">
      <dgm:prSet presAssocID="{1E78936F-2ED0-D84F-8405-2EC35A2D1F04}" presName="parentText" presStyleLbl="alignNode1" presStyleIdx="1" presStyleCnt="2" custScaleX="113736" custLinFactNeighborX="46108" custLinFactNeighborY="928">
        <dgm:presLayoutVars>
          <dgm:chMax val="1"/>
          <dgm:bulletEnabled val="1"/>
        </dgm:presLayoutVars>
      </dgm:prSet>
      <dgm:spPr/>
    </dgm:pt>
    <dgm:pt modelId="{1AA7D78E-566B-3345-A3AF-DC0C825DAC09}" type="pres">
      <dgm:prSet presAssocID="{1E78936F-2ED0-D84F-8405-2EC35A2D1F04}" presName="descendantText" presStyleLbl="alignAcc1" presStyleIdx="1" presStyleCnt="2" custLinFactNeighborX="14683" custLinFactNeighborY="-4138">
        <dgm:presLayoutVars>
          <dgm:bulletEnabled val="1"/>
        </dgm:presLayoutVars>
      </dgm:prSet>
      <dgm:spPr>
        <a:noFill/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</dgm:spPr>
    </dgm:pt>
  </dgm:ptLst>
  <dgm:cxnLst>
    <dgm:cxn modelId="{7FDD5512-53A6-6A48-9473-219B9E9E4AC0}" type="presOf" srcId="{1E78936F-2ED0-D84F-8405-2EC35A2D1F04}" destId="{4C8449AD-4EBC-5B46-9BCF-23DA975EDF80}" srcOrd="0" destOrd="0" presId="urn:microsoft.com/office/officeart/2005/8/layout/chevron2"/>
    <dgm:cxn modelId="{E36EAC1F-1A2E-2A4D-925E-4501CCE1DC26}" srcId="{216D5B86-ABB9-344D-99CA-B4C9F3F184FF}" destId="{4F6CB959-84D6-C149-A4D9-7731278111A7}" srcOrd="0" destOrd="0" parTransId="{BC7C63B8-3622-9D46-9EC3-5432681AF1A3}" sibTransId="{9617D248-C1D0-F64A-B058-8CED315FB960}"/>
    <dgm:cxn modelId="{40251941-BEE5-9749-93DA-BDF6AB041554}" type="presOf" srcId="{4F6CB959-84D6-C149-A4D9-7731278111A7}" destId="{53A43502-B3F9-1743-8AF2-0E9A8DFFABDC}" srcOrd="0" destOrd="0" presId="urn:microsoft.com/office/officeart/2005/8/layout/chevron2"/>
    <dgm:cxn modelId="{5B06817E-0C53-4B40-A6D1-164EE4DDB2A5}" type="presOf" srcId="{216D5B86-ABB9-344D-99CA-B4C9F3F184FF}" destId="{16B7DFD9-279D-AF43-8B5F-52FE9D1A5396}" srcOrd="0" destOrd="0" presId="urn:microsoft.com/office/officeart/2005/8/layout/chevron2"/>
    <dgm:cxn modelId="{E439C48E-AF46-4D4A-BA04-60BFD9567A3E}" srcId="{216D5B86-ABB9-344D-99CA-B4C9F3F184FF}" destId="{1E78936F-2ED0-D84F-8405-2EC35A2D1F04}" srcOrd="1" destOrd="0" parTransId="{9E0497D9-51CF-7244-AFD2-14AFC73045B8}" sibTransId="{5D16AFAC-87C9-AB49-9614-8326E77D97B1}"/>
    <dgm:cxn modelId="{4925ADF4-84D5-7744-8FD3-7FA9AD218CB7}" type="presParOf" srcId="{16B7DFD9-279D-AF43-8B5F-52FE9D1A5396}" destId="{5F3A7B7B-2A4C-8D4C-ACC2-E1272565A602}" srcOrd="0" destOrd="0" presId="urn:microsoft.com/office/officeart/2005/8/layout/chevron2"/>
    <dgm:cxn modelId="{C5BB5437-0E2F-4D42-926C-970D5E681D24}" type="presParOf" srcId="{5F3A7B7B-2A4C-8D4C-ACC2-E1272565A602}" destId="{53A43502-B3F9-1743-8AF2-0E9A8DFFABDC}" srcOrd="0" destOrd="0" presId="urn:microsoft.com/office/officeart/2005/8/layout/chevron2"/>
    <dgm:cxn modelId="{DE3242FE-8BEB-2A4A-8D9D-73572211B212}" type="presParOf" srcId="{5F3A7B7B-2A4C-8D4C-ACC2-E1272565A602}" destId="{394ED23E-5561-AF46-AFBA-A1053B2ADDA6}" srcOrd="1" destOrd="0" presId="urn:microsoft.com/office/officeart/2005/8/layout/chevron2"/>
    <dgm:cxn modelId="{968821C9-0E8C-1F41-91D3-786F28A7301D}" type="presParOf" srcId="{16B7DFD9-279D-AF43-8B5F-52FE9D1A5396}" destId="{AD791844-6442-0344-92A7-447D436A73A1}" srcOrd="1" destOrd="0" presId="urn:microsoft.com/office/officeart/2005/8/layout/chevron2"/>
    <dgm:cxn modelId="{A9A21CF1-76CF-CE48-B83C-1802A011064A}" type="presParOf" srcId="{16B7DFD9-279D-AF43-8B5F-52FE9D1A5396}" destId="{56C6E188-949D-5F48-A1B8-39A8041A114D}" srcOrd="2" destOrd="0" presId="urn:microsoft.com/office/officeart/2005/8/layout/chevron2"/>
    <dgm:cxn modelId="{E161D21B-1969-4F48-B123-1A6519FC848D}" type="presParOf" srcId="{56C6E188-949D-5F48-A1B8-39A8041A114D}" destId="{4C8449AD-4EBC-5B46-9BCF-23DA975EDF80}" srcOrd="0" destOrd="0" presId="urn:microsoft.com/office/officeart/2005/8/layout/chevron2"/>
    <dgm:cxn modelId="{00AE67F6-056B-6A48-9B04-0AA1ABD2A1FC}" type="presParOf" srcId="{56C6E188-949D-5F48-A1B8-39A8041A114D}" destId="{1AA7D78E-566B-3345-A3AF-DC0C825DAC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A435C-BF83-F948-B1F2-7CEFDB5C85F3}">
      <dsp:nvSpPr>
        <dsp:cNvPr id="0" name=""/>
        <dsp:cNvSpPr/>
      </dsp:nvSpPr>
      <dsp:spPr>
        <a:xfrm rot="10800000">
          <a:off x="1963178" y="74263"/>
          <a:ext cx="9490853" cy="804239"/>
        </a:xfrm>
        <a:prstGeom prst="homePlate">
          <a:avLst/>
        </a:prstGeom>
        <a:solidFill>
          <a:srgbClr val="370C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Encode Sans Normal ExtraBold" panose="02000000000000000000" pitchFamily="2" charset="77"/>
            </a:rPr>
            <a:t>Company Mission</a:t>
          </a:r>
          <a:r>
            <a:rPr lang="en-US" sz="1800" kern="1200">
              <a:latin typeface="ENCODE SANS NORMAL EXTRABOLD" panose="02000000000000000000" pitchFamily="2" charset="77"/>
            </a:rPr>
            <a:t>: </a:t>
          </a:r>
        </a:p>
      </dsp:txBody>
      <dsp:txXfrm rot="10800000">
        <a:off x="2164238" y="74263"/>
        <a:ext cx="9289793" cy="804239"/>
      </dsp:txXfrm>
    </dsp:sp>
    <dsp:sp modelId="{234C17E8-CD66-3E49-8B7A-603D7A0BA2EC}">
      <dsp:nvSpPr>
        <dsp:cNvPr id="0" name=""/>
        <dsp:cNvSpPr/>
      </dsp:nvSpPr>
      <dsp:spPr>
        <a:xfrm>
          <a:off x="1605820" y="699"/>
          <a:ext cx="804239" cy="804239"/>
        </a:xfrm>
        <a:prstGeom prst="ellipse">
          <a:avLst/>
        </a:prstGeom>
        <a:solidFill>
          <a:srgbClr val="84754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9E207-569F-D847-B9F9-777865E0783A}">
      <dsp:nvSpPr>
        <dsp:cNvPr id="0" name=""/>
        <dsp:cNvSpPr/>
      </dsp:nvSpPr>
      <dsp:spPr>
        <a:xfrm rot="10800000">
          <a:off x="1963178" y="1079563"/>
          <a:ext cx="9490853" cy="804239"/>
        </a:xfrm>
        <a:prstGeom prst="homePlate">
          <a:avLst/>
        </a:prstGeom>
        <a:solidFill>
          <a:srgbClr val="370C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Encode Sans Normal ExtraBold" panose="02000000000000000000" pitchFamily="2" charset="77"/>
            </a:rPr>
            <a:t>Opportunity My Company is Pursuing:</a:t>
          </a:r>
          <a:endParaRPr lang="en-US" sz="1800" kern="1200">
            <a:latin typeface="ENCODE SANS NORMAL EXTRABOLD" panose="02000000000000000000" pitchFamily="2" charset="77"/>
          </a:endParaRPr>
        </a:p>
      </dsp:txBody>
      <dsp:txXfrm rot="10800000">
        <a:off x="2164238" y="1079563"/>
        <a:ext cx="9289793" cy="804239"/>
      </dsp:txXfrm>
    </dsp:sp>
    <dsp:sp modelId="{7D292094-617A-5040-8D88-8036E63A5183}">
      <dsp:nvSpPr>
        <dsp:cNvPr id="0" name=""/>
        <dsp:cNvSpPr/>
      </dsp:nvSpPr>
      <dsp:spPr>
        <a:xfrm>
          <a:off x="1605820" y="1005999"/>
          <a:ext cx="804239" cy="804239"/>
        </a:xfrm>
        <a:prstGeom prst="ellipse">
          <a:avLst/>
        </a:prstGeom>
        <a:solidFill>
          <a:srgbClr val="84754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53AA8-D40D-5C44-AACA-19BDDF9666A8}">
      <dsp:nvSpPr>
        <dsp:cNvPr id="0" name=""/>
        <dsp:cNvSpPr/>
      </dsp:nvSpPr>
      <dsp:spPr>
        <a:xfrm rot="10800000">
          <a:off x="1963178" y="2084863"/>
          <a:ext cx="9490853" cy="804239"/>
        </a:xfrm>
        <a:prstGeom prst="homePlate">
          <a:avLst/>
        </a:prstGeom>
        <a:solidFill>
          <a:srgbClr val="370C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Encode Sans Normal ExtraBold" panose="02000000000000000000" pitchFamily="2" charset="77"/>
            </a:rPr>
            <a:t>Challenge my company needs to solve to reach the opportunity before us?</a:t>
          </a:r>
          <a:endParaRPr lang="en-US" sz="1800" kern="1200">
            <a:latin typeface="ENCODE SANS NORMAL EXTRABOLD" panose="02000000000000000000" pitchFamily="2" charset="77"/>
          </a:endParaRPr>
        </a:p>
      </dsp:txBody>
      <dsp:txXfrm rot="10800000">
        <a:off x="2164238" y="2084863"/>
        <a:ext cx="9289793" cy="804239"/>
      </dsp:txXfrm>
    </dsp:sp>
    <dsp:sp modelId="{46E9FB26-04CC-DF40-989F-F656890B4813}">
      <dsp:nvSpPr>
        <dsp:cNvPr id="0" name=""/>
        <dsp:cNvSpPr/>
      </dsp:nvSpPr>
      <dsp:spPr>
        <a:xfrm>
          <a:off x="1605820" y="2011299"/>
          <a:ext cx="804239" cy="804239"/>
        </a:xfrm>
        <a:prstGeom prst="ellipse">
          <a:avLst/>
        </a:prstGeom>
        <a:solidFill>
          <a:srgbClr val="84754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57674-FDFD-364B-908A-7C960FCB2C1E}">
      <dsp:nvSpPr>
        <dsp:cNvPr id="0" name=""/>
        <dsp:cNvSpPr/>
      </dsp:nvSpPr>
      <dsp:spPr>
        <a:xfrm rot="10800000">
          <a:off x="1963178" y="3017299"/>
          <a:ext cx="9490853" cy="804239"/>
        </a:xfrm>
        <a:prstGeom prst="homePlate">
          <a:avLst/>
        </a:prstGeom>
        <a:solidFill>
          <a:srgbClr val="370C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64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baseline="0">
              <a:latin typeface="Encode Sans Normal ExtraBold" panose="02000000000000000000" pitchFamily="2" charset="77"/>
            </a:rPr>
            <a:t>By addressing this challenge, my business will improve in this way: </a:t>
          </a:r>
          <a:endParaRPr lang="en-US" sz="1800" kern="1200">
            <a:latin typeface="ENCODE SANS NORMAL EXTRABOLD" panose="02000000000000000000" pitchFamily="2" charset="77"/>
          </a:endParaRPr>
        </a:p>
      </dsp:txBody>
      <dsp:txXfrm rot="10800000">
        <a:off x="2164238" y="3017299"/>
        <a:ext cx="9289793" cy="804239"/>
      </dsp:txXfrm>
    </dsp:sp>
    <dsp:sp modelId="{B04A1182-02FC-3448-9F75-26DFA4FC0F8C}">
      <dsp:nvSpPr>
        <dsp:cNvPr id="0" name=""/>
        <dsp:cNvSpPr/>
      </dsp:nvSpPr>
      <dsp:spPr>
        <a:xfrm>
          <a:off x="1605820" y="3016599"/>
          <a:ext cx="804239" cy="804239"/>
        </a:xfrm>
        <a:prstGeom prst="ellipse">
          <a:avLst/>
        </a:prstGeom>
        <a:solidFill>
          <a:srgbClr val="84754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43502-B3F9-1743-8AF2-0E9A8DFFABDC}">
      <dsp:nvSpPr>
        <dsp:cNvPr id="0" name=""/>
        <dsp:cNvSpPr/>
      </dsp:nvSpPr>
      <dsp:spPr>
        <a:xfrm rot="5400000">
          <a:off x="560571" y="478807"/>
          <a:ext cx="2848517" cy="2267852"/>
        </a:xfrm>
        <a:prstGeom prst="chevron">
          <a:avLst/>
        </a:prstGeom>
        <a:solidFill>
          <a:srgbClr val="3102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>
            <a:latin typeface="ENCODE SANS NORMAL EXTRABOLD" panose="02000000000000000000" pitchFamily="2" charset="77"/>
          </a:endParaRPr>
        </a:p>
      </dsp:txBody>
      <dsp:txXfrm rot="-5400000">
        <a:off x="850904" y="1322400"/>
        <a:ext cx="2267852" cy="580665"/>
      </dsp:txXfrm>
    </dsp:sp>
    <dsp:sp modelId="{394ED23E-5561-AF46-AFBA-A1053B2ADDA6}">
      <dsp:nvSpPr>
        <dsp:cNvPr id="0" name=""/>
        <dsp:cNvSpPr/>
      </dsp:nvSpPr>
      <dsp:spPr>
        <a:xfrm rot="5400000">
          <a:off x="5833340" y="-330714"/>
          <a:ext cx="1851536" cy="4546062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49AD-4EBC-5B46-9BCF-23DA975EDF80}">
      <dsp:nvSpPr>
        <dsp:cNvPr id="0" name=""/>
        <dsp:cNvSpPr/>
      </dsp:nvSpPr>
      <dsp:spPr>
        <a:xfrm rot="5400000">
          <a:off x="560571" y="2868827"/>
          <a:ext cx="2848517" cy="2267852"/>
        </a:xfrm>
        <a:prstGeom prst="chevron">
          <a:avLst/>
        </a:prstGeom>
        <a:solidFill>
          <a:srgbClr val="3102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>
            <a:latin typeface="ENCODE SANS NORMAL EXTRABOLD" panose="02000000000000000000" pitchFamily="2" charset="77"/>
          </a:endParaRPr>
        </a:p>
      </dsp:txBody>
      <dsp:txXfrm rot="-5400000">
        <a:off x="850904" y="3712420"/>
        <a:ext cx="2267852" cy="580665"/>
      </dsp:txXfrm>
    </dsp:sp>
    <dsp:sp modelId="{1AA7D78E-566B-3345-A3AF-DC0C825DAC09}">
      <dsp:nvSpPr>
        <dsp:cNvPr id="0" name=""/>
        <dsp:cNvSpPr/>
      </dsp:nvSpPr>
      <dsp:spPr>
        <a:xfrm rot="5400000">
          <a:off x="6516422" y="-1957681"/>
          <a:ext cx="1851536" cy="10759511"/>
        </a:xfrm>
        <a:prstGeom prst="round2Same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83EC21-C094-8F44-8F4B-4A8785CE7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58BA5-C97E-8E53-1823-EEEA841D0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BE83-3C3F-4870-B797-03310BD65D1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5D999-9DF8-E141-ABE6-2DD36AC56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53E66-45A8-0ABC-E0B8-E91521B62C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6C36B-D9DB-4D69-A204-4E859FD5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D69F3-7769-4C17-BF5C-96267A43F2F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5C76-4B36-4E2D-B4C7-5426B717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7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DELETE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605BA-A543-CD4C-81A4-0DD38E0C9F02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9501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4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game&#10;&#10;Description automatically generated">
            <a:extLst>
              <a:ext uri="{FF2B5EF4-FFF2-40B4-BE49-F238E27FC236}">
                <a16:creationId xmlns:a16="http://schemas.microsoft.com/office/drawing/2014/main" id="{58DE07AA-12D9-4642-BDAD-DDE3CF472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014"/>
          <a:stretch/>
        </p:blipFill>
        <p:spPr>
          <a:xfrm>
            <a:off x="0" y="2469822"/>
            <a:ext cx="12192000" cy="4388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592B6-3A83-AF40-AE9A-299C550185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242" y="502603"/>
            <a:ext cx="5994400" cy="838517"/>
          </a:xfrm>
        </p:spPr>
        <p:txBody>
          <a:bodyPr anchor="b">
            <a:normAutofit/>
          </a:bodyPr>
          <a:lstStyle>
            <a:lvl1pPr algn="l">
              <a:defRPr sz="5200" b="1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1E041-98B5-6B49-9BDC-1AAF11CBA2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560" y="2159318"/>
            <a:ext cx="4500880" cy="285302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-50" baseline="0">
                <a:solidFill>
                  <a:srgbClr val="00E6E6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NAME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CBD121-61F5-BB44-9A07-EDB12676E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242" y="1300480"/>
            <a:ext cx="7406957" cy="822960"/>
          </a:xfrm>
        </p:spPr>
        <p:txBody>
          <a:bodyPr>
            <a:noAutofit/>
          </a:bodyPr>
          <a:lstStyle>
            <a:lvl1pPr marL="0" indent="0">
              <a:buNone/>
              <a:defRPr sz="5200" b="1" i="0" spc="-100" baseline="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 sz="4800" b="1" i="0">
                <a:latin typeface="Helvetica" pitchFamily="2" charset="0"/>
              </a:defRPr>
            </a:lvl2pPr>
            <a:lvl3pPr>
              <a:defRPr sz="4800" b="1" i="0">
                <a:latin typeface="Helvetica" pitchFamily="2" charset="0"/>
              </a:defRPr>
            </a:lvl3pPr>
            <a:lvl4pPr>
              <a:defRPr sz="4800" b="1" i="0">
                <a:latin typeface="Helvetica" pitchFamily="2" charset="0"/>
              </a:defRPr>
            </a:lvl4pPr>
            <a:lvl5pPr>
              <a:defRPr sz="4800" b="1" i="0">
                <a:latin typeface="Helvetica" pitchFamily="2" charset="0"/>
              </a:defRPr>
            </a:lvl5pPr>
          </a:lstStyle>
          <a:p>
            <a:pPr lvl="0"/>
            <a:r>
              <a:rPr lang="en-US"/>
              <a:t>second line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2F3143C-21B8-424C-BEA8-AD5AB39FA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084" y="2478405"/>
            <a:ext cx="5182235" cy="2834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 spc="-50" baseline="0">
                <a:solidFill>
                  <a:srgbClr val="00E6E6"/>
                </a:solidFill>
                <a:latin typeface="Helvetica" pitchFamily="2" charset="0"/>
              </a:defRPr>
            </a:lvl1pPr>
            <a:lvl2pPr marL="457200" indent="0">
              <a:buFontTx/>
              <a:buNone/>
              <a:defRPr b="0" i="0">
                <a:latin typeface="Helvetica" pitchFamily="2" charset="0"/>
              </a:defRPr>
            </a:lvl2pPr>
            <a:lvl3pPr marL="914400" indent="0">
              <a:buFontTx/>
              <a:buNone/>
              <a:defRPr b="0" i="0">
                <a:latin typeface="Helvetica" pitchFamily="2" charset="0"/>
              </a:defRPr>
            </a:lvl3pPr>
            <a:lvl4pPr marL="1371600" indent="0">
              <a:buFontTx/>
              <a:buNone/>
              <a:defRPr b="0" i="0">
                <a:latin typeface="Helvetica" pitchFamily="2" charset="0"/>
              </a:defRPr>
            </a:lvl4pPr>
            <a:lvl5pPr marL="1828800" indent="0">
              <a:buFontTx/>
              <a:buNone/>
              <a:defRPr b="0" i="0">
                <a:latin typeface="Helvetica" pitchFamily="2" charset="0"/>
              </a:defRPr>
            </a:lvl5pPr>
          </a:lstStyle>
          <a:p>
            <a:pPr lvl="0"/>
            <a:r>
              <a:rPr lang="en-US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37489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E1E041-98B5-6B49-9BDC-1AAF11CBA2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565" y="1366217"/>
            <a:ext cx="4500880" cy="229318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100" baseline="0">
                <a:solidFill>
                  <a:srgbClr val="FF695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253D5E-4002-1944-B104-938BD954B1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904" y="399965"/>
            <a:ext cx="5994400" cy="838517"/>
          </a:xfrm>
        </p:spPr>
        <p:txBody>
          <a:bodyPr anchor="b">
            <a:normAutofit/>
          </a:bodyPr>
          <a:lstStyle>
            <a:lvl1pPr algn="l">
              <a:defRPr sz="4400" b="1" spc="-100" baseline="0">
                <a:solidFill>
                  <a:srgbClr val="043059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ED48C-1AFD-6F44-9E80-7E3189768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5550"/>
            <a:ext cx="12192000" cy="5524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D2066C-ACC5-B348-AAB0-069CAD4E9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71" y="2118700"/>
            <a:ext cx="9021762" cy="3590925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76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587D18-B9E9-7B48-939A-BDBFC6F76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38450"/>
            <a:ext cx="6400800" cy="40195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E1E041-98B5-6B49-9BDC-1AAF11CBA2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904" y="2579196"/>
            <a:ext cx="4500880" cy="229318"/>
          </a:xfrm>
        </p:spPr>
        <p:txBody>
          <a:bodyPr>
            <a:noAutofit/>
          </a:bodyPr>
          <a:lstStyle>
            <a:lvl1pPr marL="0" indent="0" algn="l">
              <a:buNone/>
              <a:defRPr sz="1500" b="0" i="0" spc="0" baseline="0">
                <a:solidFill>
                  <a:srgbClr val="FF695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NAME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2F3143C-21B8-424C-BEA8-AD5AB39FA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04" y="2851631"/>
            <a:ext cx="1981214" cy="2834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0" i="0" spc="0" baseline="0">
                <a:solidFill>
                  <a:srgbClr val="FF6952"/>
                </a:solidFill>
                <a:latin typeface="Helvetica" pitchFamily="2" charset="0"/>
              </a:defRPr>
            </a:lvl1pPr>
            <a:lvl2pPr marL="457200" indent="0">
              <a:buFontTx/>
              <a:buNone/>
              <a:defRPr b="0" i="0">
                <a:latin typeface="Helvetica" pitchFamily="2" charset="0"/>
              </a:defRPr>
            </a:lvl2pPr>
            <a:lvl3pPr marL="914400" indent="0">
              <a:buFontTx/>
              <a:buNone/>
              <a:defRPr b="0" i="0">
                <a:latin typeface="Helvetica" pitchFamily="2" charset="0"/>
              </a:defRPr>
            </a:lvl3pPr>
            <a:lvl4pPr marL="1371600" indent="0">
              <a:buFontTx/>
              <a:buNone/>
              <a:defRPr b="0" i="0">
                <a:latin typeface="Helvetica" pitchFamily="2" charset="0"/>
              </a:defRPr>
            </a:lvl4pPr>
            <a:lvl5pPr marL="1828800" indent="0">
              <a:buFontTx/>
              <a:buNone/>
              <a:defRPr b="0" i="0">
                <a:latin typeface="Helvetica" pitchFamily="2" charset="0"/>
              </a:defRPr>
            </a:lvl5pPr>
          </a:lstStyle>
          <a:p>
            <a:pPr lvl="0"/>
            <a:r>
              <a:rPr lang="en-US"/>
              <a:t>DECEMBER 2019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253D5E-4002-1944-B104-938BD954B1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904" y="399965"/>
            <a:ext cx="5994400" cy="838517"/>
          </a:xfrm>
        </p:spPr>
        <p:txBody>
          <a:bodyPr anchor="b">
            <a:normAutofit/>
          </a:bodyPr>
          <a:lstStyle>
            <a:lvl1pPr algn="l">
              <a:defRPr sz="4400" b="1" spc="-100" baseline="0">
                <a:solidFill>
                  <a:srgbClr val="043059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385FDB1-0250-0B4B-BE76-2C20085724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05" y="1132527"/>
            <a:ext cx="4109104" cy="1256109"/>
          </a:xfrm>
        </p:spPr>
        <p:txBody>
          <a:bodyPr>
            <a:noAutofit/>
          </a:bodyPr>
          <a:lstStyle>
            <a:lvl1pPr marL="0" indent="0">
              <a:buNone/>
              <a:defRPr sz="4400" b="1" i="0" spc="-100" baseline="0">
                <a:solidFill>
                  <a:srgbClr val="043059"/>
                </a:solidFill>
                <a:latin typeface="Helvetica" pitchFamily="2" charset="0"/>
              </a:defRPr>
            </a:lvl1pPr>
            <a:lvl2pPr>
              <a:defRPr sz="4800" b="1" i="0">
                <a:latin typeface="Helvetica" pitchFamily="2" charset="0"/>
              </a:defRPr>
            </a:lvl2pPr>
            <a:lvl3pPr>
              <a:defRPr sz="4800" b="1" i="0">
                <a:latin typeface="Helvetica" pitchFamily="2" charset="0"/>
              </a:defRPr>
            </a:lvl3pPr>
            <a:lvl4pPr>
              <a:defRPr sz="4800" b="1" i="0">
                <a:latin typeface="Helvetica" pitchFamily="2" charset="0"/>
              </a:defRPr>
            </a:lvl4pPr>
            <a:lvl5pPr>
              <a:defRPr sz="4800" b="1" i="0">
                <a:latin typeface="Helvetica" pitchFamily="2" charset="0"/>
              </a:defRPr>
            </a:lvl5pPr>
          </a:lstStyle>
          <a:p>
            <a:pPr lvl="0"/>
            <a:r>
              <a:rPr lang="en-US"/>
              <a:t>second 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2806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43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ence, umbrella&#10;&#10;Description automatically generated">
            <a:extLst>
              <a:ext uri="{FF2B5EF4-FFF2-40B4-BE49-F238E27FC236}">
                <a16:creationId xmlns:a16="http://schemas.microsoft.com/office/drawing/2014/main" id="{88027808-6E79-D54C-ADE7-B45B9C8D0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73400"/>
            <a:ext cx="6534150" cy="378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592B6-3A83-AF40-AE9A-299C550185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904" y="399965"/>
            <a:ext cx="5994400" cy="838517"/>
          </a:xfrm>
        </p:spPr>
        <p:txBody>
          <a:bodyPr anchor="b">
            <a:normAutofit/>
          </a:bodyPr>
          <a:lstStyle>
            <a:lvl1pPr algn="l">
              <a:defRPr sz="4400" b="1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1E041-98B5-6B49-9BDC-1AAF11CBA2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904" y="2579196"/>
            <a:ext cx="4500880" cy="229318"/>
          </a:xfrm>
        </p:spPr>
        <p:txBody>
          <a:bodyPr>
            <a:noAutofit/>
          </a:bodyPr>
          <a:lstStyle>
            <a:lvl1pPr marL="0" indent="0" algn="l">
              <a:buNone/>
              <a:defRPr sz="1500" b="0" i="0" spc="0" baseline="0">
                <a:solidFill>
                  <a:srgbClr val="FF695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NAME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CBD121-61F5-BB44-9A07-EDB12676E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05" y="1132527"/>
            <a:ext cx="4109104" cy="1256109"/>
          </a:xfrm>
        </p:spPr>
        <p:txBody>
          <a:bodyPr>
            <a:noAutofit/>
          </a:bodyPr>
          <a:lstStyle>
            <a:lvl1pPr marL="0" indent="0">
              <a:buNone/>
              <a:defRPr sz="4400" b="1" i="0" spc="-100" baseline="0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 sz="4800" b="1" i="0">
                <a:latin typeface="Helvetica" pitchFamily="2" charset="0"/>
              </a:defRPr>
            </a:lvl2pPr>
            <a:lvl3pPr>
              <a:defRPr sz="4800" b="1" i="0">
                <a:latin typeface="Helvetica" pitchFamily="2" charset="0"/>
              </a:defRPr>
            </a:lvl3pPr>
            <a:lvl4pPr>
              <a:defRPr sz="4800" b="1" i="0">
                <a:latin typeface="Helvetica" pitchFamily="2" charset="0"/>
              </a:defRPr>
            </a:lvl4pPr>
            <a:lvl5pPr>
              <a:defRPr sz="4800" b="1" i="0">
                <a:latin typeface="Helvetica" pitchFamily="2" charset="0"/>
              </a:defRPr>
            </a:lvl5pPr>
          </a:lstStyle>
          <a:p>
            <a:pPr lvl="0"/>
            <a:r>
              <a:rPr lang="en-US"/>
              <a:t>second line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2F3143C-21B8-424C-BEA8-AD5AB39FAC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04" y="2851631"/>
            <a:ext cx="1981214" cy="2834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0" i="0" spc="0" baseline="0">
                <a:solidFill>
                  <a:srgbClr val="FF6952"/>
                </a:solidFill>
                <a:latin typeface="Helvetica" pitchFamily="2" charset="0"/>
              </a:defRPr>
            </a:lvl1pPr>
            <a:lvl2pPr marL="457200" indent="0">
              <a:buFontTx/>
              <a:buNone/>
              <a:defRPr b="0" i="0">
                <a:latin typeface="Helvetica" pitchFamily="2" charset="0"/>
              </a:defRPr>
            </a:lvl2pPr>
            <a:lvl3pPr marL="914400" indent="0">
              <a:buFontTx/>
              <a:buNone/>
              <a:defRPr b="0" i="0">
                <a:latin typeface="Helvetica" pitchFamily="2" charset="0"/>
              </a:defRPr>
            </a:lvl3pPr>
            <a:lvl4pPr marL="1371600" indent="0">
              <a:buFontTx/>
              <a:buNone/>
              <a:defRPr b="0" i="0">
                <a:latin typeface="Helvetica" pitchFamily="2" charset="0"/>
              </a:defRPr>
            </a:lvl4pPr>
            <a:lvl5pPr marL="1828800" indent="0">
              <a:buFontTx/>
              <a:buNone/>
              <a:defRPr b="0" i="0">
                <a:latin typeface="Helvetica" pitchFamily="2" charset="0"/>
              </a:defRPr>
            </a:lvl5pPr>
          </a:lstStyle>
          <a:p>
            <a:pPr lvl="0"/>
            <a:r>
              <a:rPr lang="en-US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3360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rgbClr val="97D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black, umbrella, large&#10;&#10;Description automatically generated">
            <a:extLst>
              <a:ext uri="{FF2B5EF4-FFF2-40B4-BE49-F238E27FC236}">
                <a16:creationId xmlns:a16="http://schemas.microsoft.com/office/drawing/2014/main" id="{F285B9A6-30BE-424E-B9EA-00971EA5B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12950"/>
            <a:ext cx="12192000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6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9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26741-7FB9-4BB1-B56E-2BB51F12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A5935-9976-4733-A721-400272894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9FEB-C48F-483C-88AA-B3E3B4557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4233-2216-4CFC-9B38-D9C8CBF48743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215E2-DFE4-4882-B9F5-B8DCAC27A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AF1F-1404-4656-9444-285E7690B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1B0F-BA78-4B7C-88A6-29D0272E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1026B"/>
            </a:gs>
            <a:gs pos="73000">
              <a:srgbClr val="390B70"/>
            </a:gs>
            <a:gs pos="100000">
              <a:srgbClr val="B7A57A"/>
            </a:gs>
            <a:gs pos="100000">
              <a:srgbClr val="5508A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34157" y="2404314"/>
            <a:ext cx="9923685" cy="1449158"/>
            <a:chOff x="0" y="0"/>
            <a:chExt cx="19847371" cy="2898316"/>
          </a:xfrm>
        </p:grpSpPr>
        <p:sp>
          <p:nvSpPr>
            <p:cNvPr id="6" name="Freeform 6"/>
            <p:cNvSpPr/>
            <p:nvPr/>
          </p:nvSpPr>
          <p:spPr>
            <a:xfrm>
              <a:off x="6794346" y="245379"/>
              <a:ext cx="13053025" cy="2407558"/>
            </a:xfrm>
            <a:custGeom>
              <a:avLst/>
              <a:gdLst/>
              <a:ahLst/>
              <a:cxnLst/>
              <a:rect l="l" t="t" r="r" b="b"/>
              <a:pathLst>
                <a:path w="13053025" h="2407558">
                  <a:moveTo>
                    <a:pt x="0" y="0"/>
                  </a:moveTo>
                  <a:lnTo>
                    <a:pt x="13053025" y="0"/>
                  </a:lnTo>
                  <a:lnTo>
                    <a:pt x="13053025" y="2407558"/>
                  </a:lnTo>
                  <a:lnTo>
                    <a:pt x="0" y="240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US" sz="8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245379"/>
              <a:ext cx="4756284" cy="2407558"/>
            </a:xfrm>
            <a:custGeom>
              <a:avLst/>
              <a:gdLst/>
              <a:ahLst/>
              <a:cxnLst/>
              <a:rect l="l" t="t" r="r" b="b"/>
              <a:pathLst>
                <a:path w="4756284" h="2407558">
                  <a:moveTo>
                    <a:pt x="0" y="0"/>
                  </a:moveTo>
                  <a:lnTo>
                    <a:pt x="4756284" y="0"/>
                  </a:lnTo>
                  <a:lnTo>
                    <a:pt x="4756284" y="2407558"/>
                  </a:lnTo>
                  <a:lnTo>
                    <a:pt x="0" y="240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US" sz="800"/>
            </a:p>
          </p:txBody>
        </p:sp>
        <p:sp>
          <p:nvSpPr>
            <p:cNvPr id="8" name="AutoShape 8"/>
            <p:cNvSpPr/>
            <p:nvPr/>
          </p:nvSpPr>
          <p:spPr>
            <a:xfrm flipV="1">
              <a:off x="5775315" y="0"/>
              <a:ext cx="0" cy="2898316"/>
            </a:xfrm>
            <a:prstGeom prst="line">
              <a:avLst/>
            </a:prstGeom>
            <a:ln w="50800" cap="flat">
              <a:solidFill>
                <a:srgbClr val="85754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US" sz="8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A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32C17D-465C-CE4D-528A-B6CDB4A54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72" y="613097"/>
            <a:ext cx="5994400" cy="838517"/>
          </a:xfrm>
        </p:spPr>
        <p:txBody>
          <a:bodyPr/>
          <a:lstStyle/>
          <a:p>
            <a:r>
              <a:rPr lang="en-US">
                <a:solidFill>
                  <a:srgbClr val="33056B"/>
                </a:solidFill>
                <a:latin typeface="ENCODE SANS NORMAL EXTRABOLD" panose="02000000000000000000" pitchFamily="2" charset="77"/>
              </a:rPr>
              <a:t>Executive Summary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6A7105-4B05-DE49-FDCE-3EEFA72CC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770620"/>
              </p:ext>
            </p:extLst>
          </p:nvPr>
        </p:nvGraphicFramePr>
        <p:xfrm>
          <a:off x="-846461" y="2433702"/>
          <a:ext cx="11987703" cy="382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 6">
            <a:extLst>
              <a:ext uri="{FF2B5EF4-FFF2-40B4-BE49-F238E27FC236}">
                <a16:creationId xmlns:a16="http://schemas.microsoft.com/office/drawing/2014/main" id="{B4CD8B09-2E5F-3CDF-A940-BE0F350984FC}"/>
              </a:ext>
            </a:extLst>
          </p:cNvPr>
          <p:cNvSpPr/>
          <p:nvPr/>
        </p:nvSpPr>
        <p:spPr>
          <a:xfrm>
            <a:off x="9075836" y="381174"/>
            <a:ext cx="2555192" cy="463845"/>
          </a:xfrm>
          <a:custGeom>
            <a:avLst/>
            <a:gdLst/>
            <a:ahLst/>
            <a:cxnLst/>
            <a:rect l="l" t="t" r="r" b="b"/>
            <a:pathLst>
              <a:path w="13053025" h="2407558">
                <a:moveTo>
                  <a:pt x="0" y="0"/>
                </a:moveTo>
                <a:lnTo>
                  <a:pt x="13053025" y="0"/>
                </a:lnTo>
                <a:lnTo>
                  <a:pt x="13053025" y="2407558"/>
                </a:lnTo>
                <a:lnTo>
                  <a:pt x="0" y="24075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S" sz="800"/>
          </a:p>
        </p:txBody>
      </p:sp>
    </p:spTree>
    <p:extLst>
      <p:ext uri="{BB962C8B-B14F-4D97-AF65-F5344CB8AC3E}">
        <p14:creationId xmlns:p14="http://schemas.microsoft.com/office/powerpoint/2010/main" val="95912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A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35A990-0AE6-A70D-EB48-6BAD857A7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33056B"/>
                </a:solidFill>
                <a:latin typeface="ENCODE SANS NORMAL EXTRABOLD" panose="02000000000000000000" pitchFamily="2" charset="77"/>
              </a:rPr>
              <a:t>Opportunity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DFCCC-B5E2-22BD-D4D7-98BCF3FFC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04" y="1494066"/>
            <a:ext cx="9021762" cy="4076768"/>
          </a:xfrm>
        </p:spPr>
        <p:txBody>
          <a:bodyPr/>
          <a:lstStyle/>
          <a:p>
            <a:r>
              <a:rPr lang="en-US" b="1">
                <a:solidFill>
                  <a:srgbClr val="33056B"/>
                </a:solidFill>
                <a:latin typeface="Encode Sans Normal ExtraBold" panose="02000000000000000000" pitchFamily="2" charset="77"/>
              </a:rPr>
              <a:t>3-Year Growth Goal: </a:t>
            </a:r>
          </a:p>
          <a:p>
            <a:endParaRPr lang="en-US" b="1">
              <a:solidFill>
                <a:srgbClr val="33056B"/>
              </a:solidFill>
              <a:latin typeface="Encode Sans Normal ExtraBold" panose="02000000000000000000" pitchFamily="2" charset="77"/>
            </a:endParaRPr>
          </a:p>
          <a:p>
            <a:endParaRPr lang="en-US">
              <a:solidFill>
                <a:srgbClr val="33056B"/>
              </a:solidFill>
              <a:latin typeface="ENCODE SANS NORMAL EXTRABOLD" panose="02000000000000000000" pitchFamily="2" charset="77"/>
            </a:endParaRPr>
          </a:p>
          <a:p>
            <a:r>
              <a:rPr lang="en-US" b="1">
                <a:solidFill>
                  <a:srgbClr val="33056B"/>
                </a:solidFill>
                <a:latin typeface="Encode Sans Normal ExtraBold" panose="02000000000000000000" pitchFamily="2" charset="77"/>
              </a:rPr>
              <a:t>To reach our 3-year growth goal, our company needs to do this in the next 12 months: 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D32CCEF8-98DD-666D-D9A1-310DCDAE720C}"/>
              </a:ext>
            </a:extLst>
          </p:cNvPr>
          <p:cNvSpPr/>
          <p:nvPr/>
        </p:nvSpPr>
        <p:spPr>
          <a:xfrm>
            <a:off x="9075836" y="381174"/>
            <a:ext cx="2555192" cy="463845"/>
          </a:xfrm>
          <a:custGeom>
            <a:avLst/>
            <a:gdLst/>
            <a:ahLst/>
            <a:cxnLst/>
            <a:rect l="l" t="t" r="r" b="b"/>
            <a:pathLst>
              <a:path w="13053025" h="2407558">
                <a:moveTo>
                  <a:pt x="0" y="0"/>
                </a:moveTo>
                <a:lnTo>
                  <a:pt x="13053025" y="0"/>
                </a:lnTo>
                <a:lnTo>
                  <a:pt x="13053025" y="2407558"/>
                </a:lnTo>
                <a:lnTo>
                  <a:pt x="0" y="2407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S" sz="800"/>
          </a:p>
        </p:txBody>
      </p:sp>
    </p:spTree>
    <p:extLst>
      <p:ext uri="{BB962C8B-B14F-4D97-AF65-F5344CB8AC3E}">
        <p14:creationId xmlns:p14="http://schemas.microsoft.com/office/powerpoint/2010/main" val="354576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A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2090AC-A822-DF82-5212-8C469E2AE09A}"/>
              </a:ext>
            </a:extLst>
          </p:cNvPr>
          <p:cNvSpPr/>
          <p:nvPr/>
        </p:nvSpPr>
        <p:spPr>
          <a:xfrm>
            <a:off x="676810" y="4986058"/>
            <a:ext cx="2510527" cy="106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1AD699-CE9A-99CD-6BB6-68A29E3EB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150204"/>
              </p:ext>
            </p:extLst>
          </p:nvPr>
        </p:nvGraphicFramePr>
        <p:xfrm>
          <a:off x="0" y="1301394"/>
          <a:ext cx="12753474" cy="542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952507E9-388B-963B-44F6-69F7CA6E02EB}"/>
              </a:ext>
            </a:extLst>
          </p:cNvPr>
          <p:cNvSpPr/>
          <p:nvPr/>
        </p:nvSpPr>
        <p:spPr>
          <a:xfrm rot="5400000">
            <a:off x="6810679" y="-1286706"/>
            <a:ext cx="1361968" cy="7698864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6B75BA-EDF8-99D7-6158-F40D7A0B44A0}"/>
              </a:ext>
            </a:extLst>
          </p:cNvPr>
          <p:cNvSpPr/>
          <p:nvPr/>
        </p:nvSpPr>
        <p:spPr>
          <a:xfrm>
            <a:off x="775603" y="2586675"/>
            <a:ext cx="2411734" cy="106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9FDD6146-0576-C6F4-0DFE-E1A20F32ACE0}"/>
              </a:ext>
            </a:extLst>
          </p:cNvPr>
          <p:cNvSpPr/>
          <p:nvPr/>
        </p:nvSpPr>
        <p:spPr>
          <a:xfrm rot="5400000">
            <a:off x="6810679" y="1136626"/>
            <a:ext cx="1361968" cy="7698864"/>
          </a:xfrm>
          <a:prstGeom prst="round2Same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7D5DC-ED81-5FBA-304E-D8DE449914E6}"/>
              </a:ext>
            </a:extLst>
          </p:cNvPr>
          <p:cNvSpPr txBox="1"/>
          <p:nvPr/>
        </p:nvSpPr>
        <p:spPr>
          <a:xfrm>
            <a:off x="850903" y="2689712"/>
            <a:ext cx="2237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Encode Sans Normal ExtraBold" panose="02000000000000000000" pitchFamily="2" charset="77"/>
              </a:rPr>
              <a:t>This is what my company needs to do differently if we are to reach our 3-year growth goal: </a:t>
            </a:r>
            <a:endParaRPr lang="en-US" sz="1200">
              <a:latin typeface="ENCODE SANS NORMAL EXTRABOLD" panose="02000000000000000000" pitchFamily="2" charset="77"/>
            </a:endParaRPr>
          </a:p>
          <a:p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AD3B35-8FC7-49B0-EC3D-AD5543030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0542" y="715095"/>
            <a:ext cx="4500880" cy="229318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B5988B-51BB-CC75-EED4-28C34D4E1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72" y="295837"/>
            <a:ext cx="5994400" cy="838517"/>
          </a:xfrm>
        </p:spPr>
        <p:txBody>
          <a:bodyPr/>
          <a:lstStyle/>
          <a:p>
            <a:r>
              <a:rPr lang="en-US">
                <a:solidFill>
                  <a:srgbClr val="33056B"/>
                </a:solidFill>
                <a:latin typeface="ENCODE SANS NORMAL EXTRABOLD" panose="02000000000000000000" pitchFamily="2" charset="77"/>
              </a:rPr>
              <a:t>Challenge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DAB26-CBE5-6A30-9998-3D89ECBC6E6C}"/>
              </a:ext>
            </a:extLst>
          </p:cNvPr>
          <p:cNvSpPr/>
          <p:nvPr/>
        </p:nvSpPr>
        <p:spPr>
          <a:xfrm>
            <a:off x="775603" y="4986058"/>
            <a:ext cx="2510526" cy="106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6B4B5-3670-FD12-82F9-D6D1C8EEBB2F}"/>
              </a:ext>
            </a:extLst>
          </p:cNvPr>
          <p:cNvSpPr txBox="1"/>
          <p:nvPr/>
        </p:nvSpPr>
        <p:spPr>
          <a:xfrm>
            <a:off x="757272" y="5107813"/>
            <a:ext cx="2424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>
                <a:latin typeface="Encode Sans Normal ExtraBold" panose="02000000000000000000" pitchFamily="2" charset="77"/>
              </a:rPr>
              <a:t>We need to improve our systems and/or operations in these areas to reach our 3-year growth goal</a:t>
            </a:r>
            <a:r>
              <a:rPr lang="en-US" sz="1150">
                <a:latin typeface="ENCODE SANS NORMAL EXTRABOLD" panose="02000000000000000000" pitchFamily="2" charset="77"/>
              </a:rPr>
              <a:t>: </a:t>
            </a:r>
          </a:p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1D1324D-7D5C-5CD2-EE78-F89591C8C6E5}"/>
              </a:ext>
            </a:extLst>
          </p:cNvPr>
          <p:cNvSpPr/>
          <p:nvPr/>
        </p:nvSpPr>
        <p:spPr>
          <a:xfrm>
            <a:off x="9075836" y="381174"/>
            <a:ext cx="2555192" cy="463845"/>
          </a:xfrm>
          <a:custGeom>
            <a:avLst/>
            <a:gdLst/>
            <a:ahLst/>
            <a:cxnLst/>
            <a:rect l="l" t="t" r="r" b="b"/>
            <a:pathLst>
              <a:path w="13053025" h="2407558">
                <a:moveTo>
                  <a:pt x="0" y="0"/>
                </a:moveTo>
                <a:lnTo>
                  <a:pt x="13053025" y="0"/>
                </a:lnTo>
                <a:lnTo>
                  <a:pt x="13053025" y="2407558"/>
                </a:lnTo>
                <a:lnTo>
                  <a:pt x="0" y="24075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S" sz="800"/>
          </a:p>
        </p:txBody>
      </p:sp>
    </p:spTree>
    <p:extLst>
      <p:ext uri="{BB962C8B-B14F-4D97-AF65-F5344CB8AC3E}">
        <p14:creationId xmlns:p14="http://schemas.microsoft.com/office/powerpoint/2010/main" val="415884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147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66D205-C4C2-D06F-DE7A-1BA5377D9657}"/>
              </a:ext>
            </a:extLst>
          </p:cNvPr>
          <p:cNvSpPr/>
          <p:nvPr/>
        </p:nvSpPr>
        <p:spPr>
          <a:xfrm>
            <a:off x="434903" y="514349"/>
            <a:ext cx="11037960" cy="957263"/>
          </a:xfrm>
          <a:prstGeom prst="roundRect">
            <a:avLst/>
          </a:prstGeom>
          <a:solidFill>
            <a:srgbClr val="8475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8548E-DE42-6A94-B4EE-000662B1E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03" y="399965"/>
            <a:ext cx="11187602" cy="83851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ENCODE SANS NORMAL EXTRABOLD" panose="02000000000000000000" pitchFamily="2" charset="77"/>
              </a:rPr>
              <a:t>Request of Coach and Ascend MBA Fellow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07485C-7B0B-14D3-8CA6-3728C448F64D}"/>
              </a:ext>
            </a:extLst>
          </p:cNvPr>
          <p:cNvSpPr/>
          <p:nvPr/>
        </p:nvSpPr>
        <p:spPr>
          <a:xfrm>
            <a:off x="581024" y="2057888"/>
            <a:ext cx="8143875" cy="1385888"/>
          </a:xfrm>
          <a:prstGeom prst="roundRect">
            <a:avLst/>
          </a:prstGeom>
          <a:solidFill>
            <a:srgbClr val="3305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bg1"/>
                </a:solidFill>
                <a:highlight>
                  <a:srgbClr val="31026B"/>
                </a:highlight>
                <a:latin typeface="Encode Sans Normal ExtraBold" panose="02000000000000000000" pitchFamily="2" charset="77"/>
              </a:rPr>
              <a:t>Given the challenge my company wants to address this is what I’d like from our Ascend MBA Fellow?</a:t>
            </a:r>
            <a:endParaRPr lang="en-US">
              <a:solidFill>
                <a:schemeClr val="bg1"/>
              </a:solidFill>
              <a:highlight>
                <a:srgbClr val="31026B"/>
              </a:highlight>
              <a:latin typeface="ENCODE SANS NORMAL EXTRABOLD" panose="02000000000000000000" pitchFamily="2" charset="77"/>
            </a:endParaRPr>
          </a:p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549126-D457-2D73-7E19-C54B48FA833C}"/>
              </a:ext>
            </a:extLst>
          </p:cNvPr>
          <p:cNvSpPr/>
          <p:nvPr/>
        </p:nvSpPr>
        <p:spPr>
          <a:xfrm>
            <a:off x="2971178" y="4135743"/>
            <a:ext cx="8143875" cy="1236357"/>
          </a:xfrm>
          <a:prstGeom prst="roundRect">
            <a:avLst/>
          </a:prstGeom>
          <a:solidFill>
            <a:srgbClr val="3305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>
                <a:solidFill>
                  <a:schemeClr val="bg1"/>
                </a:solidFill>
                <a:highlight>
                  <a:srgbClr val="31026B"/>
                </a:highlight>
                <a:latin typeface="Encode Sans Normal ExtraBold" panose="02000000000000000000" pitchFamily="2" charset="77"/>
              </a:rPr>
              <a:t>Given the challenge my company wants to address, this is how our coach could be most helpful</a:t>
            </a:r>
            <a:r>
              <a:rPr lang="en-US">
                <a:solidFill>
                  <a:schemeClr val="bg1"/>
                </a:solidFill>
                <a:highlight>
                  <a:srgbClr val="31026B"/>
                </a:highlight>
                <a:latin typeface="ENCODE SANS NORMAL EXTRABOLD" panose="02000000000000000000" pitchFamily="2" charset="77"/>
              </a:rPr>
              <a:t>? </a:t>
            </a:r>
          </a:p>
          <a:p>
            <a:pPr algn="ctr"/>
            <a:endParaRPr lang="en-US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F04CA370-ECA9-4179-489B-3C65B6782002}"/>
              </a:ext>
            </a:extLst>
          </p:cNvPr>
          <p:cNvSpPr/>
          <p:nvPr/>
        </p:nvSpPr>
        <p:spPr>
          <a:xfrm>
            <a:off x="9067313" y="6070416"/>
            <a:ext cx="2555192" cy="463845"/>
          </a:xfrm>
          <a:custGeom>
            <a:avLst/>
            <a:gdLst/>
            <a:ahLst/>
            <a:cxnLst/>
            <a:rect l="l" t="t" r="r" b="b"/>
            <a:pathLst>
              <a:path w="13053025" h="2407558">
                <a:moveTo>
                  <a:pt x="0" y="0"/>
                </a:moveTo>
                <a:lnTo>
                  <a:pt x="13053025" y="0"/>
                </a:lnTo>
                <a:lnTo>
                  <a:pt x="13053025" y="2407558"/>
                </a:lnTo>
                <a:lnTo>
                  <a:pt x="0" y="2407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S" sz="800"/>
          </a:p>
        </p:txBody>
      </p:sp>
    </p:spTree>
    <p:extLst>
      <p:ext uri="{BB962C8B-B14F-4D97-AF65-F5344CB8AC3E}">
        <p14:creationId xmlns:p14="http://schemas.microsoft.com/office/powerpoint/2010/main" val="293103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444e5f-8e2f-4ca4-b374-0b507a270e97">
      <UserInfo>
        <DisplayName>Jasper K</DisplayName>
        <AccountId>108</AccountId>
        <AccountType/>
      </UserInfo>
    </SharedWithUsers>
    <MediaLengthInSeconds xmlns="4adfaf35-4704-4185-bf68-0a76c6cfe46e" xsi:nil="true"/>
    <TaxCatchAll xmlns="ab06a5aa-8e31-4bdb-9b13-38c58a92ec8a" xsi:nil="true"/>
    <lcf76f155ced4ddcb4097134ff3c332f xmlns="4adfaf35-4704-4185-bf68-0a76c6cfe4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B6B5416E2EC546BB76583552F51E86" ma:contentTypeVersion="20" ma:contentTypeDescription="Create a new document." ma:contentTypeScope="" ma:versionID="01295046c3f80fe3f6266f5dfb98883b">
  <xsd:schema xmlns:xsd="http://www.w3.org/2001/XMLSchema" xmlns:xs="http://www.w3.org/2001/XMLSchema" xmlns:p="http://schemas.microsoft.com/office/2006/metadata/properties" xmlns:ns2="4adfaf35-4704-4185-bf68-0a76c6cfe46e" xmlns:ns3="aa444e5f-8e2f-4ca4-b374-0b507a270e97" xmlns:ns4="ab06a5aa-8e31-4bdb-9b13-38c58a92ec8a" targetNamespace="http://schemas.microsoft.com/office/2006/metadata/properties" ma:root="true" ma:fieldsID="a6d1dab57486fc281bc62afde388b11c" ns2:_="" ns3:_="" ns4:_="">
    <xsd:import namespace="4adfaf35-4704-4185-bf68-0a76c6cfe46e"/>
    <xsd:import namespace="aa444e5f-8e2f-4ca4-b374-0b507a270e97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faf35-4704-4185-bf68-0a76c6cfe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44e5f-8e2f-4ca4-b374-0b507a270e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1002177-91fa-46a8-90d9-0736ec7e87d9}" ma:internalName="TaxCatchAll" ma:showField="CatchAllData" ma:web="aa444e5f-8e2f-4ca4-b374-0b507a270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BF0FA3-B032-41DD-A492-8C78FE1843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C39C99-F91D-42FA-B6AC-82EFF957F8AD}">
  <ds:schemaRefs>
    <ds:schemaRef ds:uri="4adfaf35-4704-4185-bf68-0a76c6cfe46e"/>
    <ds:schemaRef ds:uri="aa444e5f-8e2f-4ca4-b374-0b507a270e97"/>
    <ds:schemaRef ds:uri="ab06a5aa-8e31-4bdb-9b13-38c58a92ec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07D534-9DD1-49DB-A2D2-5E08B3F46418}">
  <ds:schemaRefs>
    <ds:schemaRef ds:uri="4adfaf35-4704-4185-bf68-0a76c6cfe46e"/>
    <ds:schemaRef ds:uri="aa444e5f-8e2f-4ca4-b374-0b507a270e97"/>
    <ds:schemaRef ds:uri="ab06a5aa-8e31-4bdb-9b13-38c58a92ec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Executive Summary</vt:lpstr>
      <vt:lpstr>Opportunity</vt:lpstr>
      <vt:lpstr>Challenge</vt:lpstr>
      <vt:lpstr>Request of Coach and Ascend MBA Fellow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Michan Rodriguez</dc:creator>
  <cp:revision>2</cp:revision>
  <dcterms:created xsi:type="dcterms:W3CDTF">2020-07-07T03:12:29Z</dcterms:created>
  <dcterms:modified xsi:type="dcterms:W3CDTF">2025-07-24T00:37:03Z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0x01010088B6B5416E2EC546BB76583552F51E86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MediaServiceImageTags">
    <vt:lpwstr/>
  </property>
</Properties>
</file>